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04" r:id="rId1"/>
  </p:sldMasterIdLst>
  <p:notesMasterIdLst>
    <p:notesMasterId r:id="rId82"/>
  </p:notesMasterIdLst>
  <p:sldIdLst>
    <p:sldId id="258" r:id="rId2"/>
    <p:sldId id="412" r:id="rId3"/>
    <p:sldId id="279" r:id="rId4"/>
    <p:sldId id="413" r:id="rId5"/>
    <p:sldId id="285" r:id="rId6"/>
    <p:sldId id="286" r:id="rId7"/>
    <p:sldId id="280" r:id="rId8"/>
    <p:sldId id="414" r:id="rId9"/>
    <p:sldId id="415" r:id="rId10"/>
    <p:sldId id="416" r:id="rId11"/>
    <p:sldId id="417" r:id="rId12"/>
    <p:sldId id="418" r:id="rId13"/>
    <p:sldId id="419" r:id="rId14"/>
    <p:sldId id="259" r:id="rId15"/>
    <p:sldId id="270" r:id="rId16"/>
    <p:sldId id="335" r:id="rId17"/>
    <p:sldId id="333" r:id="rId18"/>
    <p:sldId id="334" r:id="rId19"/>
    <p:sldId id="422" r:id="rId20"/>
    <p:sldId id="423" r:id="rId21"/>
    <p:sldId id="424" r:id="rId22"/>
    <p:sldId id="425" r:id="rId23"/>
    <p:sldId id="324" r:id="rId24"/>
    <p:sldId id="327" r:id="rId25"/>
    <p:sldId id="325" r:id="rId26"/>
    <p:sldId id="328" r:id="rId27"/>
    <p:sldId id="329" r:id="rId28"/>
    <p:sldId id="408" r:id="rId29"/>
    <p:sldId id="314" r:id="rId30"/>
    <p:sldId id="315" r:id="rId31"/>
    <p:sldId id="311" r:id="rId32"/>
    <p:sldId id="312" r:id="rId33"/>
    <p:sldId id="330" r:id="rId34"/>
    <p:sldId id="331" r:id="rId35"/>
    <p:sldId id="332" r:id="rId36"/>
    <p:sldId id="337" r:id="rId37"/>
    <p:sldId id="420" r:id="rId38"/>
    <p:sldId id="295" r:id="rId39"/>
    <p:sldId id="310" r:id="rId40"/>
    <p:sldId id="338" r:id="rId41"/>
    <p:sldId id="303" r:id="rId42"/>
    <p:sldId id="304" r:id="rId43"/>
    <p:sldId id="305" r:id="rId44"/>
    <p:sldId id="411" r:id="rId45"/>
    <p:sldId id="308" r:id="rId46"/>
    <p:sldId id="410" r:id="rId47"/>
    <p:sldId id="293" r:id="rId48"/>
    <p:sldId id="405" r:id="rId49"/>
    <p:sldId id="406" r:id="rId50"/>
    <p:sldId id="367" r:id="rId51"/>
    <p:sldId id="370" r:id="rId52"/>
    <p:sldId id="291" r:id="rId53"/>
    <p:sldId id="299" r:id="rId54"/>
    <p:sldId id="341" r:id="rId55"/>
    <p:sldId id="298" r:id="rId56"/>
    <p:sldId id="343" r:id="rId57"/>
    <p:sldId id="371" r:id="rId58"/>
    <p:sldId id="297" r:id="rId59"/>
    <p:sldId id="292" r:id="rId60"/>
    <p:sldId id="373" r:id="rId61"/>
    <p:sldId id="372" r:id="rId62"/>
    <p:sldId id="374" r:id="rId63"/>
    <p:sldId id="375" r:id="rId64"/>
    <p:sldId id="376" r:id="rId65"/>
    <p:sldId id="377" r:id="rId66"/>
    <p:sldId id="397" r:id="rId67"/>
    <p:sldId id="398" r:id="rId68"/>
    <p:sldId id="399" r:id="rId69"/>
    <p:sldId id="387" r:id="rId70"/>
    <p:sldId id="388" r:id="rId71"/>
    <p:sldId id="400" r:id="rId72"/>
    <p:sldId id="401" r:id="rId73"/>
    <p:sldId id="389" r:id="rId74"/>
    <p:sldId id="402" r:id="rId75"/>
    <p:sldId id="403" r:id="rId76"/>
    <p:sldId id="404" r:id="rId77"/>
    <p:sldId id="394" r:id="rId78"/>
    <p:sldId id="395" r:id="rId79"/>
    <p:sldId id="396" r:id="rId80"/>
    <p:sldId id="421" r:id="rId81"/>
  </p:sldIdLst>
  <p:sldSz cx="9144000" cy="6858000" type="screen4x3"/>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p:cViewPr varScale="1">
        <p:scale>
          <a:sx n="108" d="100"/>
          <a:sy n="108" d="100"/>
        </p:scale>
        <p:origin x="126" y="228"/>
      </p:cViewPr>
      <p:guideLst>
        <p:guide orient="horz" pos="2160"/>
        <p:guide pos="2880"/>
      </p:guideLst>
    </p:cSldViewPr>
  </p:slideViewPr>
  <p:notesTextViewPr>
    <p:cViewPr>
      <p:scale>
        <a:sx n="1" d="1"/>
        <a:sy n="1" d="1"/>
      </p:scale>
      <p:origin x="0" y="0"/>
    </p:cViewPr>
  </p:notesTextViewPr>
  <p:sorterViewPr>
    <p:cViewPr>
      <p:scale>
        <a:sx n="100" d="100"/>
        <a:sy n="100" d="100"/>
      </p:scale>
      <p:origin x="0" y="1836"/>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4.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4.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3B48A93-71BF-4806-9962-D2150D8B4C68}" type="datetimeFigureOut">
              <a:rPr lang="ru-RU" smtClean="0"/>
              <a:t>24.12.2015</a:t>
            </a:fld>
            <a:endParaRPr lang="ru-RU"/>
          </a:p>
        </p:txBody>
      </p:sp>
      <p:sp>
        <p:nvSpPr>
          <p:cNvPr id="4" name="Образ слайда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ru-RU"/>
          </a:p>
        </p:txBody>
      </p:sp>
      <p:sp>
        <p:nvSpPr>
          <p:cNvPr id="5" name="Заметки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6" name="Нижний колонтитул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7" name="Номер слайда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1EECDBD-59B8-4209-9B79-A7613DF4105D}" type="slidenum">
              <a:rPr lang="ru-RU" smtClean="0"/>
              <a:t>‹#›</a:t>
            </a:fld>
            <a:endParaRPr lang="ru-RU"/>
          </a:p>
        </p:txBody>
      </p:sp>
    </p:spTree>
    <p:extLst>
      <p:ext uri="{BB962C8B-B14F-4D97-AF65-F5344CB8AC3E}">
        <p14:creationId xmlns:p14="http://schemas.microsoft.com/office/powerpoint/2010/main" val="6841871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ru-RU" dirty="0" smtClean="0"/>
              <a:t>Эту диаграмму следует читать следующим образом. Несмотря на то, что на руки сдана комбинация </a:t>
            </a:r>
            <a:r>
              <a:rPr lang="ru-RU" b="1" i="1" dirty="0" err="1" smtClean="0">
                <a:solidFill>
                  <a:schemeClr val="accent1">
                    <a:lumMod val="75000"/>
                  </a:schemeClr>
                </a:solidFill>
              </a:rPr>
              <a:t>кбс</a:t>
            </a:r>
            <a:r>
              <a:rPr lang="ru-RU" dirty="0" smtClean="0"/>
              <a:t>, ни один игрок этого не знает. Поэтому анализ ситуации должен включать в себя все 6 возможностей (6 миров).</a:t>
            </a:r>
          </a:p>
          <a:p>
            <a:endParaRPr lang="ru-RU" dirty="0"/>
          </a:p>
        </p:txBody>
      </p:sp>
      <p:sp>
        <p:nvSpPr>
          <p:cNvPr id="4" name="Номер слайда 3"/>
          <p:cNvSpPr>
            <a:spLocks noGrp="1"/>
          </p:cNvSpPr>
          <p:nvPr>
            <p:ph type="sldNum" sz="quarter" idx="10"/>
          </p:nvPr>
        </p:nvSpPr>
        <p:spPr/>
        <p:txBody>
          <a:bodyPr/>
          <a:lstStyle/>
          <a:p>
            <a:fld id="{F1EECDBD-59B8-4209-9B79-A7613DF4105D}" type="slidenum">
              <a:rPr lang="ru-RU" smtClean="0"/>
              <a:t>43</a:t>
            </a:fld>
            <a:endParaRPr lang="ru-RU"/>
          </a:p>
        </p:txBody>
      </p:sp>
    </p:spTree>
    <p:extLst>
      <p:ext uri="{BB962C8B-B14F-4D97-AF65-F5344CB8AC3E}">
        <p14:creationId xmlns:p14="http://schemas.microsoft.com/office/powerpoint/2010/main" val="8827354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ru-RU" smtClean="0"/>
              <a:t>Образец заголовка</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smtClean="0"/>
              <a:t>Образец подзаголовка</a:t>
            </a:r>
            <a:endParaRPr lang="en-US" dirty="0"/>
          </a:p>
        </p:txBody>
      </p:sp>
      <p:sp>
        <p:nvSpPr>
          <p:cNvPr id="4" name="Date Placeholder 3"/>
          <p:cNvSpPr>
            <a:spLocks noGrp="1"/>
          </p:cNvSpPr>
          <p:nvPr>
            <p:ph type="dt" sz="half" idx="10"/>
          </p:nvPr>
        </p:nvSpPr>
        <p:spPr/>
        <p:txBody>
          <a:bodyPr/>
          <a:lstStyle/>
          <a:p>
            <a:fld id="{E3DF2140-DB3F-485F-A8CF-CFD0EE839F7A}" type="datetimeFigureOut">
              <a:rPr lang="ru-RU" smtClean="0"/>
              <a:pPr/>
              <a:t>24.12.2015</a:t>
            </a:fld>
            <a:endParaRPr lang="ru-RU" dirty="0"/>
          </a:p>
        </p:txBody>
      </p:sp>
      <p:sp>
        <p:nvSpPr>
          <p:cNvPr id="5" name="Footer Placeholder 4"/>
          <p:cNvSpPr>
            <a:spLocks noGrp="1"/>
          </p:cNvSpPr>
          <p:nvPr>
            <p:ph type="ftr" sz="quarter" idx="11"/>
          </p:nvPr>
        </p:nvSpPr>
        <p:spPr/>
        <p:txBody>
          <a:bodyPr/>
          <a:lstStyle/>
          <a:p>
            <a:endParaRPr lang="ru-RU" dirty="0"/>
          </a:p>
        </p:txBody>
      </p:sp>
      <p:sp>
        <p:nvSpPr>
          <p:cNvPr id="6" name="Slide Number Placeholder 5"/>
          <p:cNvSpPr>
            <a:spLocks noGrp="1"/>
          </p:cNvSpPr>
          <p:nvPr>
            <p:ph type="sldNum" sz="quarter" idx="12"/>
          </p:nvPr>
        </p:nvSpPr>
        <p:spPr/>
        <p:txBody>
          <a:bodyPr/>
          <a:lstStyle/>
          <a:p>
            <a:fld id="{066C244F-F026-4507-BFD6-D1B10C89B461}" type="slidenum">
              <a:rPr lang="ru-RU" smtClean="0"/>
              <a:pPr/>
              <a:t>‹#›</a:t>
            </a:fld>
            <a:endParaRPr lang="ru-RU" dirty="0"/>
          </a:p>
        </p:txBody>
      </p:sp>
    </p:spTree>
    <p:extLst>
      <p:ext uri="{BB962C8B-B14F-4D97-AF65-F5344CB8AC3E}">
        <p14:creationId xmlns:p14="http://schemas.microsoft.com/office/powerpoint/2010/main" val="11438283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smtClean="0"/>
              <a:t>Образец заголовка</a:t>
            </a:r>
            <a:endParaRPr lang="en-US" dirty="0"/>
          </a:p>
        </p:txBody>
      </p:sp>
      <p:sp>
        <p:nvSpPr>
          <p:cNvPr id="3" name="Vertical Text Placeholder 2"/>
          <p:cNvSpPr>
            <a:spLocks noGrp="1"/>
          </p:cNvSpPr>
          <p:nvPr>
            <p:ph type="body" orient="vert" idx="1"/>
          </p:nvPr>
        </p:nvSpPr>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Date Placeholder 3"/>
          <p:cNvSpPr>
            <a:spLocks noGrp="1"/>
          </p:cNvSpPr>
          <p:nvPr>
            <p:ph type="dt" sz="half" idx="10"/>
          </p:nvPr>
        </p:nvSpPr>
        <p:spPr/>
        <p:txBody>
          <a:bodyPr/>
          <a:lstStyle/>
          <a:p>
            <a:fld id="{E3DF2140-DB3F-485F-A8CF-CFD0EE839F7A}" type="datetimeFigureOut">
              <a:rPr lang="ru-RU" smtClean="0"/>
              <a:pPr/>
              <a:t>24.12.2015</a:t>
            </a:fld>
            <a:endParaRPr lang="ru-RU" dirty="0"/>
          </a:p>
        </p:txBody>
      </p:sp>
      <p:sp>
        <p:nvSpPr>
          <p:cNvPr id="5" name="Footer Placeholder 4"/>
          <p:cNvSpPr>
            <a:spLocks noGrp="1"/>
          </p:cNvSpPr>
          <p:nvPr>
            <p:ph type="ftr" sz="quarter" idx="11"/>
          </p:nvPr>
        </p:nvSpPr>
        <p:spPr/>
        <p:txBody>
          <a:bodyPr/>
          <a:lstStyle/>
          <a:p>
            <a:endParaRPr lang="ru-RU" dirty="0"/>
          </a:p>
        </p:txBody>
      </p:sp>
      <p:sp>
        <p:nvSpPr>
          <p:cNvPr id="6" name="Slide Number Placeholder 5"/>
          <p:cNvSpPr>
            <a:spLocks noGrp="1"/>
          </p:cNvSpPr>
          <p:nvPr>
            <p:ph type="sldNum" sz="quarter" idx="12"/>
          </p:nvPr>
        </p:nvSpPr>
        <p:spPr/>
        <p:txBody>
          <a:bodyPr/>
          <a:lstStyle/>
          <a:p>
            <a:fld id="{066C244F-F026-4507-BFD6-D1B10C89B461}" type="slidenum">
              <a:rPr lang="ru-RU" smtClean="0"/>
              <a:pPr/>
              <a:t>‹#›</a:t>
            </a:fld>
            <a:endParaRPr lang="ru-RU" dirty="0"/>
          </a:p>
        </p:txBody>
      </p:sp>
    </p:spTree>
    <p:extLst>
      <p:ext uri="{BB962C8B-B14F-4D97-AF65-F5344CB8AC3E}">
        <p14:creationId xmlns:p14="http://schemas.microsoft.com/office/powerpoint/2010/main" val="30817693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6" y="365125"/>
            <a:ext cx="1971675" cy="5811838"/>
          </a:xfrm>
        </p:spPr>
        <p:txBody>
          <a:bodyPr vert="eaVert"/>
          <a:lstStyle/>
          <a:p>
            <a:r>
              <a:rPr lang="ru-RU" smtClean="0"/>
              <a:t>Образец заголовка</a:t>
            </a:r>
            <a:endParaRPr lang="en-US" dirty="0"/>
          </a:p>
        </p:txBody>
      </p:sp>
      <p:sp>
        <p:nvSpPr>
          <p:cNvPr id="3" name="Vertical Text Placeholder 2"/>
          <p:cNvSpPr>
            <a:spLocks noGrp="1"/>
          </p:cNvSpPr>
          <p:nvPr>
            <p:ph type="body" orient="vert" idx="1"/>
          </p:nvPr>
        </p:nvSpPr>
        <p:spPr>
          <a:xfrm>
            <a:off x="628651" y="365125"/>
            <a:ext cx="5800725" cy="5811838"/>
          </a:xfrm>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Date Placeholder 3"/>
          <p:cNvSpPr>
            <a:spLocks noGrp="1"/>
          </p:cNvSpPr>
          <p:nvPr>
            <p:ph type="dt" sz="half" idx="10"/>
          </p:nvPr>
        </p:nvSpPr>
        <p:spPr/>
        <p:txBody>
          <a:bodyPr/>
          <a:lstStyle/>
          <a:p>
            <a:fld id="{E3DF2140-DB3F-485F-A8CF-CFD0EE839F7A}" type="datetimeFigureOut">
              <a:rPr lang="ru-RU" smtClean="0"/>
              <a:pPr/>
              <a:t>24.12.2015</a:t>
            </a:fld>
            <a:endParaRPr lang="ru-RU" dirty="0"/>
          </a:p>
        </p:txBody>
      </p:sp>
      <p:sp>
        <p:nvSpPr>
          <p:cNvPr id="5" name="Footer Placeholder 4"/>
          <p:cNvSpPr>
            <a:spLocks noGrp="1"/>
          </p:cNvSpPr>
          <p:nvPr>
            <p:ph type="ftr" sz="quarter" idx="11"/>
          </p:nvPr>
        </p:nvSpPr>
        <p:spPr/>
        <p:txBody>
          <a:bodyPr/>
          <a:lstStyle/>
          <a:p>
            <a:endParaRPr lang="ru-RU" dirty="0"/>
          </a:p>
        </p:txBody>
      </p:sp>
      <p:sp>
        <p:nvSpPr>
          <p:cNvPr id="6" name="Slide Number Placeholder 5"/>
          <p:cNvSpPr>
            <a:spLocks noGrp="1"/>
          </p:cNvSpPr>
          <p:nvPr>
            <p:ph type="sldNum" sz="quarter" idx="12"/>
          </p:nvPr>
        </p:nvSpPr>
        <p:spPr/>
        <p:txBody>
          <a:bodyPr/>
          <a:lstStyle/>
          <a:p>
            <a:fld id="{066C244F-F026-4507-BFD6-D1B10C89B461}" type="slidenum">
              <a:rPr lang="ru-RU" smtClean="0"/>
              <a:pPr/>
              <a:t>‹#›</a:t>
            </a:fld>
            <a:endParaRPr lang="ru-RU" dirty="0"/>
          </a:p>
        </p:txBody>
      </p:sp>
    </p:spTree>
    <p:extLst>
      <p:ext uri="{BB962C8B-B14F-4D97-AF65-F5344CB8AC3E}">
        <p14:creationId xmlns:p14="http://schemas.microsoft.com/office/powerpoint/2010/main" val="40554874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smtClean="0"/>
              <a:t>Образец заголовка</a:t>
            </a:r>
            <a:endParaRPr lang="en-US" dirty="0"/>
          </a:p>
        </p:txBody>
      </p:sp>
      <p:sp>
        <p:nvSpPr>
          <p:cNvPr id="3" name="Content Placeholder 2"/>
          <p:cNvSpPr>
            <a:spLocks noGrp="1"/>
          </p:cNvSpPr>
          <p:nvPr>
            <p:ph idx="1"/>
          </p:nvPr>
        </p:nvSpPr>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Date Placeholder 3"/>
          <p:cNvSpPr>
            <a:spLocks noGrp="1"/>
          </p:cNvSpPr>
          <p:nvPr>
            <p:ph type="dt" sz="half" idx="10"/>
          </p:nvPr>
        </p:nvSpPr>
        <p:spPr/>
        <p:txBody>
          <a:bodyPr/>
          <a:lstStyle/>
          <a:p>
            <a:fld id="{E3DF2140-DB3F-485F-A8CF-CFD0EE839F7A}" type="datetimeFigureOut">
              <a:rPr lang="ru-RU" smtClean="0"/>
              <a:pPr/>
              <a:t>24.12.2015</a:t>
            </a:fld>
            <a:endParaRPr lang="ru-RU" dirty="0"/>
          </a:p>
        </p:txBody>
      </p:sp>
      <p:sp>
        <p:nvSpPr>
          <p:cNvPr id="5" name="Footer Placeholder 4"/>
          <p:cNvSpPr>
            <a:spLocks noGrp="1"/>
          </p:cNvSpPr>
          <p:nvPr>
            <p:ph type="ftr" sz="quarter" idx="11"/>
          </p:nvPr>
        </p:nvSpPr>
        <p:spPr/>
        <p:txBody>
          <a:bodyPr/>
          <a:lstStyle/>
          <a:p>
            <a:endParaRPr lang="ru-RU" dirty="0"/>
          </a:p>
        </p:txBody>
      </p:sp>
      <p:sp>
        <p:nvSpPr>
          <p:cNvPr id="6" name="Slide Number Placeholder 5"/>
          <p:cNvSpPr>
            <a:spLocks noGrp="1"/>
          </p:cNvSpPr>
          <p:nvPr>
            <p:ph type="sldNum" sz="quarter" idx="12"/>
          </p:nvPr>
        </p:nvSpPr>
        <p:spPr/>
        <p:txBody>
          <a:bodyPr/>
          <a:lstStyle/>
          <a:p>
            <a:fld id="{066C244F-F026-4507-BFD6-D1B10C89B461}" type="slidenum">
              <a:rPr lang="ru-RU" smtClean="0"/>
              <a:pPr/>
              <a:t>‹#›</a:t>
            </a:fld>
            <a:endParaRPr lang="ru-RU" dirty="0"/>
          </a:p>
        </p:txBody>
      </p:sp>
    </p:spTree>
    <p:extLst>
      <p:ext uri="{BB962C8B-B14F-4D97-AF65-F5344CB8AC3E}">
        <p14:creationId xmlns:p14="http://schemas.microsoft.com/office/powerpoint/2010/main" val="622781490"/>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41"/>
            <a:ext cx="7886700" cy="2852737"/>
          </a:xfrm>
        </p:spPr>
        <p:txBody>
          <a:bodyPr anchor="b"/>
          <a:lstStyle>
            <a:lvl1pPr>
              <a:defRPr sz="6000"/>
            </a:lvl1pPr>
          </a:lstStyle>
          <a:p>
            <a:r>
              <a:rPr lang="ru-RU" smtClean="0"/>
              <a:t>Образец заголовка</a:t>
            </a:r>
            <a:endParaRPr lang="en-US" dirty="0"/>
          </a:p>
        </p:txBody>
      </p:sp>
      <p:sp>
        <p:nvSpPr>
          <p:cNvPr id="3" name="Text Placeholder 2"/>
          <p:cNvSpPr>
            <a:spLocks noGrp="1"/>
          </p:cNvSpPr>
          <p:nvPr>
            <p:ph type="body" idx="1"/>
          </p:nvPr>
        </p:nvSpPr>
        <p:spPr>
          <a:xfrm>
            <a:off x="623888" y="4589466"/>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smtClean="0"/>
              <a:t>Образец текста</a:t>
            </a:r>
          </a:p>
        </p:txBody>
      </p:sp>
      <p:sp>
        <p:nvSpPr>
          <p:cNvPr id="4" name="Date Placeholder 3"/>
          <p:cNvSpPr>
            <a:spLocks noGrp="1"/>
          </p:cNvSpPr>
          <p:nvPr>
            <p:ph type="dt" sz="half" idx="10"/>
          </p:nvPr>
        </p:nvSpPr>
        <p:spPr/>
        <p:txBody>
          <a:bodyPr/>
          <a:lstStyle/>
          <a:p>
            <a:fld id="{E3DF2140-DB3F-485F-A8CF-CFD0EE839F7A}" type="datetimeFigureOut">
              <a:rPr lang="ru-RU" smtClean="0"/>
              <a:pPr/>
              <a:t>24.12.2015</a:t>
            </a:fld>
            <a:endParaRPr lang="ru-RU" dirty="0"/>
          </a:p>
        </p:txBody>
      </p:sp>
      <p:sp>
        <p:nvSpPr>
          <p:cNvPr id="5" name="Footer Placeholder 4"/>
          <p:cNvSpPr>
            <a:spLocks noGrp="1"/>
          </p:cNvSpPr>
          <p:nvPr>
            <p:ph type="ftr" sz="quarter" idx="11"/>
          </p:nvPr>
        </p:nvSpPr>
        <p:spPr/>
        <p:txBody>
          <a:bodyPr/>
          <a:lstStyle/>
          <a:p>
            <a:endParaRPr lang="ru-RU" dirty="0"/>
          </a:p>
        </p:txBody>
      </p:sp>
      <p:sp>
        <p:nvSpPr>
          <p:cNvPr id="6" name="Slide Number Placeholder 5"/>
          <p:cNvSpPr>
            <a:spLocks noGrp="1"/>
          </p:cNvSpPr>
          <p:nvPr>
            <p:ph type="sldNum" sz="quarter" idx="12"/>
          </p:nvPr>
        </p:nvSpPr>
        <p:spPr/>
        <p:txBody>
          <a:bodyPr/>
          <a:lstStyle/>
          <a:p>
            <a:fld id="{066C244F-F026-4507-BFD6-D1B10C89B461}" type="slidenum">
              <a:rPr lang="ru-RU" smtClean="0"/>
              <a:pPr/>
              <a:t>‹#›</a:t>
            </a:fld>
            <a:endParaRPr lang="ru-RU" dirty="0"/>
          </a:p>
        </p:txBody>
      </p:sp>
    </p:spTree>
    <p:extLst>
      <p:ext uri="{BB962C8B-B14F-4D97-AF65-F5344CB8AC3E}">
        <p14:creationId xmlns:p14="http://schemas.microsoft.com/office/powerpoint/2010/main" val="8354222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smtClean="0"/>
              <a:t>Образец заголовка</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5" name="Date Placeholder 4"/>
          <p:cNvSpPr>
            <a:spLocks noGrp="1"/>
          </p:cNvSpPr>
          <p:nvPr>
            <p:ph type="dt" sz="half" idx="10"/>
          </p:nvPr>
        </p:nvSpPr>
        <p:spPr/>
        <p:txBody>
          <a:bodyPr/>
          <a:lstStyle/>
          <a:p>
            <a:fld id="{E3DF2140-DB3F-485F-A8CF-CFD0EE839F7A}" type="datetimeFigureOut">
              <a:rPr lang="ru-RU" smtClean="0"/>
              <a:pPr/>
              <a:t>24.12.2015</a:t>
            </a:fld>
            <a:endParaRPr lang="ru-RU" dirty="0"/>
          </a:p>
        </p:txBody>
      </p:sp>
      <p:sp>
        <p:nvSpPr>
          <p:cNvPr id="6" name="Footer Placeholder 5"/>
          <p:cNvSpPr>
            <a:spLocks noGrp="1"/>
          </p:cNvSpPr>
          <p:nvPr>
            <p:ph type="ftr" sz="quarter" idx="11"/>
          </p:nvPr>
        </p:nvSpPr>
        <p:spPr/>
        <p:txBody>
          <a:bodyPr/>
          <a:lstStyle/>
          <a:p>
            <a:endParaRPr lang="ru-RU" dirty="0"/>
          </a:p>
        </p:txBody>
      </p:sp>
      <p:sp>
        <p:nvSpPr>
          <p:cNvPr id="7" name="Slide Number Placeholder 6"/>
          <p:cNvSpPr>
            <a:spLocks noGrp="1"/>
          </p:cNvSpPr>
          <p:nvPr>
            <p:ph type="sldNum" sz="quarter" idx="12"/>
          </p:nvPr>
        </p:nvSpPr>
        <p:spPr/>
        <p:txBody>
          <a:bodyPr/>
          <a:lstStyle/>
          <a:p>
            <a:fld id="{066C244F-F026-4507-BFD6-D1B10C89B461}" type="slidenum">
              <a:rPr lang="ru-RU" smtClean="0"/>
              <a:pPr/>
              <a:t>‹#›</a:t>
            </a:fld>
            <a:endParaRPr lang="ru-RU" dirty="0"/>
          </a:p>
        </p:txBody>
      </p:sp>
    </p:spTree>
    <p:extLst>
      <p:ext uri="{BB962C8B-B14F-4D97-AF65-F5344CB8AC3E}">
        <p14:creationId xmlns:p14="http://schemas.microsoft.com/office/powerpoint/2010/main" val="4078246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8"/>
            <a:ext cx="7886700" cy="1325563"/>
          </a:xfrm>
        </p:spPr>
        <p:txBody>
          <a:bodyPr/>
          <a:lstStyle/>
          <a:p>
            <a:r>
              <a:rPr lang="ru-RU" smtClean="0"/>
              <a:t>Образец заголовка</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4" name="Content Placeholder 3"/>
          <p:cNvSpPr>
            <a:spLocks noGrp="1"/>
          </p:cNvSpPr>
          <p:nvPr>
            <p:ph sz="half" idx="2"/>
          </p:nvPr>
        </p:nvSpPr>
        <p:spPr>
          <a:xfrm>
            <a:off x="629842" y="2505075"/>
            <a:ext cx="3868340" cy="3684588"/>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5" name="Text Placeholder 4"/>
          <p:cNvSpPr>
            <a:spLocks noGrp="1"/>
          </p:cNvSpPr>
          <p:nvPr>
            <p:ph type="body" sz="quarter" idx="3"/>
          </p:nvPr>
        </p:nvSpPr>
        <p:spPr>
          <a:xfrm>
            <a:off x="4629151"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6" name="Content Placeholder 5"/>
          <p:cNvSpPr>
            <a:spLocks noGrp="1"/>
          </p:cNvSpPr>
          <p:nvPr>
            <p:ph sz="quarter" idx="4"/>
          </p:nvPr>
        </p:nvSpPr>
        <p:spPr>
          <a:xfrm>
            <a:off x="4629151" y="2505075"/>
            <a:ext cx="3887391" cy="3684588"/>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7" name="Date Placeholder 6"/>
          <p:cNvSpPr>
            <a:spLocks noGrp="1"/>
          </p:cNvSpPr>
          <p:nvPr>
            <p:ph type="dt" sz="half" idx="10"/>
          </p:nvPr>
        </p:nvSpPr>
        <p:spPr/>
        <p:txBody>
          <a:bodyPr/>
          <a:lstStyle/>
          <a:p>
            <a:fld id="{E3DF2140-DB3F-485F-A8CF-CFD0EE839F7A}" type="datetimeFigureOut">
              <a:rPr lang="ru-RU" smtClean="0"/>
              <a:pPr/>
              <a:t>24.12.2015</a:t>
            </a:fld>
            <a:endParaRPr lang="ru-RU" dirty="0"/>
          </a:p>
        </p:txBody>
      </p:sp>
      <p:sp>
        <p:nvSpPr>
          <p:cNvPr id="8" name="Footer Placeholder 7"/>
          <p:cNvSpPr>
            <a:spLocks noGrp="1"/>
          </p:cNvSpPr>
          <p:nvPr>
            <p:ph type="ftr" sz="quarter" idx="11"/>
          </p:nvPr>
        </p:nvSpPr>
        <p:spPr/>
        <p:txBody>
          <a:bodyPr/>
          <a:lstStyle/>
          <a:p>
            <a:endParaRPr lang="ru-RU" dirty="0"/>
          </a:p>
        </p:txBody>
      </p:sp>
      <p:sp>
        <p:nvSpPr>
          <p:cNvPr id="9" name="Slide Number Placeholder 8"/>
          <p:cNvSpPr>
            <a:spLocks noGrp="1"/>
          </p:cNvSpPr>
          <p:nvPr>
            <p:ph type="sldNum" sz="quarter" idx="12"/>
          </p:nvPr>
        </p:nvSpPr>
        <p:spPr/>
        <p:txBody>
          <a:bodyPr/>
          <a:lstStyle/>
          <a:p>
            <a:fld id="{066C244F-F026-4507-BFD6-D1B10C89B461}" type="slidenum">
              <a:rPr lang="ru-RU" smtClean="0"/>
              <a:pPr/>
              <a:t>‹#›</a:t>
            </a:fld>
            <a:endParaRPr lang="ru-RU" dirty="0"/>
          </a:p>
        </p:txBody>
      </p:sp>
    </p:spTree>
    <p:extLst>
      <p:ext uri="{BB962C8B-B14F-4D97-AF65-F5344CB8AC3E}">
        <p14:creationId xmlns:p14="http://schemas.microsoft.com/office/powerpoint/2010/main" val="8496868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smtClean="0"/>
              <a:t>Образец заголовка</a:t>
            </a:r>
            <a:endParaRPr lang="en-US" dirty="0"/>
          </a:p>
        </p:txBody>
      </p:sp>
      <p:sp>
        <p:nvSpPr>
          <p:cNvPr id="3" name="Date Placeholder 2"/>
          <p:cNvSpPr>
            <a:spLocks noGrp="1"/>
          </p:cNvSpPr>
          <p:nvPr>
            <p:ph type="dt" sz="half" idx="10"/>
          </p:nvPr>
        </p:nvSpPr>
        <p:spPr/>
        <p:txBody>
          <a:bodyPr/>
          <a:lstStyle/>
          <a:p>
            <a:fld id="{E3DF2140-DB3F-485F-A8CF-CFD0EE839F7A}" type="datetimeFigureOut">
              <a:rPr lang="ru-RU" smtClean="0"/>
              <a:pPr/>
              <a:t>24.12.2015</a:t>
            </a:fld>
            <a:endParaRPr lang="ru-RU" dirty="0"/>
          </a:p>
        </p:txBody>
      </p:sp>
      <p:sp>
        <p:nvSpPr>
          <p:cNvPr id="4" name="Footer Placeholder 3"/>
          <p:cNvSpPr>
            <a:spLocks noGrp="1"/>
          </p:cNvSpPr>
          <p:nvPr>
            <p:ph type="ftr" sz="quarter" idx="11"/>
          </p:nvPr>
        </p:nvSpPr>
        <p:spPr/>
        <p:txBody>
          <a:bodyPr/>
          <a:lstStyle/>
          <a:p>
            <a:endParaRPr lang="ru-RU" dirty="0"/>
          </a:p>
        </p:txBody>
      </p:sp>
      <p:sp>
        <p:nvSpPr>
          <p:cNvPr id="5" name="Slide Number Placeholder 4"/>
          <p:cNvSpPr>
            <a:spLocks noGrp="1"/>
          </p:cNvSpPr>
          <p:nvPr>
            <p:ph type="sldNum" sz="quarter" idx="12"/>
          </p:nvPr>
        </p:nvSpPr>
        <p:spPr/>
        <p:txBody>
          <a:bodyPr/>
          <a:lstStyle/>
          <a:p>
            <a:fld id="{066C244F-F026-4507-BFD6-D1B10C89B461}" type="slidenum">
              <a:rPr lang="ru-RU" smtClean="0"/>
              <a:pPr/>
              <a:t>‹#›</a:t>
            </a:fld>
            <a:endParaRPr lang="ru-RU" dirty="0"/>
          </a:p>
        </p:txBody>
      </p:sp>
    </p:spTree>
    <p:extLst>
      <p:ext uri="{BB962C8B-B14F-4D97-AF65-F5344CB8AC3E}">
        <p14:creationId xmlns:p14="http://schemas.microsoft.com/office/powerpoint/2010/main" val="35172996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3DF2140-DB3F-485F-A8CF-CFD0EE839F7A}" type="datetimeFigureOut">
              <a:rPr lang="ru-RU" smtClean="0"/>
              <a:pPr/>
              <a:t>24.12.2015</a:t>
            </a:fld>
            <a:endParaRPr lang="ru-RU" dirty="0"/>
          </a:p>
        </p:txBody>
      </p:sp>
      <p:sp>
        <p:nvSpPr>
          <p:cNvPr id="3" name="Footer Placeholder 2"/>
          <p:cNvSpPr>
            <a:spLocks noGrp="1"/>
          </p:cNvSpPr>
          <p:nvPr>
            <p:ph type="ftr" sz="quarter" idx="11"/>
          </p:nvPr>
        </p:nvSpPr>
        <p:spPr/>
        <p:txBody>
          <a:bodyPr/>
          <a:lstStyle/>
          <a:p>
            <a:endParaRPr lang="ru-RU" dirty="0"/>
          </a:p>
        </p:txBody>
      </p:sp>
      <p:sp>
        <p:nvSpPr>
          <p:cNvPr id="4" name="Slide Number Placeholder 3"/>
          <p:cNvSpPr>
            <a:spLocks noGrp="1"/>
          </p:cNvSpPr>
          <p:nvPr>
            <p:ph type="sldNum" sz="quarter" idx="12"/>
          </p:nvPr>
        </p:nvSpPr>
        <p:spPr/>
        <p:txBody>
          <a:bodyPr/>
          <a:lstStyle/>
          <a:p>
            <a:fld id="{066C244F-F026-4507-BFD6-D1B10C89B461}" type="slidenum">
              <a:rPr lang="ru-RU" smtClean="0"/>
              <a:pPr/>
              <a:t>‹#›</a:t>
            </a:fld>
            <a:endParaRPr lang="ru-RU" dirty="0"/>
          </a:p>
        </p:txBody>
      </p:sp>
    </p:spTree>
    <p:extLst>
      <p:ext uri="{BB962C8B-B14F-4D97-AF65-F5344CB8AC3E}">
        <p14:creationId xmlns:p14="http://schemas.microsoft.com/office/powerpoint/2010/main" val="28317437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ru-RU" smtClean="0"/>
              <a:t>Образец заголовка</a:t>
            </a:r>
            <a:endParaRPr lang="en-US" dirty="0"/>
          </a:p>
        </p:txBody>
      </p:sp>
      <p:sp>
        <p:nvSpPr>
          <p:cNvPr id="3" name="Content Placeholder 2"/>
          <p:cNvSpPr>
            <a:spLocks noGrp="1"/>
          </p:cNvSpPr>
          <p:nvPr>
            <p:ph idx="1"/>
          </p:nvPr>
        </p:nvSpPr>
        <p:spPr>
          <a:xfrm>
            <a:off x="3887391" y="987428"/>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smtClean="0"/>
              <a:t>Образец текста</a:t>
            </a:r>
          </a:p>
        </p:txBody>
      </p:sp>
      <p:sp>
        <p:nvSpPr>
          <p:cNvPr id="5" name="Date Placeholder 4"/>
          <p:cNvSpPr>
            <a:spLocks noGrp="1"/>
          </p:cNvSpPr>
          <p:nvPr>
            <p:ph type="dt" sz="half" idx="10"/>
          </p:nvPr>
        </p:nvSpPr>
        <p:spPr/>
        <p:txBody>
          <a:bodyPr/>
          <a:lstStyle/>
          <a:p>
            <a:fld id="{E3DF2140-DB3F-485F-A8CF-CFD0EE839F7A}" type="datetimeFigureOut">
              <a:rPr lang="ru-RU" smtClean="0"/>
              <a:pPr/>
              <a:t>24.12.2015</a:t>
            </a:fld>
            <a:endParaRPr lang="ru-RU" dirty="0"/>
          </a:p>
        </p:txBody>
      </p:sp>
      <p:sp>
        <p:nvSpPr>
          <p:cNvPr id="6" name="Footer Placeholder 5"/>
          <p:cNvSpPr>
            <a:spLocks noGrp="1"/>
          </p:cNvSpPr>
          <p:nvPr>
            <p:ph type="ftr" sz="quarter" idx="11"/>
          </p:nvPr>
        </p:nvSpPr>
        <p:spPr/>
        <p:txBody>
          <a:bodyPr/>
          <a:lstStyle/>
          <a:p>
            <a:endParaRPr lang="ru-RU" dirty="0"/>
          </a:p>
        </p:txBody>
      </p:sp>
      <p:sp>
        <p:nvSpPr>
          <p:cNvPr id="7" name="Slide Number Placeholder 6"/>
          <p:cNvSpPr>
            <a:spLocks noGrp="1"/>
          </p:cNvSpPr>
          <p:nvPr>
            <p:ph type="sldNum" sz="quarter" idx="12"/>
          </p:nvPr>
        </p:nvSpPr>
        <p:spPr/>
        <p:txBody>
          <a:bodyPr/>
          <a:lstStyle/>
          <a:p>
            <a:fld id="{066C244F-F026-4507-BFD6-D1B10C89B461}" type="slidenum">
              <a:rPr lang="ru-RU" smtClean="0"/>
              <a:pPr/>
              <a:t>‹#›</a:t>
            </a:fld>
            <a:endParaRPr lang="ru-RU" dirty="0"/>
          </a:p>
        </p:txBody>
      </p:sp>
    </p:spTree>
    <p:extLst>
      <p:ext uri="{BB962C8B-B14F-4D97-AF65-F5344CB8AC3E}">
        <p14:creationId xmlns:p14="http://schemas.microsoft.com/office/powerpoint/2010/main" val="24931426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ru-RU" smtClean="0"/>
              <a:t>Образец заголовка</a:t>
            </a:r>
            <a:endParaRPr lang="en-US" dirty="0"/>
          </a:p>
        </p:txBody>
      </p:sp>
      <p:sp>
        <p:nvSpPr>
          <p:cNvPr id="3" name="Picture Placeholder 2"/>
          <p:cNvSpPr>
            <a:spLocks noGrp="1" noChangeAspect="1"/>
          </p:cNvSpPr>
          <p:nvPr>
            <p:ph type="pic" idx="1"/>
          </p:nvPr>
        </p:nvSpPr>
        <p:spPr>
          <a:xfrm>
            <a:off x="3887391" y="987428"/>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ru-RU" smtClean="0"/>
              <a:t>Вставка рисунка</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smtClean="0"/>
              <a:t>Образец текста</a:t>
            </a:r>
          </a:p>
        </p:txBody>
      </p:sp>
      <p:sp>
        <p:nvSpPr>
          <p:cNvPr id="5" name="Date Placeholder 4"/>
          <p:cNvSpPr>
            <a:spLocks noGrp="1"/>
          </p:cNvSpPr>
          <p:nvPr>
            <p:ph type="dt" sz="half" idx="10"/>
          </p:nvPr>
        </p:nvSpPr>
        <p:spPr/>
        <p:txBody>
          <a:bodyPr/>
          <a:lstStyle/>
          <a:p>
            <a:fld id="{E3DF2140-DB3F-485F-A8CF-CFD0EE839F7A}" type="datetimeFigureOut">
              <a:rPr lang="ru-RU" smtClean="0"/>
              <a:pPr/>
              <a:t>24.12.2015</a:t>
            </a:fld>
            <a:endParaRPr lang="ru-RU"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066C244F-F026-4507-BFD6-D1B10C89B461}" type="slidenum">
              <a:rPr lang="ru-RU" smtClean="0"/>
              <a:pPr/>
              <a:t>‹#›</a:t>
            </a:fld>
            <a:endParaRPr lang="ru-RU" dirty="0"/>
          </a:p>
        </p:txBody>
      </p:sp>
    </p:spTree>
    <p:extLst>
      <p:ext uri="{BB962C8B-B14F-4D97-AF65-F5344CB8AC3E}">
        <p14:creationId xmlns:p14="http://schemas.microsoft.com/office/powerpoint/2010/main" val="34212444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8"/>
            <a:ext cx="7886700" cy="1325563"/>
          </a:xfrm>
          <a:prstGeom prst="rect">
            <a:avLst/>
          </a:prstGeom>
        </p:spPr>
        <p:txBody>
          <a:bodyPr vert="horz" lIns="91440" tIns="45720" rIns="91440" bIns="45720" rtlCol="0" anchor="ctr">
            <a:normAutofit/>
          </a:bodyPr>
          <a:lstStyle/>
          <a:p>
            <a:r>
              <a:rPr lang="ru-RU" smtClean="0"/>
              <a:t>Образец заголовка</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Date Placeholder 3"/>
          <p:cNvSpPr>
            <a:spLocks noGrp="1"/>
          </p:cNvSpPr>
          <p:nvPr>
            <p:ph type="dt" sz="half" idx="2"/>
          </p:nvPr>
        </p:nvSpPr>
        <p:spPr>
          <a:xfrm>
            <a:off x="628650" y="6356353"/>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3DF2140-DB3F-485F-A8CF-CFD0EE839F7A}" type="datetimeFigureOut">
              <a:rPr lang="ru-RU" smtClean="0"/>
              <a:pPr/>
              <a:t>24.12.2015</a:t>
            </a:fld>
            <a:endParaRPr lang="ru-RU" dirty="0"/>
          </a:p>
        </p:txBody>
      </p:sp>
      <p:sp>
        <p:nvSpPr>
          <p:cNvPr id="5" name="Footer Placeholder 4"/>
          <p:cNvSpPr>
            <a:spLocks noGrp="1"/>
          </p:cNvSpPr>
          <p:nvPr>
            <p:ph type="ftr" sz="quarter" idx="3"/>
          </p:nvPr>
        </p:nvSpPr>
        <p:spPr>
          <a:xfrm>
            <a:off x="3028950" y="6356353"/>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dirty="0"/>
          </a:p>
        </p:txBody>
      </p:sp>
      <p:sp>
        <p:nvSpPr>
          <p:cNvPr id="6" name="Slide Number Placeholder 5"/>
          <p:cNvSpPr>
            <a:spLocks noGrp="1"/>
          </p:cNvSpPr>
          <p:nvPr>
            <p:ph type="sldNum" sz="quarter" idx="4"/>
          </p:nvPr>
        </p:nvSpPr>
        <p:spPr>
          <a:xfrm>
            <a:off x="6457950" y="6356353"/>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66C244F-F026-4507-BFD6-D1B10C89B461}" type="slidenum">
              <a:rPr lang="ru-RU" smtClean="0"/>
              <a:pPr/>
              <a:t>‹#›</a:t>
            </a:fld>
            <a:endParaRPr lang="ru-RU" dirty="0"/>
          </a:p>
        </p:txBody>
      </p:sp>
      <p:pic>
        <p:nvPicPr>
          <p:cNvPr id="10" name="Рисунок 9"/>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602920" y="2"/>
            <a:ext cx="4541079" cy="3405809"/>
          </a:xfrm>
          <a:prstGeom prst="rect">
            <a:avLst/>
          </a:prstGeom>
        </p:spPr>
      </p:pic>
      <p:sp>
        <p:nvSpPr>
          <p:cNvPr id="11" name="Прямоугольник 10"/>
          <p:cNvSpPr/>
          <p:nvPr/>
        </p:nvSpPr>
        <p:spPr>
          <a:xfrm>
            <a:off x="7659757" y="1646237"/>
            <a:ext cx="1484243" cy="1759572"/>
          </a:xfrm>
          <a:prstGeom prst="rect">
            <a:avLst/>
          </a:prstGeom>
          <a:gradFill>
            <a:gsLst>
              <a:gs pos="0">
                <a:schemeClr val="accent1">
                  <a:lumMod val="5000"/>
                  <a:lumOff val="95000"/>
                  <a:alpha val="0"/>
                </a:schemeClr>
              </a:gs>
              <a:gs pos="74000">
                <a:schemeClr val="bg1"/>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800"/>
          </a:p>
        </p:txBody>
      </p:sp>
    </p:spTree>
    <p:extLst>
      <p:ext uri="{BB962C8B-B14F-4D97-AF65-F5344CB8AC3E}">
        <p14:creationId xmlns:p14="http://schemas.microsoft.com/office/powerpoint/2010/main" val="698571712"/>
      </p:ext>
    </p:extLst>
  </p:cSld>
  <p:clrMap bg1="lt1" tx1="dk1" bg2="lt2" tx2="dk2" accent1="accent1" accent2="accent2" accent3="accent3" accent4="accent4" accent5="accent5" accent6="accent6" hlink="hlink" folHlink="folHlink"/>
  <p:sldLayoutIdLst>
    <p:sldLayoutId id="2147483805" r:id="rId1"/>
    <p:sldLayoutId id="2147483806" r:id="rId2"/>
    <p:sldLayoutId id="2147483807" r:id="rId3"/>
    <p:sldLayoutId id="2147483808" r:id="rId4"/>
    <p:sldLayoutId id="2147483809" r:id="rId5"/>
    <p:sldLayoutId id="2147483810" r:id="rId6"/>
    <p:sldLayoutId id="2147483811" r:id="rId7"/>
    <p:sldLayoutId id="2147483812" r:id="rId8"/>
    <p:sldLayoutId id="2147483813" r:id="rId9"/>
    <p:sldLayoutId id="2147483814" r:id="rId10"/>
    <p:sldLayoutId id="214748381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hyperlink" Target="https://github.com/openssl/openssl/commit/bd6941cfaa31ee8a3f8661cb98227a5cbcc0f9f3#diff-38dc72994741420e2b6c5ee074941a45"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ru.wikipedia.org/wiki/%D0%9C%D0%BE%D0%B4%D0%B0%D0%BB%D1%8C%D0%BD%D0%B0%D1%8F_%D0%BB%D0%BE%D0%B3%D0%B8%D0%BA%D0%B0" TargetMode="External"/><Relationship Id="rId2" Type="http://schemas.openxmlformats.org/officeDocument/2006/relationships/hyperlink" Target="https://ru.wikipedia.org/wiki/%D0%93%D1%80%D0%B5%D1%87%D0%B5%D1%81%D0%BA%D0%B8%D0%B9" TargetMode="Externa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17.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14.wmf"/><Relationship Id="rId4" Type="http://schemas.openxmlformats.org/officeDocument/2006/relationships/oleObject" Target="../embeddings/oleObject1.bin"/></Relationships>
</file>

<file path=ppt/slides/_rels/slide18.xml.rels><?xml version="1.0" encoding="UTF-8" standalone="yes"?>
<Relationships xmlns="http://schemas.openxmlformats.org/package/2006/relationships"><Relationship Id="rId3" Type="http://schemas.openxmlformats.org/officeDocument/2006/relationships/image" Target="../media/image6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30.png"/><Relationship Id="rId1" Type="http://schemas.openxmlformats.org/officeDocument/2006/relationships/slideLayout" Target="../slideLayouts/slideLayout2.xml"/><Relationship Id="rId5" Type="http://schemas.openxmlformats.org/officeDocument/2006/relationships/image" Target="../media/image20.jpg"/><Relationship Id="rId4" Type="http://schemas.openxmlformats.org/officeDocument/2006/relationships/image" Target="../media/image19.jpeg"/></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image" Target="../media/image270.png"/><Relationship Id="rId3" Type="http://schemas.openxmlformats.org/officeDocument/2006/relationships/image" Target="../media/image25.png"/><Relationship Id="rId7" Type="http://schemas.openxmlformats.org/officeDocument/2006/relationships/image" Target="../media/image260.png"/><Relationship Id="rId2" Type="http://schemas.openxmlformats.org/officeDocument/2006/relationships/image" Target="../media/image211.png"/><Relationship Id="rId1" Type="http://schemas.openxmlformats.org/officeDocument/2006/relationships/slideLayout" Target="../slideLayouts/slideLayout2.xml"/><Relationship Id="rId6" Type="http://schemas.openxmlformats.org/officeDocument/2006/relationships/image" Target="../media/image250.png"/><Relationship Id="rId11" Type="http://schemas.openxmlformats.org/officeDocument/2006/relationships/image" Target="../media/image30.png"/><Relationship Id="rId5" Type="http://schemas.openxmlformats.org/officeDocument/2006/relationships/image" Target="../media/image27.jpeg"/><Relationship Id="rId10" Type="http://schemas.openxmlformats.org/officeDocument/2006/relationships/image" Target="../media/image29.png"/><Relationship Id="rId4" Type="http://schemas.openxmlformats.org/officeDocument/2006/relationships/image" Target="../media/image26.jpeg"/><Relationship Id="rId9" Type="http://schemas.openxmlformats.org/officeDocument/2006/relationships/image" Target="../media/image28.png"/></Relationships>
</file>

<file path=ppt/slides/_rels/slide2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14.wmf"/><Relationship Id="rId4" Type="http://schemas.openxmlformats.org/officeDocument/2006/relationships/oleObject" Target="../embeddings/oleObject2.bin"/></Relationships>
</file>

<file path=ppt/slides/_rels/slide37.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1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39.png"/></Relationships>
</file>

<file path=ppt/slides/_rels/slide47.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310.png"/><Relationship Id="rId7" Type="http://schemas.openxmlformats.org/officeDocument/2006/relationships/image" Target="../media/image82.png"/><Relationship Id="rId1" Type="http://schemas.openxmlformats.org/officeDocument/2006/relationships/slideLayout" Target="../slideLayouts/slideLayout5.xml"/><Relationship Id="rId6" Type="http://schemas.openxmlformats.org/officeDocument/2006/relationships/image" Target="../media/image340.png"/><Relationship Id="rId4" Type="http://schemas.openxmlformats.org/officeDocument/2006/relationships/image" Target="../media/image320.png"/></Relationships>
</file>

<file path=ppt/slides/_rels/slide51.xml.rels><?xml version="1.0" encoding="UTF-8" standalone="yes"?>
<Relationships xmlns="http://schemas.openxmlformats.org/package/2006/relationships"><Relationship Id="rId18" Type="http://schemas.openxmlformats.org/officeDocument/2006/relationships/image" Target="../media/image42.png"/><Relationship Id="rId13" Type="http://schemas.openxmlformats.org/officeDocument/2006/relationships/image" Target="../media/image76.png"/><Relationship Id="rId3" Type="http://schemas.openxmlformats.org/officeDocument/2006/relationships/image" Target="../media/image271.png"/><Relationship Id="rId17" Type="http://schemas.openxmlformats.org/officeDocument/2006/relationships/image" Target="../media/image80.png"/><Relationship Id="rId1" Type="http://schemas.openxmlformats.org/officeDocument/2006/relationships/slideLayout" Target="../slideLayouts/slideLayout7.xml"/><Relationship Id="rId19" Type="http://schemas.openxmlformats.org/officeDocument/2006/relationships/image" Target="../media/image83.png"/></Relationships>
</file>

<file path=ppt/slides/_rels/slide52.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8" Type="http://schemas.openxmlformats.org/officeDocument/2006/relationships/image" Target="../media/image47.png"/><Relationship Id="rId7" Type="http://schemas.openxmlformats.org/officeDocument/2006/relationships/image" Target="../media/image84.png"/><Relationship Id="rId1" Type="http://schemas.openxmlformats.org/officeDocument/2006/relationships/slideLayout" Target="../slideLayouts/slideLayout2.xml"/><Relationship Id="rId9" Type="http://schemas.openxmlformats.org/officeDocument/2006/relationships/image" Target="../media/image48.emf"/></Relationships>
</file>

<file path=ppt/slides/_rels/slide54.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image" Target="../media/image370.png"/><Relationship Id="rId1" Type="http://schemas.openxmlformats.org/officeDocument/2006/relationships/slideLayout" Target="../slideLayouts/slideLayout2.xml"/><Relationship Id="rId4" Type="http://schemas.openxmlformats.org/officeDocument/2006/relationships/image" Target="../media/image50.emf"/></Relationships>
</file>

<file path=ppt/slides/_rels/slide5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 Id="rId4" Type="http://schemas.openxmlformats.org/officeDocument/2006/relationships/image" Target="../media/image49.emf"/></Relationships>
</file>

<file path=ppt/slides/_rels/slide56.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image" Target="../media/image53.png"/><Relationship Id="rId1" Type="http://schemas.openxmlformats.org/officeDocument/2006/relationships/slideLayout" Target="../slideLayouts/slideLayout2.xml"/><Relationship Id="rId4" Type="http://schemas.openxmlformats.org/officeDocument/2006/relationships/image" Target="../media/image50.emf"/></Relationships>
</file>

<file path=ppt/slides/_rels/slide57.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image" Target="../media/image430.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440.png"/><Relationship Id="rId1" Type="http://schemas.openxmlformats.org/officeDocument/2006/relationships/slideLayout" Target="../slideLayouts/slideLayout2.xml"/><Relationship Id="rId4" Type="http://schemas.openxmlformats.org/officeDocument/2006/relationships/image" Target="../media/image49.emf"/></Relationships>
</file>

<file path=ppt/slides/_rels/slide59.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image" Target="../media/image46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530.png"/><Relationship Id="rId2" Type="http://schemas.openxmlformats.org/officeDocument/2006/relationships/image" Target="../media/image520.png"/><Relationship Id="rId1" Type="http://schemas.openxmlformats.org/officeDocument/2006/relationships/slideLayout" Target="../slideLayouts/slideLayout2.xml"/><Relationship Id="rId5" Type="http://schemas.openxmlformats.org/officeDocument/2006/relationships/image" Target="../media/image550.png"/><Relationship Id="rId4" Type="http://schemas.openxmlformats.org/officeDocument/2006/relationships/image" Target="../media/image540.png"/></Relationships>
</file>

<file path=ppt/slides/_rels/slide67.xml.rels><?xml version="1.0" encoding="UTF-8" standalone="yes"?>
<Relationships xmlns="http://schemas.openxmlformats.org/package/2006/relationships"><Relationship Id="rId2" Type="http://schemas.openxmlformats.org/officeDocument/2006/relationships/image" Target="../media/image560.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570.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61.emf"/><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4" Type="http://schemas.openxmlformats.org/officeDocument/2006/relationships/image" Target="../media/image87.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6" Type="http://schemas.openxmlformats.org/officeDocument/2006/relationships/image" Target="../media/image88.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00.png"/><Relationship Id="rId1" Type="http://schemas.openxmlformats.org/officeDocument/2006/relationships/slideLayout" Target="../slideLayouts/slideLayout2.xml"/><Relationship Id="rId5" Type="http://schemas.openxmlformats.org/officeDocument/2006/relationships/image" Target="../media/image70.png"/><Relationship Id="rId4" Type="http://schemas.openxmlformats.org/officeDocument/2006/relationships/image" Target="../media/image69.png"/></Relationships>
</file>

<file path=ppt/slides/_rels/slide7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 Id="rId5" Type="http://schemas.openxmlformats.org/officeDocument/2006/relationships/image" Target="../media/image74.png"/><Relationship Id="rId4" Type="http://schemas.openxmlformats.org/officeDocument/2006/relationships/image" Target="../media/image73.png"/></Relationships>
</file>

<file path=ppt/slides/_rels/slide76.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3"/>
          <p:cNvSpPr>
            <a:spLocks noGrp="1"/>
          </p:cNvSpPr>
          <p:nvPr>
            <p:ph type="ctrTitle"/>
          </p:nvPr>
        </p:nvSpPr>
        <p:spPr>
          <a:xfrm>
            <a:off x="827584" y="764704"/>
            <a:ext cx="7593330" cy="1589266"/>
          </a:xfrm>
        </p:spPr>
        <p:txBody>
          <a:bodyPr>
            <a:noAutofit/>
          </a:bodyPr>
          <a:lstStyle/>
          <a:p>
            <a:pPr>
              <a:lnSpc>
                <a:spcPct val="100000"/>
              </a:lnSpc>
            </a:pPr>
            <a:r>
              <a:rPr lang="ru-RU" sz="5400" dirty="0">
                <a:effectLst>
                  <a:outerShdw blurRad="38100" dist="38100" dir="2700000" algn="tl">
                    <a:srgbClr val="000000">
                      <a:alpha val="43137"/>
                    </a:srgbClr>
                  </a:outerShdw>
                </a:effectLst>
                <a:latin typeface="Comic Sans MS" panose="030F0702030302020204" pitchFamily="66" charset="0"/>
              </a:rPr>
              <a:t>Эпистемическая логика</a:t>
            </a:r>
            <a:endParaRPr lang="ru-RU" sz="5400" dirty="0"/>
          </a:p>
        </p:txBody>
      </p:sp>
      <p:sp>
        <p:nvSpPr>
          <p:cNvPr id="5" name="Подзаголовок 4"/>
          <p:cNvSpPr>
            <a:spLocks noGrp="1"/>
          </p:cNvSpPr>
          <p:nvPr>
            <p:ph type="subTitle" idx="1"/>
          </p:nvPr>
        </p:nvSpPr>
        <p:spPr>
          <a:xfrm>
            <a:off x="4624249" y="4365104"/>
            <a:ext cx="4320480" cy="1800200"/>
          </a:xfrm>
        </p:spPr>
        <p:txBody>
          <a:bodyPr>
            <a:normAutofit/>
          </a:bodyPr>
          <a:lstStyle/>
          <a:p>
            <a:pPr algn="r"/>
            <a:r>
              <a:rPr lang="ru-RU" sz="2000" dirty="0"/>
              <a:t>Презентацию выполнил</a:t>
            </a:r>
          </a:p>
          <a:p>
            <a:pPr algn="r"/>
            <a:r>
              <a:rPr lang="ru-RU" sz="2000" dirty="0"/>
              <a:t>Студент 4-го курса</a:t>
            </a:r>
          </a:p>
          <a:p>
            <a:pPr algn="r"/>
            <a:r>
              <a:rPr lang="ru-RU" sz="2000" dirty="0"/>
              <a:t>Группы 09 </a:t>
            </a:r>
            <a:r>
              <a:rPr lang="ru-RU" sz="2000" dirty="0" smtClean="0"/>
              <a:t>-</a:t>
            </a:r>
            <a:r>
              <a:rPr lang="ru-RU" sz="2000" dirty="0"/>
              <a:t> </a:t>
            </a:r>
            <a:r>
              <a:rPr lang="ru-RU" sz="2000" dirty="0" smtClean="0"/>
              <a:t>207</a:t>
            </a:r>
            <a:endParaRPr lang="ru-RU" sz="2000" dirty="0"/>
          </a:p>
          <a:p>
            <a:pPr algn="r"/>
            <a:r>
              <a:rPr lang="ru-RU" sz="2000" dirty="0" smtClean="0"/>
              <a:t>Григорьев Александр Николаевич</a:t>
            </a:r>
            <a:endParaRPr lang="ru-RU" sz="2000" dirty="0"/>
          </a:p>
          <a:p>
            <a:endParaRPr lang="ru-RU" dirty="0"/>
          </a:p>
        </p:txBody>
      </p:sp>
      <p:sp>
        <p:nvSpPr>
          <p:cNvPr id="8" name="TextBox 7"/>
          <p:cNvSpPr txBox="1"/>
          <p:nvPr/>
        </p:nvSpPr>
        <p:spPr>
          <a:xfrm>
            <a:off x="-333307" y="2497986"/>
            <a:ext cx="9915112" cy="400110"/>
          </a:xfrm>
          <a:prstGeom prst="rect">
            <a:avLst/>
          </a:prstGeom>
          <a:noFill/>
        </p:spPr>
        <p:txBody>
          <a:bodyPr wrap="square" rtlCol="0">
            <a:spAutoFit/>
          </a:bodyPr>
          <a:lstStyle/>
          <a:p>
            <a:pPr algn="ctr"/>
            <a:r>
              <a:rPr lang="ru-RU" sz="2000" dirty="0" smtClean="0"/>
              <a:t>Институт Вычислительной математики и Информационных Технологий</a:t>
            </a:r>
            <a:endParaRPr lang="ru-RU" sz="2000" dirty="0"/>
          </a:p>
        </p:txBody>
      </p:sp>
      <p:sp>
        <p:nvSpPr>
          <p:cNvPr id="9" name="TextBox 8"/>
          <p:cNvSpPr txBox="1"/>
          <p:nvPr/>
        </p:nvSpPr>
        <p:spPr>
          <a:xfrm>
            <a:off x="948828" y="87441"/>
            <a:ext cx="7242993" cy="400110"/>
          </a:xfrm>
          <a:prstGeom prst="rect">
            <a:avLst/>
          </a:prstGeom>
          <a:noFill/>
        </p:spPr>
        <p:txBody>
          <a:bodyPr wrap="square" rtlCol="0">
            <a:spAutoFit/>
          </a:bodyPr>
          <a:lstStyle/>
          <a:p>
            <a:r>
              <a:rPr lang="ru-RU" dirty="0" smtClean="0"/>
              <a:t>           </a:t>
            </a:r>
            <a:r>
              <a:rPr lang="ru-RU" sz="2000" dirty="0" smtClean="0"/>
              <a:t>Казанский (Приволжский) Федеральный Университет</a:t>
            </a:r>
            <a:endParaRPr lang="ru-RU" sz="2000" dirty="0"/>
          </a:p>
        </p:txBody>
      </p:sp>
      <p:sp>
        <p:nvSpPr>
          <p:cNvPr id="10" name="TextBox 9"/>
          <p:cNvSpPr txBox="1"/>
          <p:nvPr/>
        </p:nvSpPr>
        <p:spPr>
          <a:xfrm>
            <a:off x="3599973" y="6406350"/>
            <a:ext cx="1940701" cy="369332"/>
          </a:xfrm>
          <a:prstGeom prst="rect">
            <a:avLst/>
          </a:prstGeom>
          <a:noFill/>
        </p:spPr>
        <p:txBody>
          <a:bodyPr wrap="square" rtlCol="0">
            <a:spAutoFit/>
          </a:bodyPr>
          <a:lstStyle/>
          <a:p>
            <a:r>
              <a:rPr lang="ru-RU" dirty="0" smtClean="0"/>
              <a:t>              2015 г.</a:t>
            </a:r>
            <a:endParaRPr lang="ru-RU" dirty="0"/>
          </a:p>
        </p:txBody>
      </p:sp>
      <p:pic>
        <p:nvPicPr>
          <p:cNvPr id="12" name="Рисунок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7544" y="2914634"/>
            <a:ext cx="2971296" cy="3861048"/>
          </a:xfrm>
          <a:prstGeom prst="rect">
            <a:avLst/>
          </a:prstGeom>
        </p:spPr>
      </p:pic>
    </p:spTree>
    <p:extLst>
      <p:ext uri="{BB962C8B-B14F-4D97-AF65-F5344CB8AC3E}">
        <p14:creationId xmlns:p14="http://schemas.microsoft.com/office/powerpoint/2010/main" val="4288008506"/>
      </p:ext>
    </p:extLst>
  </p:cSld>
  <p:clrMapOvr>
    <a:masterClrMapping/>
  </p:clrMapOvr>
  <p:transition spd="med">
    <p:pull/>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fontScale="90000"/>
          </a:bodyPr>
          <a:lstStyle/>
          <a:p>
            <a:r>
              <a:rPr lang="ru-RU" dirty="0" smtClean="0"/>
              <a:t>Самая большая информационная уязвимость за последние 5 лет</a:t>
            </a:r>
            <a:endParaRPr lang="ru-RU" dirty="0"/>
          </a:p>
        </p:txBody>
      </p:sp>
      <p:sp>
        <p:nvSpPr>
          <p:cNvPr id="3" name="Объект 2"/>
          <p:cNvSpPr>
            <a:spLocks noGrp="1"/>
          </p:cNvSpPr>
          <p:nvPr>
            <p:ph idx="1"/>
          </p:nvPr>
        </p:nvSpPr>
        <p:spPr/>
        <p:txBody>
          <a:bodyPr>
            <a:normAutofit/>
          </a:bodyPr>
          <a:lstStyle/>
          <a:p>
            <a:pPr marL="0" indent="0" algn="ctr">
              <a:buNone/>
            </a:pPr>
            <a:r>
              <a:rPr lang="en-US" sz="3600" dirty="0" err="1"/>
              <a:t>HeartBleed</a:t>
            </a:r>
            <a:endParaRPr lang="ru-RU" sz="3600" dirty="0"/>
          </a:p>
        </p:txBody>
      </p:sp>
      <p:pic>
        <p:nvPicPr>
          <p:cNvPr id="3074" name="Picture 2" descr="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7987" y="2852936"/>
            <a:ext cx="3248025" cy="39338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2098806"/>
      </p:ext>
    </p:extLst>
  </p:cSld>
  <p:clrMapOvr>
    <a:masterClrMapping/>
  </p:clrMapOvr>
  <p:transition spd="slow">
    <p:cove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Что произошло</a:t>
            </a:r>
            <a:r>
              <a:rPr lang="ru-RU" dirty="0" smtClean="0"/>
              <a:t>?</a:t>
            </a:r>
            <a:endParaRPr lang="ru-RU" dirty="0"/>
          </a:p>
        </p:txBody>
      </p:sp>
      <p:sp>
        <p:nvSpPr>
          <p:cNvPr id="3" name="Объект 2"/>
          <p:cNvSpPr>
            <a:spLocks noGrp="1"/>
          </p:cNvSpPr>
          <p:nvPr>
            <p:ph idx="1"/>
          </p:nvPr>
        </p:nvSpPr>
        <p:spPr>
          <a:xfrm>
            <a:off x="323528" y="1628800"/>
            <a:ext cx="8496944" cy="4906661"/>
          </a:xfrm>
        </p:spPr>
        <p:txBody>
          <a:bodyPr>
            <a:normAutofit fontScale="77500" lnSpcReduction="20000"/>
          </a:bodyPr>
          <a:lstStyle/>
          <a:p>
            <a:pPr marL="0" indent="0" fontAlgn="base">
              <a:buNone/>
            </a:pPr>
            <a:r>
              <a:rPr lang="ru-RU" dirty="0" smtClean="0"/>
              <a:t>1 </a:t>
            </a:r>
            <a:r>
              <a:rPr lang="ru-RU" dirty="0"/>
              <a:t>января 2012 года, </a:t>
            </a:r>
            <a:r>
              <a:rPr lang="ru-RU" b="1" dirty="0" err="1">
                <a:solidFill>
                  <a:schemeClr val="accent1">
                    <a:lumMod val="75000"/>
                  </a:schemeClr>
                </a:solidFill>
              </a:rPr>
              <a:t>Robin</a:t>
            </a:r>
            <a:r>
              <a:rPr lang="ru-RU" b="1" dirty="0">
                <a:solidFill>
                  <a:schemeClr val="accent1">
                    <a:lumMod val="75000"/>
                  </a:schemeClr>
                </a:solidFill>
              </a:rPr>
              <a:t> </a:t>
            </a:r>
            <a:r>
              <a:rPr lang="ru-RU" b="1" dirty="0" err="1">
                <a:solidFill>
                  <a:schemeClr val="accent1">
                    <a:lumMod val="75000"/>
                  </a:schemeClr>
                </a:solidFill>
              </a:rPr>
              <a:t>Seggelmann</a:t>
            </a:r>
            <a:r>
              <a:rPr lang="ru-RU" dirty="0"/>
              <a:t> отправил, а </a:t>
            </a:r>
            <a:r>
              <a:rPr lang="en-US" b="1" dirty="0" err="1">
                <a:solidFill>
                  <a:schemeClr val="accent1">
                    <a:lumMod val="75000"/>
                  </a:schemeClr>
                </a:solidFill>
              </a:rPr>
              <a:t>S</a:t>
            </a:r>
            <a:r>
              <a:rPr lang="ru-RU" b="1" dirty="0" err="1" smtClean="0">
                <a:solidFill>
                  <a:schemeClr val="accent1">
                    <a:lumMod val="75000"/>
                  </a:schemeClr>
                </a:solidFill>
              </a:rPr>
              <a:t>teve</a:t>
            </a:r>
            <a:r>
              <a:rPr lang="ru-RU" dirty="0"/>
              <a:t> проверил </a:t>
            </a:r>
            <a:r>
              <a:rPr lang="ru-RU" dirty="0" err="1">
                <a:hlinkClick r:id="rId2"/>
              </a:rPr>
              <a:t>commit</a:t>
            </a:r>
            <a:r>
              <a:rPr lang="ru-RU" dirty="0"/>
              <a:t>, который добавлял </a:t>
            </a:r>
            <a:r>
              <a:rPr lang="ru-RU" dirty="0" err="1"/>
              <a:t>HeartBeat</a:t>
            </a:r>
            <a:r>
              <a:rPr lang="ru-RU" dirty="0"/>
              <a:t> в </a:t>
            </a:r>
            <a:r>
              <a:rPr lang="ru-RU" dirty="0" err="1"/>
              <a:t>OpenSSL</a:t>
            </a:r>
            <a:r>
              <a:rPr lang="ru-RU" dirty="0"/>
              <a:t>. Именно этот </a:t>
            </a:r>
            <a:r>
              <a:rPr lang="ru-RU" dirty="0" err="1"/>
              <a:t>коммит</a:t>
            </a:r>
            <a:r>
              <a:rPr lang="ru-RU" dirty="0"/>
              <a:t> и привнес уязвимость, которую назвали </a:t>
            </a:r>
            <a:r>
              <a:rPr lang="ru-RU" dirty="0" err="1">
                <a:solidFill>
                  <a:schemeClr val="accent1">
                    <a:lumMod val="75000"/>
                  </a:schemeClr>
                </a:solidFill>
              </a:rPr>
              <a:t>HeartBleed</a:t>
            </a:r>
            <a:r>
              <a:rPr lang="ru-RU" dirty="0"/>
              <a:t>.</a:t>
            </a:r>
            <a:br>
              <a:rPr lang="ru-RU" dirty="0"/>
            </a:br>
            <a:r>
              <a:rPr lang="ru-RU" dirty="0"/>
              <a:t/>
            </a:r>
            <a:br>
              <a:rPr lang="ru-RU" dirty="0"/>
            </a:br>
            <a:r>
              <a:rPr lang="ru-RU" sz="4600" dirty="0"/>
              <a:t>Насколько она опасна?</a:t>
            </a:r>
          </a:p>
          <a:p>
            <a:pPr marL="0" indent="0">
              <a:buNone/>
            </a:pPr>
            <a:r>
              <a:rPr lang="ru-RU" dirty="0"/>
              <a:t>Эта уязвимость позволяет читать </a:t>
            </a:r>
            <a:r>
              <a:rPr lang="ru-RU" dirty="0" err="1"/>
              <a:t>оперативую</a:t>
            </a:r>
            <a:r>
              <a:rPr lang="ru-RU" dirty="0"/>
              <a:t> память кусками размером до </a:t>
            </a:r>
            <a:r>
              <a:rPr lang="ru-RU" b="1" dirty="0">
                <a:solidFill>
                  <a:schemeClr val="accent1">
                    <a:lumMod val="75000"/>
                  </a:schemeClr>
                </a:solidFill>
              </a:rPr>
              <a:t>64КБ</a:t>
            </a:r>
            <a:r>
              <a:rPr lang="ru-RU" dirty="0"/>
              <a:t>. Причем уязвимость двусторонняя, это значит, что не только вы можете читать данные с уязвимого </a:t>
            </a:r>
            <a:r>
              <a:rPr lang="ru-RU" dirty="0" smtClean="0"/>
              <a:t>Сервера, </a:t>
            </a:r>
            <a:r>
              <a:rPr lang="ru-RU" dirty="0"/>
              <a:t>но и </a:t>
            </a:r>
            <a:r>
              <a:rPr lang="ru-RU" dirty="0" smtClean="0"/>
              <a:t>сервер </a:t>
            </a:r>
            <a:r>
              <a:rPr lang="ru-RU" dirty="0"/>
              <a:t>злоумышленника может получить часть вашей оперативной памяти, если вы используете уязвимую версию </a:t>
            </a:r>
            <a:r>
              <a:rPr lang="ru-RU" dirty="0" err="1"/>
              <a:t>OpenSSL</a:t>
            </a:r>
            <a:r>
              <a:rPr lang="ru-RU" dirty="0"/>
              <a:t>.</a:t>
            </a:r>
            <a:br>
              <a:rPr lang="ru-RU" dirty="0"/>
            </a:br>
            <a:r>
              <a:rPr lang="ru-RU" dirty="0"/>
              <a:t/>
            </a:r>
            <a:br>
              <a:rPr lang="ru-RU" dirty="0"/>
            </a:br>
            <a:r>
              <a:rPr lang="ru-RU" dirty="0"/>
              <a:t>Злоумышленник может подключиться к, предположим, уязвимому интернет-банку, получить </a:t>
            </a:r>
            <a:r>
              <a:rPr lang="ru-RU" dirty="0">
                <a:solidFill>
                  <a:schemeClr val="accent1">
                    <a:lumMod val="75000"/>
                  </a:schemeClr>
                </a:solidFill>
              </a:rPr>
              <a:t>приватный SSL-ключ </a:t>
            </a:r>
            <a:r>
              <a:rPr lang="ru-RU" dirty="0"/>
              <a:t>из оперативной памяти и выполнить </a:t>
            </a:r>
            <a:r>
              <a:rPr lang="ru-RU" dirty="0">
                <a:solidFill>
                  <a:schemeClr val="accent1">
                    <a:lumMod val="75000"/>
                  </a:schemeClr>
                </a:solidFill>
              </a:rPr>
              <a:t>MITM-атаку</a:t>
            </a:r>
            <a:r>
              <a:rPr lang="ru-RU" dirty="0"/>
              <a:t> на вас, а ваш браузер будет вести себя так, </a:t>
            </a:r>
            <a:r>
              <a:rPr lang="ru-RU" dirty="0">
                <a:solidFill>
                  <a:schemeClr val="accent1">
                    <a:lumMod val="75000"/>
                  </a:schemeClr>
                </a:solidFill>
              </a:rPr>
              <a:t>будто бы ничего и не произошло</a:t>
            </a:r>
            <a:r>
              <a:rPr lang="ru-RU" dirty="0"/>
              <a:t>, ведь сертификат-то верный. Или просто может получить ваш логин и пароль.</a:t>
            </a:r>
          </a:p>
        </p:txBody>
      </p:sp>
    </p:spTree>
    <p:extLst>
      <p:ext uri="{BB962C8B-B14F-4D97-AF65-F5344CB8AC3E}">
        <p14:creationId xmlns:p14="http://schemas.microsoft.com/office/powerpoint/2010/main" val="3765711734"/>
      </p:ext>
    </p:extLst>
  </p:cSld>
  <p:clrMapOvr>
    <a:masterClrMapping/>
  </p:clrMapOvr>
  <p:transition spd="slow">
    <p:cove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Каков масштаб трагедии</a:t>
            </a:r>
            <a:r>
              <a:rPr lang="ru-RU" dirty="0" smtClean="0"/>
              <a:t>?</a:t>
            </a:r>
            <a:endParaRPr lang="ru-RU" dirty="0"/>
          </a:p>
        </p:txBody>
      </p:sp>
      <p:sp>
        <p:nvSpPr>
          <p:cNvPr id="3" name="Объект 2"/>
          <p:cNvSpPr>
            <a:spLocks noGrp="1"/>
          </p:cNvSpPr>
          <p:nvPr>
            <p:ph idx="1"/>
          </p:nvPr>
        </p:nvSpPr>
        <p:spPr/>
        <p:txBody>
          <a:bodyPr>
            <a:normAutofit lnSpcReduction="10000"/>
          </a:bodyPr>
          <a:lstStyle/>
          <a:p>
            <a:pPr marL="0" indent="0" fontAlgn="base">
              <a:buNone/>
            </a:pPr>
            <a:r>
              <a:rPr lang="ru-RU" dirty="0" smtClean="0"/>
              <a:t>По оценкам </a:t>
            </a:r>
            <a:r>
              <a:rPr lang="en-US" dirty="0" err="1" smtClean="0">
                <a:solidFill>
                  <a:schemeClr val="accent1">
                    <a:lumMod val="75000"/>
                  </a:schemeClr>
                </a:solidFill>
              </a:rPr>
              <a:t>Zecurion</a:t>
            </a:r>
            <a:r>
              <a:rPr lang="ru-RU" dirty="0" smtClean="0"/>
              <a:t>, </a:t>
            </a:r>
            <a:r>
              <a:rPr lang="ru-RU" dirty="0" smtClean="0">
                <a:solidFill>
                  <a:schemeClr val="accent1">
                    <a:lumMod val="75000"/>
                  </a:schemeClr>
                </a:solidFill>
              </a:rPr>
              <a:t>66% </a:t>
            </a:r>
            <a:r>
              <a:rPr lang="ru-RU" dirty="0" smtClean="0"/>
              <a:t>вебсайтов используют </a:t>
            </a:r>
            <a:r>
              <a:rPr lang="ru-RU" dirty="0" err="1" smtClean="0">
                <a:solidFill>
                  <a:schemeClr val="accent1">
                    <a:lumMod val="75000"/>
                  </a:schemeClr>
                </a:solidFill>
              </a:rPr>
              <a:t>OpenSSL</a:t>
            </a:r>
            <a:r>
              <a:rPr lang="ru-RU" dirty="0" smtClean="0"/>
              <a:t> для HTTPS-соединений, и примерно </a:t>
            </a:r>
            <a:r>
              <a:rPr lang="ru-RU" dirty="0" smtClean="0">
                <a:solidFill>
                  <a:schemeClr val="accent1">
                    <a:lumMod val="75000"/>
                  </a:schemeClr>
                </a:solidFill>
              </a:rPr>
              <a:t>33%</a:t>
            </a:r>
            <a:r>
              <a:rPr lang="ru-RU" dirty="0" smtClean="0"/>
              <a:t> из них были уязвимы до сегодняшнего дня.</a:t>
            </a:r>
            <a:br>
              <a:rPr lang="ru-RU" dirty="0" smtClean="0"/>
            </a:br>
            <a:r>
              <a:rPr lang="ru-RU" dirty="0" smtClean="0"/>
              <a:t/>
            </a:r>
            <a:br>
              <a:rPr lang="ru-RU" dirty="0" smtClean="0"/>
            </a:br>
            <a:r>
              <a:rPr lang="ru-RU" dirty="0" smtClean="0"/>
              <a:t>Уязвимость была, как минимум, у:</a:t>
            </a:r>
            <a:endParaRPr lang="ru-RU" dirty="0"/>
          </a:p>
          <a:p>
            <a:pPr fontAlgn="base"/>
            <a:r>
              <a:rPr lang="ru-RU" dirty="0" smtClean="0"/>
              <a:t>20 </a:t>
            </a:r>
            <a:r>
              <a:rPr lang="ru-RU" dirty="0"/>
              <a:t>банков</a:t>
            </a:r>
          </a:p>
          <a:p>
            <a:pPr fontAlgn="base"/>
            <a:r>
              <a:rPr lang="ru-RU" dirty="0"/>
              <a:t>4</a:t>
            </a:r>
            <a:r>
              <a:rPr lang="ru-RU" dirty="0" smtClean="0"/>
              <a:t> </a:t>
            </a:r>
            <a:r>
              <a:rPr lang="ru-RU" dirty="0"/>
              <a:t>платежных систем</a:t>
            </a:r>
          </a:p>
          <a:p>
            <a:pPr fontAlgn="base"/>
            <a:r>
              <a:rPr lang="ru-RU" dirty="0" smtClean="0"/>
              <a:t>12 </a:t>
            </a:r>
            <a:r>
              <a:rPr lang="ru-RU" dirty="0"/>
              <a:t>VPN-провайдеров</a:t>
            </a:r>
          </a:p>
          <a:p>
            <a:pPr fontAlgn="base"/>
            <a:r>
              <a:rPr lang="ru-RU" dirty="0"/>
              <a:t>mail.yandex.ru</a:t>
            </a:r>
          </a:p>
          <a:p>
            <a:pPr fontAlgn="base"/>
            <a:r>
              <a:rPr lang="ru-RU" dirty="0"/>
              <a:t>mail.yahoo.com</a:t>
            </a:r>
          </a:p>
          <a:p>
            <a:endParaRPr lang="ru-RU" dirty="0"/>
          </a:p>
        </p:txBody>
      </p:sp>
    </p:spTree>
    <p:extLst>
      <p:ext uri="{BB962C8B-B14F-4D97-AF65-F5344CB8AC3E}">
        <p14:creationId xmlns:p14="http://schemas.microsoft.com/office/powerpoint/2010/main" val="1044875794"/>
      </p:ext>
    </p:extLst>
  </p:cSld>
  <p:clrMapOvr>
    <a:masterClrMapping/>
  </p:clrMapOvr>
  <p:transition spd="slow">
    <p:cove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https://upload.wikimedia.org/wikipedia/commons/thumb/5/58/Simplified_Heartbleed_explanation_ru.svg/1024px-Simplified_Heartbleed_explanation_ru.svg.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259632" y="25382"/>
            <a:ext cx="6696797" cy="66967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2091639"/>
      </p:ext>
    </p:extLst>
  </p:cSld>
  <p:clrMapOvr>
    <a:masterClrMapping/>
  </p:clrMapOvr>
  <p:transition spd="slow">
    <p:cove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395538" y="2420888"/>
            <a:ext cx="8352929" cy="369332"/>
          </a:xfrm>
          <a:prstGeom prst="rect">
            <a:avLst/>
          </a:prstGeom>
          <a:noFill/>
          <a:ln>
            <a:solidFill>
              <a:schemeClr val="bg1"/>
            </a:solidFill>
          </a:ln>
        </p:spPr>
        <p:txBody>
          <a:bodyPr wrap="square" rtlCol="0">
            <a:spAutoFit/>
          </a:bodyPr>
          <a:lstStyle/>
          <a:p>
            <a:endParaRPr lang="ru-RU" i="1" dirty="0"/>
          </a:p>
        </p:txBody>
      </p:sp>
      <p:sp>
        <p:nvSpPr>
          <p:cNvPr id="5" name="Заголовок 4"/>
          <p:cNvSpPr>
            <a:spLocks noGrp="1"/>
          </p:cNvSpPr>
          <p:nvPr>
            <p:ph type="title"/>
          </p:nvPr>
        </p:nvSpPr>
        <p:spPr/>
        <p:txBody>
          <a:bodyPr/>
          <a:lstStyle/>
          <a:p>
            <a:r>
              <a:rPr lang="ru-RU" dirty="0" smtClean="0"/>
              <a:t>Область применения </a:t>
            </a:r>
            <a:r>
              <a:rPr lang="ru-RU" dirty="0"/>
              <a:t>э</a:t>
            </a:r>
            <a:r>
              <a:rPr lang="ru-RU" dirty="0" smtClean="0"/>
              <a:t>пистемической логики</a:t>
            </a:r>
            <a:endParaRPr lang="ru-RU" dirty="0"/>
          </a:p>
        </p:txBody>
      </p:sp>
      <p:sp>
        <p:nvSpPr>
          <p:cNvPr id="6" name="Объект 5"/>
          <p:cNvSpPr>
            <a:spLocks noGrp="1"/>
          </p:cNvSpPr>
          <p:nvPr>
            <p:ph idx="1"/>
          </p:nvPr>
        </p:nvSpPr>
        <p:spPr/>
        <p:txBody>
          <a:bodyPr>
            <a:normAutofit/>
          </a:bodyPr>
          <a:lstStyle/>
          <a:p>
            <a:endParaRPr lang="ru-RU" dirty="0" smtClean="0"/>
          </a:p>
          <a:p>
            <a:r>
              <a:rPr lang="ru-RU" dirty="0" smtClean="0"/>
              <a:t>Протоколы </a:t>
            </a:r>
            <a:r>
              <a:rPr lang="ru-RU" dirty="0"/>
              <a:t>безопасного сетевого </a:t>
            </a:r>
            <a:r>
              <a:rPr lang="ru-RU" dirty="0" smtClean="0"/>
              <a:t>взаимодействия</a:t>
            </a:r>
          </a:p>
          <a:p>
            <a:r>
              <a:rPr lang="ru-RU" dirty="0" smtClean="0"/>
              <a:t>Моделирование эпистемических </a:t>
            </a:r>
            <a:r>
              <a:rPr lang="ru-RU" dirty="0"/>
              <a:t>действий </a:t>
            </a:r>
            <a:r>
              <a:rPr lang="ru-RU" dirty="0" smtClean="0"/>
              <a:t>(речь - коммуникация </a:t>
            </a:r>
            <a:r>
              <a:rPr lang="ru-RU" dirty="0"/>
              <a:t>и др.)</a:t>
            </a:r>
          </a:p>
          <a:p>
            <a:r>
              <a:rPr lang="ru-RU" dirty="0"/>
              <a:t>Т</a:t>
            </a:r>
            <a:r>
              <a:rPr lang="ru-RU" dirty="0" smtClean="0"/>
              <a:t>еория </a:t>
            </a:r>
            <a:r>
              <a:rPr lang="ru-RU" dirty="0"/>
              <a:t>игр</a:t>
            </a:r>
          </a:p>
          <a:p>
            <a:r>
              <a:rPr lang="ru-RU" dirty="0"/>
              <a:t>Л</a:t>
            </a:r>
            <a:r>
              <a:rPr lang="ru-RU" dirty="0" smtClean="0"/>
              <a:t>огика </a:t>
            </a:r>
            <a:r>
              <a:rPr lang="ru-RU" dirty="0"/>
              <a:t>действий</a:t>
            </a:r>
          </a:p>
          <a:p>
            <a:pPr marL="0" indent="0">
              <a:buNone/>
            </a:pPr>
            <a:endParaRPr lang="ru-RU" i="1" dirty="0"/>
          </a:p>
        </p:txBody>
      </p:sp>
    </p:spTree>
    <p:extLst>
      <p:ext uri="{BB962C8B-B14F-4D97-AF65-F5344CB8AC3E}">
        <p14:creationId xmlns:p14="http://schemas.microsoft.com/office/powerpoint/2010/main" val="250236780"/>
      </p:ext>
    </p:extLst>
  </p:cSld>
  <p:clrMapOvr>
    <a:masterClrMapping/>
  </p:clrMapOvr>
  <p:transition spd="med">
    <p:pull/>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Определение</a:t>
            </a:r>
            <a:endParaRPr lang="ru-RU" dirty="0"/>
          </a:p>
        </p:txBody>
      </p:sp>
      <mc:AlternateContent xmlns:mc="http://schemas.openxmlformats.org/markup-compatibility/2006" xmlns:a14="http://schemas.microsoft.com/office/drawing/2010/main">
        <mc:Choice Requires="a14">
          <p:sp>
            <p:nvSpPr>
              <p:cNvPr id="3" name="Объект 2"/>
              <p:cNvSpPr>
                <a:spLocks noGrp="1"/>
              </p:cNvSpPr>
              <p:nvPr>
                <p:ph idx="1"/>
              </p:nvPr>
            </p:nvSpPr>
            <p:spPr/>
            <p:txBody>
              <a:bodyPr>
                <a:normAutofit fontScale="92500" lnSpcReduction="20000"/>
              </a:bodyPr>
              <a:lstStyle/>
              <a:p>
                <a:r>
                  <a:rPr lang="ru-RU" b="1" dirty="0">
                    <a:solidFill>
                      <a:schemeClr val="accent1">
                        <a:lumMod val="75000"/>
                      </a:schemeClr>
                    </a:solidFill>
                  </a:rPr>
                  <a:t>Логика знаний, </a:t>
                </a:r>
                <a:r>
                  <a:rPr lang="ru-RU" b="1" i="1" dirty="0">
                    <a:solidFill>
                      <a:schemeClr val="accent1">
                        <a:lumMod val="75000"/>
                      </a:schemeClr>
                    </a:solidFill>
                  </a:rPr>
                  <a:t>«эпистемическая логика»</a:t>
                </a:r>
                <a:r>
                  <a:rPr lang="ru-RU" dirty="0"/>
                  <a:t> (от </a:t>
                </a:r>
                <a:r>
                  <a:rPr lang="ru-RU" dirty="0">
                    <a:hlinkClick r:id="rId2" tooltip="Греческий"/>
                  </a:rPr>
                  <a:t>греч.</a:t>
                </a:r>
                <a:r>
                  <a:rPr lang="ru-RU" dirty="0"/>
                  <a:t> επ</a:t>
                </a:r>
                <a:r>
                  <a:rPr lang="ru-RU" dirty="0" err="1"/>
                  <a:t>ιστήμη</a:t>
                </a:r>
                <a:r>
                  <a:rPr lang="ru-RU" dirty="0"/>
                  <a:t> — </a:t>
                </a:r>
                <a:r>
                  <a:rPr lang="ru-RU" i="1" dirty="0"/>
                  <a:t>знание</a:t>
                </a:r>
                <a:r>
                  <a:rPr lang="ru-RU" dirty="0"/>
                  <a:t>)— подвид </a:t>
                </a:r>
                <a:r>
                  <a:rPr lang="ru-RU" dirty="0">
                    <a:hlinkClick r:id="rId3" tooltip="Модальная логика"/>
                  </a:rPr>
                  <a:t>модальной логики</a:t>
                </a:r>
                <a:r>
                  <a:rPr lang="ru-RU" dirty="0"/>
                  <a:t>, имеющий дело с высказываниями о </a:t>
                </a:r>
                <a:r>
                  <a:rPr lang="ru-RU" dirty="0">
                    <a:solidFill>
                      <a:schemeClr val="accent1">
                        <a:lumMod val="75000"/>
                      </a:schemeClr>
                    </a:solidFill>
                  </a:rPr>
                  <a:t>знании</a:t>
                </a:r>
                <a:r>
                  <a:rPr lang="ru-RU" dirty="0"/>
                  <a:t> (его состоянии</a:t>
                </a:r>
                <a:r>
                  <a:rPr lang="ru-RU" dirty="0" smtClean="0"/>
                  <a:t>) и мнения (веры) идеализированных агентов.</a:t>
                </a:r>
              </a:p>
              <a:p>
                <a:r>
                  <a:rPr lang="ru-RU" dirty="0"/>
                  <a:t>Среди </a:t>
                </a:r>
                <a:r>
                  <a:rPr lang="ru-RU" dirty="0" smtClean="0"/>
                  <a:t>различных </a:t>
                </a:r>
                <a:r>
                  <a:rPr lang="ru-RU" dirty="0"/>
                  <a:t>подходов к моделированию знаний </a:t>
                </a:r>
                <a:r>
                  <a:rPr lang="ru-RU" dirty="0" smtClean="0"/>
                  <a:t>и убеждений </a:t>
                </a:r>
                <a:r>
                  <a:rPr lang="ru-RU" dirty="0"/>
                  <a:t>наибольшее распространение </a:t>
                </a:r>
                <a:r>
                  <a:rPr lang="ru-RU" dirty="0" smtClean="0"/>
                  <a:t>получил </a:t>
                </a:r>
                <a:r>
                  <a:rPr lang="ru-RU" dirty="0">
                    <a:solidFill>
                      <a:schemeClr val="accent1">
                        <a:lumMod val="75000"/>
                      </a:schemeClr>
                    </a:solidFill>
                  </a:rPr>
                  <a:t>модальный подход</a:t>
                </a:r>
                <a:r>
                  <a:rPr lang="ru-RU" dirty="0"/>
                  <a:t>. М</a:t>
                </a:r>
                <a:r>
                  <a:rPr lang="ru-RU" dirty="0" smtClean="0"/>
                  <a:t>одальный </a:t>
                </a:r>
                <a:r>
                  <a:rPr lang="ru-RU" dirty="0"/>
                  <a:t>оператор </a:t>
                </a:r>
                <a14:m>
                  <m:oMath xmlns:m="http://schemas.openxmlformats.org/officeDocument/2006/math">
                    <m:r>
                      <a:rPr lang="ru-RU" b="1" i="0" smtClean="0">
                        <a:latin typeface="Cambria Math" panose="02040503050406030204" pitchFamily="18" charset="0"/>
                      </a:rPr>
                      <m:t>□</m:t>
                    </m:r>
                  </m:oMath>
                </a14:m>
                <a:r>
                  <a:rPr lang="en-US" b="1" dirty="0">
                    <a:solidFill>
                      <a:schemeClr val="accent5"/>
                    </a:solidFill>
                    <a:ea typeface="Cambria Math" panose="02040503050406030204" pitchFamily="18" charset="0"/>
                  </a:rPr>
                  <a:t> </a:t>
                </a:r>
                <a14:m>
                  <m:oMath xmlns:m="http://schemas.openxmlformats.org/officeDocument/2006/math">
                    <m:r>
                      <m:rPr>
                        <m:nor/>
                      </m:rPr>
                      <a:rPr lang="en-US" dirty="0" smtClean="0">
                        <a:solidFill>
                          <a:schemeClr val="tx1"/>
                        </a:solidFill>
                        <a:ea typeface="Cambria Math" panose="02040503050406030204" pitchFamily="18" charset="0"/>
                      </a:rPr>
                      <m:t>𝝋</m:t>
                    </m:r>
                  </m:oMath>
                </a14:m>
                <a:r>
                  <a:rPr lang="ru-RU" dirty="0" smtClean="0"/>
                  <a:t> </a:t>
                </a:r>
                <a:r>
                  <a:rPr lang="ru-RU" dirty="0"/>
                  <a:t>интерпретируется содержательно как </a:t>
                </a:r>
                <a:r>
                  <a:rPr lang="ru-RU" dirty="0" smtClean="0"/>
                  <a:t>“Я знаю, что </a:t>
                </a:r>
                <a14:m>
                  <m:oMath xmlns:m="http://schemas.openxmlformats.org/officeDocument/2006/math">
                    <m:r>
                      <m:rPr>
                        <m:nor/>
                      </m:rPr>
                      <a:rPr lang="en-US" dirty="0" smtClean="0">
                        <a:solidFill>
                          <a:schemeClr val="tx1"/>
                        </a:solidFill>
                        <a:ea typeface="Cambria Math" panose="02040503050406030204" pitchFamily="18" charset="0"/>
                      </a:rPr>
                      <m:t>𝝋</m:t>
                    </m:r>
                  </m:oMath>
                </a14:m>
                <a:r>
                  <a:rPr lang="ru-RU" dirty="0" smtClean="0"/>
                  <a:t>” </a:t>
                </a:r>
              </a:p>
              <a:p>
                <a:r>
                  <a:rPr lang="ru-RU" dirty="0" smtClean="0"/>
                  <a:t>С </a:t>
                </a:r>
                <a:r>
                  <a:rPr lang="ru-RU" dirty="0"/>
                  <a:t>этой </a:t>
                </a:r>
                <a:r>
                  <a:rPr lang="ru-RU" dirty="0" smtClean="0"/>
                  <a:t>темой соприкасаются</a:t>
                </a:r>
                <a:r>
                  <a:rPr lang="ru-RU" dirty="0"/>
                  <a:t> </a:t>
                </a:r>
                <a:r>
                  <a:rPr lang="ru-RU" dirty="0" smtClean="0"/>
                  <a:t>философия,</a:t>
                </a:r>
                <a:r>
                  <a:rPr lang="ru-RU" dirty="0"/>
                  <a:t> </a:t>
                </a:r>
                <a:r>
                  <a:rPr lang="ru-RU" dirty="0" smtClean="0"/>
                  <a:t>теоретическая информатика,</a:t>
                </a:r>
                <a:r>
                  <a:rPr lang="ru-RU" dirty="0"/>
                  <a:t> </a:t>
                </a:r>
                <a:r>
                  <a:rPr lang="ru-RU" dirty="0" smtClean="0"/>
                  <a:t>искусственный интеллект,</a:t>
                </a:r>
                <a:r>
                  <a:rPr lang="ru-RU" dirty="0"/>
                  <a:t> </a:t>
                </a:r>
                <a:r>
                  <a:rPr lang="ru-RU" dirty="0" smtClean="0"/>
                  <a:t>экономика</a:t>
                </a:r>
                <a:r>
                  <a:rPr lang="ru-RU" dirty="0"/>
                  <a:t> и </a:t>
                </a:r>
                <a:r>
                  <a:rPr lang="ru-RU" dirty="0" smtClean="0"/>
                  <a:t>лингвистика.</a:t>
                </a:r>
                <a:endParaRPr lang="ru-RU" dirty="0"/>
              </a:p>
            </p:txBody>
          </p:sp>
        </mc:Choice>
        <mc:Fallback xmlns="">
          <p:sp>
            <p:nvSpPr>
              <p:cNvPr id="3" name="Объект 2"/>
              <p:cNvSpPr>
                <a:spLocks noGrp="1" noRot="1" noChangeAspect="1" noMove="1" noResize="1" noEditPoints="1" noAdjustHandles="1" noChangeArrowheads="1" noChangeShapeType="1" noTextEdit="1"/>
              </p:cNvSpPr>
              <p:nvPr>
                <p:ph idx="1"/>
              </p:nvPr>
            </p:nvSpPr>
            <p:spPr>
              <a:blipFill rotWithShape="0">
                <a:blip r:embed="rId4"/>
                <a:stretch>
                  <a:fillRect l="-1159" t="-3501" r="-1236" b="-1261"/>
                </a:stretch>
              </a:blipFill>
            </p:spPr>
            <p:txBody>
              <a:bodyPr/>
              <a:lstStyle/>
              <a:p>
                <a:r>
                  <a:rPr lang="ru-RU">
                    <a:noFill/>
                  </a:rPr>
                  <a:t> </a:t>
                </a:r>
              </a:p>
            </p:txBody>
          </p:sp>
        </mc:Fallback>
      </mc:AlternateContent>
    </p:spTree>
    <p:extLst>
      <p:ext uri="{BB962C8B-B14F-4D97-AF65-F5344CB8AC3E}">
        <p14:creationId xmlns:p14="http://schemas.microsoft.com/office/powerpoint/2010/main" val="4129461847"/>
      </p:ext>
    </p:extLst>
  </p:cSld>
  <p:clrMapOvr>
    <a:masterClrMapping/>
  </p:clrMapOvr>
  <p:transition spd="med">
    <p:pull/>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a:bodyPr>
          <a:lstStyle/>
          <a:p>
            <a:r>
              <a:rPr lang="ru-RU" dirty="0"/>
              <a:t>Я</a:t>
            </a:r>
            <a:r>
              <a:rPr lang="ru-RU" dirty="0" smtClean="0"/>
              <a:t>зык эпистемической </a:t>
            </a:r>
            <a:r>
              <a:rPr lang="ru-RU" dirty="0"/>
              <a:t>логики</a:t>
            </a:r>
          </a:p>
        </p:txBody>
      </p:sp>
      <mc:AlternateContent xmlns:mc="http://schemas.openxmlformats.org/markup-compatibility/2006" xmlns:a14="http://schemas.microsoft.com/office/drawing/2010/main">
        <mc:Choice Requires="a14">
          <p:sp>
            <p:nvSpPr>
              <p:cNvPr id="3" name="Объект 2"/>
              <p:cNvSpPr>
                <a:spLocks noGrp="1"/>
              </p:cNvSpPr>
              <p:nvPr>
                <p:ph idx="1"/>
              </p:nvPr>
            </p:nvSpPr>
            <p:spPr>
              <a:xfrm>
                <a:off x="251520" y="1556792"/>
                <a:ext cx="8640960" cy="5184575"/>
              </a:xfrm>
            </p:spPr>
            <p:txBody>
              <a:bodyPr>
                <a:normAutofit fontScale="85000" lnSpcReduction="20000"/>
              </a:bodyPr>
              <a:lstStyle/>
              <a:p>
                <a:pPr marL="0" indent="0">
                  <a:buNone/>
                </a:pPr>
                <a:r>
                  <a:rPr lang="ru-RU" dirty="0" smtClean="0"/>
                  <a:t>Предположим, что имеется </a:t>
                </a:r>
                <a:r>
                  <a:rPr lang="ru-RU" sz="3300" dirty="0" smtClean="0">
                    <a:solidFill>
                      <a:schemeClr val="accent1">
                        <a:lumMod val="75000"/>
                      </a:schemeClr>
                    </a:solidFill>
                  </a:rPr>
                  <a:t>N</a:t>
                </a:r>
                <a:r>
                  <a:rPr lang="ru-RU" dirty="0" smtClean="0">
                    <a:solidFill>
                      <a:schemeClr val="accent1">
                        <a:lumMod val="75000"/>
                      </a:schemeClr>
                    </a:solidFill>
                  </a:rPr>
                  <a:t> агентов</a:t>
                </a:r>
                <a:r>
                  <a:rPr lang="ru-RU" dirty="0" smtClean="0"/>
                  <a:t>. Введем в пропозициональный язык </a:t>
                </a:r>
                <a:r>
                  <a:rPr lang="ru-RU" sz="3300" dirty="0" smtClean="0">
                    <a:solidFill>
                      <a:schemeClr val="accent1">
                        <a:lumMod val="75000"/>
                      </a:schemeClr>
                    </a:solidFill>
                  </a:rPr>
                  <a:t>N</a:t>
                </a:r>
                <a:r>
                  <a:rPr lang="ru-RU" dirty="0" smtClean="0"/>
                  <a:t> модальных </a:t>
                </a:r>
                <a:r>
                  <a:rPr lang="ru-RU" dirty="0" smtClean="0">
                    <a:solidFill>
                      <a:schemeClr val="accent1">
                        <a:lumMod val="75000"/>
                      </a:schemeClr>
                    </a:solidFill>
                  </a:rPr>
                  <a:t>операторов знаний </a:t>
                </a:r>
                <a14:m>
                  <m:oMath xmlns:m="http://schemas.openxmlformats.org/officeDocument/2006/math">
                    <m:sSub>
                      <m:sSubPr>
                        <m:ctrlPr>
                          <a:rPr lang="ru-RU" sz="3300" i="1" smtClean="0">
                            <a:solidFill>
                              <a:schemeClr val="accent1">
                                <a:lumMod val="75000"/>
                              </a:schemeClr>
                            </a:solidFill>
                            <a:latin typeface="Cambria Math" panose="02040503050406030204" pitchFamily="18" charset="0"/>
                          </a:rPr>
                        </m:ctrlPr>
                      </m:sSubPr>
                      <m:e>
                        <m:r>
                          <a:rPr lang="ru-RU" sz="3300" b="0" i="1" smtClean="0">
                            <a:solidFill>
                              <a:schemeClr val="accent1">
                                <a:lumMod val="75000"/>
                              </a:schemeClr>
                            </a:solidFill>
                            <a:latin typeface="Cambria Math" panose="02040503050406030204" pitchFamily="18" charset="0"/>
                          </a:rPr>
                          <m:t>  </m:t>
                        </m:r>
                        <m:r>
                          <a:rPr lang="en-US" sz="3300" b="0" i="1" smtClean="0">
                            <a:solidFill>
                              <a:schemeClr val="accent1">
                                <a:lumMod val="75000"/>
                              </a:schemeClr>
                            </a:solidFill>
                            <a:latin typeface="Cambria Math" panose="02040503050406030204" pitchFamily="18" charset="0"/>
                          </a:rPr>
                          <m:t>𝐾</m:t>
                        </m:r>
                      </m:e>
                      <m:sub>
                        <m:r>
                          <a:rPr lang="en-US" sz="3300" b="0" i="1" smtClean="0">
                            <a:solidFill>
                              <a:schemeClr val="accent1">
                                <a:lumMod val="75000"/>
                              </a:schemeClr>
                            </a:solidFill>
                            <a:latin typeface="Cambria Math" panose="02040503050406030204" pitchFamily="18" charset="0"/>
                          </a:rPr>
                          <m:t>1</m:t>
                        </m:r>
                      </m:sub>
                    </m:sSub>
                    <m:r>
                      <a:rPr lang="en-US" sz="3300" b="0" i="0" smtClean="0">
                        <a:solidFill>
                          <a:schemeClr val="accent1">
                            <a:lumMod val="75000"/>
                          </a:schemeClr>
                        </a:solidFill>
                        <a:latin typeface="Cambria Math" panose="02040503050406030204" pitchFamily="18" charset="0"/>
                      </a:rPr>
                      <m:t>,</m:t>
                    </m:r>
                  </m:oMath>
                </a14:m>
                <a:r>
                  <a:rPr lang="ru-RU" sz="3300" dirty="0" smtClean="0">
                    <a:solidFill>
                      <a:schemeClr val="accent1">
                        <a:lumMod val="75000"/>
                      </a:schemeClr>
                    </a:solidFill>
                  </a:rPr>
                  <a:t> </a:t>
                </a:r>
                <a:r>
                  <a:rPr lang="en-US" sz="3300" dirty="0" smtClean="0">
                    <a:solidFill>
                      <a:schemeClr val="accent1">
                        <a:lumMod val="75000"/>
                      </a:schemeClr>
                    </a:solidFill>
                  </a:rPr>
                  <a:t>…,</a:t>
                </a:r>
                <a:r>
                  <a:rPr lang="ru-RU" sz="3300" dirty="0" smtClean="0">
                    <a:solidFill>
                      <a:schemeClr val="accent1">
                        <a:lumMod val="75000"/>
                      </a:schemeClr>
                    </a:solidFill>
                  </a:rPr>
                  <a:t> </a:t>
                </a:r>
                <a14:m>
                  <m:oMath xmlns:m="http://schemas.openxmlformats.org/officeDocument/2006/math">
                    <m:sSub>
                      <m:sSubPr>
                        <m:ctrlPr>
                          <a:rPr lang="ru-RU" sz="3300" i="1">
                            <a:solidFill>
                              <a:schemeClr val="accent1">
                                <a:lumMod val="75000"/>
                              </a:schemeClr>
                            </a:solidFill>
                            <a:latin typeface="Cambria Math" panose="02040503050406030204" pitchFamily="18" charset="0"/>
                          </a:rPr>
                        </m:ctrlPr>
                      </m:sSubPr>
                      <m:e>
                        <m:r>
                          <a:rPr lang="en-US" sz="3300" i="1">
                            <a:solidFill>
                              <a:schemeClr val="accent1">
                                <a:lumMod val="75000"/>
                              </a:schemeClr>
                            </a:solidFill>
                            <a:latin typeface="Cambria Math" panose="02040503050406030204" pitchFamily="18" charset="0"/>
                          </a:rPr>
                          <m:t>𝐾</m:t>
                        </m:r>
                      </m:e>
                      <m:sub>
                        <m:r>
                          <a:rPr lang="en-US" sz="3300" b="0" i="1" smtClean="0">
                            <a:solidFill>
                              <a:schemeClr val="accent1">
                                <a:lumMod val="75000"/>
                              </a:schemeClr>
                            </a:solidFill>
                            <a:latin typeface="Cambria Math" panose="02040503050406030204" pitchFamily="18" charset="0"/>
                          </a:rPr>
                          <m:t>𝑁</m:t>
                        </m:r>
                      </m:sub>
                    </m:sSub>
                  </m:oMath>
                </a14:m>
                <a:r>
                  <a:rPr lang="en-US" dirty="0" smtClean="0"/>
                  <a:t> </a:t>
                </a:r>
                <a:r>
                  <a:rPr lang="ru-RU" dirty="0" smtClean="0"/>
                  <a:t>(по одному для каждого агента). Далее, </a:t>
                </a:r>
                <a:r>
                  <a:rPr lang="ru-RU" dirty="0" smtClean="0">
                    <a:solidFill>
                      <a:schemeClr val="accent1">
                        <a:lumMod val="75000"/>
                      </a:schemeClr>
                    </a:solidFill>
                  </a:rPr>
                  <a:t>язык модальной эпистемической логики </a:t>
                </a:r>
                <a14:m>
                  <m:oMath xmlns:m="http://schemas.openxmlformats.org/officeDocument/2006/math">
                    <m:sSubSup>
                      <m:sSubSupPr>
                        <m:ctrlPr>
                          <a:rPr lang="en-US" sz="3300" b="0" i="1" smtClean="0">
                            <a:solidFill>
                              <a:schemeClr val="accent1">
                                <a:lumMod val="75000"/>
                              </a:schemeClr>
                            </a:solidFill>
                            <a:latin typeface="Cambria Math" panose="02040503050406030204" pitchFamily="18" charset="0"/>
                          </a:rPr>
                        </m:ctrlPr>
                      </m:sSubSupPr>
                      <m:e>
                        <m:r>
                          <a:rPr lang="en-US" sz="3300" i="1">
                            <a:solidFill>
                              <a:schemeClr val="accent1">
                                <a:lumMod val="75000"/>
                              </a:schemeClr>
                            </a:solidFill>
                            <a:latin typeface="Cambria Math" panose="02040503050406030204" pitchFamily="18" charset="0"/>
                          </a:rPr>
                          <m:t>𝐿</m:t>
                        </m:r>
                      </m:e>
                      <m:sub>
                        <m:r>
                          <a:rPr lang="en-US" sz="3300" b="0" i="1" smtClean="0">
                            <a:solidFill>
                              <a:schemeClr val="accent1">
                                <a:lumMod val="75000"/>
                              </a:schemeClr>
                            </a:solidFill>
                            <a:latin typeface="Cambria Math" panose="02040503050406030204" pitchFamily="18" charset="0"/>
                          </a:rPr>
                          <m:t>𝑁</m:t>
                        </m:r>
                      </m:sub>
                      <m:sup>
                        <m:r>
                          <a:rPr lang="en-US" sz="3300" b="0" i="1" smtClean="0">
                            <a:solidFill>
                              <a:schemeClr val="accent1">
                                <a:lumMod val="75000"/>
                              </a:schemeClr>
                            </a:solidFill>
                            <a:latin typeface="Cambria Math" panose="02040503050406030204" pitchFamily="18" charset="0"/>
                          </a:rPr>
                          <m:t>𝐾</m:t>
                        </m:r>
                      </m:sup>
                    </m:sSubSup>
                  </m:oMath>
                </a14:m>
                <a:r>
                  <a:rPr lang="ru-RU" dirty="0" smtClean="0"/>
                  <a:t> </a:t>
                </a:r>
                <a:r>
                  <a:rPr lang="ru-RU" dirty="0"/>
                  <a:t>формально определим следующим </a:t>
                </a:r>
                <a:r>
                  <a:rPr lang="ru-RU" dirty="0" smtClean="0"/>
                  <a:t>образом</a:t>
                </a:r>
                <a:r>
                  <a:rPr lang="en-US" dirty="0" smtClean="0"/>
                  <a:t>. </a:t>
                </a:r>
                <a:r>
                  <a:rPr lang="ru-RU" dirty="0" smtClean="0"/>
                  <a:t>Пусть </a:t>
                </a:r>
                <a:r>
                  <a:rPr lang="ru-RU" sz="3300" i="1" dirty="0" err="1">
                    <a:solidFill>
                      <a:schemeClr val="accent1">
                        <a:lumMod val="75000"/>
                      </a:schemeClr>
                    </a:solidFill>
                  </a:rPr>
                  <a:t>Atom</a:t>
                </a:r>
                <a:r>
                  <a:rPr lang="ru-RU" i="1" dirty="0"/>
                  <a:t> </a:t>
                </a:r>
                <a:r>
                  <a:rPr lang="ru-RU" dirty="0"/>
                  <a:t>есть непустое</a:t>
                </a:r>
                <a:r>
                  <a:rPr lang="ru-RU" b="1" dirty="0"/>
                  <a:t> </a:t>
                </a:r>
                <a:r>
                  <a:rPr lang="ru-RU" dirty="0"/>
                  <a:t>счетное множество пропозициональных атомарных формул и </a:t>
                </a:r>
                <a:r>
                  <a:rPr lang="en-US" sz="3300" dirty="0" smtClean="0">
                    <a:solidFill>
                      <a:schemeClr val="accent1">
                        <a:lumMod val="75000"/>
                      </a:schemeClr>
                    </a:solidFill>
                  </a:rPr>
                  <a:t>A(</a:t>
                </a:r>
                <a:r>
                  <a:rPr lang="ru-RU" sz="3300" i="1" dirty="0" err="1" smtClean="0">
                    <a:solidFill>
                      <a:schemeClr val="accent1">
                        <a:lumMod val="75000"/>
                      </a:schemeClr>
                    </a:solidFill>
                  </a:rPr>
                  <a:t>Agent</a:t>
                </a:r>
                <a:r>
                  <a:rPr lang="en-US" sz="3300" i="1" dirty="0" smtClean="0">
                    <a:solidFill>
                      <a:schemeClr val="accent1">
                        <a:lumMod val="75000"/>
                      </a:schemeClr>
                    </a:solidFill>
                  </a:rPr>
                  <a:t>)</a:t>
                </a:r>
                <a:r>
                  <a:rPr lang="ru-RU" sz="3300" i="1" dirty="0" smtClean="0">
                    <a:solidFill>
                      <a:schemeClr val="accent1">
                        <a:lumMod val="75000"/>
                      </a:schemeClr>
                    </a:solidFill>
                  </a:rPr>
                  <a:t> </a:t>
                </a:r>
                <a:r>
                  <a:rPr lang="ru-RU" dirty="0"/>
                  <a:t>= </a:t>
                </a:r>
                <a:r>
                  <a:rPr lang="ru-RU" sz="3300" dirty="0">
                    <a:solidFill>
                      <a:schemeClr val="accent1">
                        <a:lumMod val="75000"/>
                      </a:schemeClr>
                    </a:solidFill>
                  </a:rPr>
                  <a:t>(1,…,N) </a:t>
                </a:r>
                <a:r>
                  <a:rPr lang="ru-RU" dirty="0"/>
                  <a:t>множество</a:t>
                </a:r>
                <a:r>
                  <a:rPr lang="ru-RU" b="1" dirty="0"/>
                  <a:t> </a:t>
                </a:r>
                <a:r>
                  <a:rPr lang="ru-RU" dirty="0"/>
                  <a:t>агентов. </a:t>
                </a:r>
                <a14:m>
                  <m:oMath xmlns:m="http://schemas.openxmlformats.org/officeDocument/2006/math">
                    <m:sSubSup>
                      <m:sSubSupPr>
                        <m:ctrlPr>
                          <a:rPr lang="en-US" sz="3300" i="1" smtClean="0">
                            <a:solidFill>
                              <a:schemeClr val="accent1">
                                <a:lumMod val="75000"/>
                              </a:schemeClr>
                            </a:solidFill>
                            <a:latin typeface="Cambria Math" panose="02040503050406030204" pitchFamily="18" charset="0"/>
                          </a:rPr>
                        </m:ctrlPr>
                      </m:sSubSupPr>
                      <m:e>
                        <m:r>
                          <a:rPr lang="en-US" sz="3300" i="1">
                            <a:solidFill>
                              <a:schemeClr val="accent1">
                                <a:lumMod val="75000"/>
                              </a:schemeClr>
                            </a:solidFill>
                            <a:latin typeface="Cambria Math" panose="02040503050406030204" pitchFamily="18" charset="0"/>
                          </a:rPr>
                          <m:t>𝐿</m:t>
                        </m:r>
                      </m:e>
                      <m:sub>
                        <m:r>
                          <a:rPr lang="en-US" sz="3300" i="1">
                            <a:solidFill>
                              <a:schemeClr val="accent1">
                                <a:lumMod val="75000"/>
                              </a:schemeClr>
                            </a:solidFill>
                            <a:latin typeface="Cambria Math" panose="02040503050406030204" pitchFamily="18" charset="0"/>
                          </a:rPr>
                          <m:t>𝑁</m:t>
                        </m:r>
                      </m:sub>
                      <m:sup>
                        <m:r>
                          <a:rPr lang="en-US" sz="3300" i="1">
                            <a:solidFill>
                              <a:schemeClr val="accent1">
                                <a:lumMod val="75000"/>
                              </a:schemeClr>
                            </a:solidFill>
                            <a:latin typeface="Cambria Math" panose="02040503050406030204" pitchFamily="18" charset="0"/>
                          </a:rPr>
                          <m:t>𝐾</m:t>
                        </m:r>
                      </m:sup>
                    </m:sSubSup>
                  </m:oMath>
                </a14:m>
                <a:r>
                  <a:rPr lang="en-US" dirty="0" smtClean="0"/>
                  <a:t> </a:t>
                </a:r>
                <a:r>
                  <a:rPr lang="ru-RU" dirty="0" smtClean="0"/>
                  <a:t>есть </a:t>
                </a:r>
                <a:r>
                  <a:rPr lang="ru-RU" dirty="0"/>
                  <a:t>минимальное множество такое, </a:t>
                </a:r>
                <a:r>
                  <a:rPr lang="ru-RU" dirty="0" smtClean="0"/>
                  <a:t>что</a:t>
                </a:r>
                <a:endParaRPr lang="en-US" dirty="0" smtClean="0"/>
              </a:p>
              <a:p>
                <a:r>
                  <a:rPr lang="en-US" sz="3000" b="1" dirty="0" smtClean="0">
                    <a:solidFill>
                      <a:schemeClr val="accent1">
                        <a:lumMod val="75000"/>
                      </a:schemeClr>
                    </a:solidFill>
                  </a:rPr>
                  <a:t>Atom </a:t>
                </a:r>
                <a14:m>
                  <m:oMath xmlns:m="http://schemas.openxmlformats.org/officeDocument/2006/math">
                    <m:r>
                      <a:rPr lang="en-US" sz="3000" b="1" i="1" smtClean="0">
                        <a:solidFill>
                          <a:schemeClr val="accent1">
                            <a:lumMod val="75000"/>
                          </a:schemeClr>
                        </a:solidFill>
                        <a:latin typeface="Cambria Math" panose="02040503050406030204" pitchFamily="18" charset="0"/>
                        <a:ea typeface="Cambria Math" panose="02040503050406030204" pitchFamily="18" charset="0"/>
                      </a:rPr>
                      <m:t>⊂</m:t>
                    </m:r>
                    <m:sSubSup>
                      <m:sSubSupPr>
                        <m:ctrlPr>
                          <a:rPr lang="en-US" sz="3000" b="1" i="1">
                            <a:solidFill>
                              <a:schemeClr val="accent1">
                                <a:lumMod val="75000"/>
                              </a:schemeClr>
                            </a:solidFill>
                            <a:latin typeface="Cambria Math" panose="02040503050406030204" pitchFamily="18" charset="0"/>
                          </a:rPr>
                        </m:ctrlPr>
                      </m:sSubSupPr>
                      <m:e>
                        <m:r>
                          <a:rPr lang="en-US" sz="3000" b="1" i="1">
                            <a:solidFill>
                              <a:schemeClr val="accent1">
                                <a:lumMod val="75000"/>
                              </a:schemeClr>
                            </a:solidFill>
                            <a:latin typeface="Cambria Math" panose="02040503050406030204" pitchFamily="18" charset="0"/>
                          </a:rPr>
                          <m:t>𝑳</m:t>
                        </m:r>
                      </m:e>
                      <m:sub>
                        <m:r>
                          <a:rPr lang="en-US" sz="3000" b="1" i="1">
                            <a:solidFill>
                              <a:schemeClr val="accent1">
                                <a:lumMod val="75000"/>
                              </a:schemeClr>
                            </a:solidFill>
                            <a:latin typeface="Cambria Math" panose="02040503050406030204" pitchFamily="18" charset="0"/>
                          </a:rPr>
                          <m:t>𝑵</m:t>
                        </m:r>
                      </m:sub>
                      <m:sup>
                        <m:r>
                          <a:rPr lang="en-US" sz="3000" b="1" i="1">
                            <a:solidFill>
                              <a:schemeClr val="accent1">
                                <a:lumMod val="75000"/>
                              </a:schemeClr>
                            </a:solidFill>
                            <a:latin typeface="Cambria Math" panose="02040503050406030204" pitchFamily="18" charset="0"/>
                          </a:rPr>
                          <m:t>𝑲</m:t>
                        </m:r>
                      </m:sup>
                    </m:sSubSup>
                  </m:oMath>
                </a14:m>
                <a:endParaRPr lang="en-US" sz="3000" b="1" dirty="0" smtClean="0">
                  <a:solidFill>
                    <a:schemeClr val="accent1">
                      <a:lumMod val="75000"/>
                    </a:schemeClr>
                  </a:solidFill>
                </a:endParaRPr>
              </a:p>
              <a:p>
                <a:r>
                  <a:rPr lang="ru-RU" sz="3000" b="1" dirty="0" smtClean="0">
                    <a:solidFill>
                      <a:schemeClr val="accent1">
                        <a:lumMod val="75000"/>
                      </a:schemeClr>
                    </a:solidFill>
                  </a:rPr>
                  <a:t>Если </a:t>
                </a:r>
                <a14:m>
                  <m:oMath xmlns:m="http://schemas.openxmlformats.org/officeDocument/2006/math">
                    <m:r>
                      <a:rPr lang="ru-RU" sz="3000" b="1" i="0" smtClean="0">
                        <a:solidFill>
                          <a:schemeClr val="accent1">
                            <a:lumMod val="75000"/>
                          </a:schemeClr>
                        </a:solidFill>
                        <a:latin typeface="Cambria Math" panose="02040503050406030204" pitchFamily="18" charset="0"/>
                        <a:ea typeface="Cambria Math" panose="02040503050406030204" pitchFamily="18" charset="0"/>
                      </a:rPr>
                      <m:t> </m:t>
                    </m:r>
                    <m:r>
                      <a:rPr lang="el-GR" sz="3000" b="1" i="1" smtClean="0">
                        <a:solidFill>
                          <a:schemeClr val="accent1">
                            <a:lumMod val="75000"/>
                          </a:schemeClr>
                        </a:solidFill>
                        <a:latin typeface="Cambria Math" panose="02040503050406030204" pitchFamily="18" charset="0"/>
                        <a:ea typeface="Cambria Math" panose="02040503050406030204" pitchFamily="18" charset="0"/>
                      </a:rPr>
                      <m:t>𝜶</m:t>
                    </m:r>
                    <m:r>
                      <a:rPr lang="ru-RU" sz="3000" b="1" i="1" smtClean="0">
                        <a:solidFill>
                          <a:schemeClr val="accent1">
                            <a:lumMod val="75000"/>
                          </a:schemeClr>
                        </a:solidFill>
                        <a:latin typeface="Cambria Math" panose="02040503050406030204" pitchFamily="18" charset="0"/>
                        <a:ea typeface="Cambria Math" panose="02040503050406030204" pitchFamily="18" charset="0"/>
                      </a:rPr>
                      <m:t>∈</m:t>
                    </m:r>
                  </m:oMath>
                </a14:m>
                <a:r>
                  <a:rPr lang="ru-RU" sz="3000" b="1" dirty="0" smtClean="0">
                    <a:solidFill>
                      <a:schemeClr val="accent1">
                        <a:lumMod val="75000"/>
                      </a:schemeClr>
                    </a:solidFill>
                  </a:rPr>
                  <a:t> </a:t>
                </a:r>
                <a14:m>
                  <m:oMath xmlns:m="http://schemas.openxmlformats.org/officeDocument/2006/math">
                    <m:sSubSup>
                      <m:sSubSupPr>
                        <m:ctrlPr>
                          <a:rPr lang="en-US" sz="3000" b="1" i="1">
                            <a:solidFill>
                              <a:schemeClr val="accent1">
                                <a:lumMod val="75000"/>
                              </a:schemeClr>
                            </a:solidFill>
                            <a:latin typeface="Cambria Math" panose="02040503050406030204" pitchFamily="18" charset="0"/>
                          </a:rPr>
                        </m:ctrlPr>
                      </m:sSubSupPr>
                      <m:e>
                        <m:r>
                          <a:rPr lang="en-US" sz="3000" b="1" i="1">
                            <a:solidFill>
                              <a:schemeClr val="accent1">
                                <a:lumMod val="75000"/>
                              </a:schemeClr>
                            </a:solidFill>
                            <a:latin typeface="Cambria Math" panose="02040503050406030204" pitchFamily="18" charset="0"/>
                          </a:rPr>
                          <m:t>𝑳</m:t>
                        </m:r>
                      </m:e>
                      <m:sub>
                        <m:r>
                          <a:rPr lang="en-US" sz="3000" b="1" i="1">
                            <a:solidFill>
                              <a:schemeClr val="accent1">
                                <a:lumMod val="75000"/>
                              </a:schemeClr>
                            </a:solidFill>
                            <a:latin typeface="Cambria Math" panose="02040503050406030204" pitchFamily="18" charset="0"/>
                          </a:rPr>
                          <m:t>𝑵</m:t>
                        </m:r>
                      </m:sub>
                      <m:sup>
                        <m:r>
                          <a:rPr lang="en-US" sz="3000" b="1" i="1">
                            <a:solidFill>
                              <a:schemeClr val="accent1">
                                <a:lumMod val="75000"/>
                              </a:schemeClr>
                            </a:solidFill>
                            <a:latin typeface="Cambria Math" panose="02040503050406030204" pitchFamily="18" charset="0"/>
                          </a:rPr>
                          <m:t>𝑲</m:t>
                        </m:r>
                      </m:sup>
                    </m:sSubSup>
                  </m:oMath>
                </a14:m>
                <a:r>
                  <a:rPr lang="ru-RU" sz="3000" b="1" dirty="0" smtClean="0">
                    <a:solidFill>
                      <a:schemeClr val="accent1">
                        <a:lumMod val="75000"/>
                      </a:schemeClr>
                    </a:solidFill>
                  </a:rPr>
                  <a:t>, то </a:t>
                </a:r>
                <a14:m>
                  <m:oMath xmlns:m="http://schemas.openxmlformats.org/officeDocument/2006/math">
                    <m:r>
                      <a:rPr lang="ru-RU" sz="3000" b="1" i="1" smtClean="0">
                        <a:solidFill>
                          <a:schemeClr val="accent1">
                            <a:lumMod val="75000"/>
                          </a:schemeClr>
                        </a:solidFill>
                        <a:latin typeface="Cambria Math" panose="02040503050406030204" pitchFamily="18" charset="0"/>
                        <a:ea typeface="Cambria Math" panose="02040503050406030204" pitchFamily="18" charset="0"/>
                      </a:rPr>
                      <m:t>¬ </m:t>
                    </m:r>
                    <m:r>
                      <a:rPr lang="el-GR" sz="3000" b="1" i="1">
                        <a:solidFill>
                          <a:schemeClr val="accent1">
                            <a:lumMod val="75000"/>
                          </a:schemeClr>
                        </a:solidFill>
                        <a:latin typeface="Cambria Math" panose="02040503050406030204" pitchFamily="18" charset="0"/>
                        <a:ea typeface="Cambria Math" panose="02040503050406030204" pitchFamily="18" charset="0"/>
                      </a:rPr>
                      <m:t>𝜶</m:t>
                    </m:r>
                    <m:r>
                      <a:rPr lang="ru-RU" sz="3000" b="1" i="1">
                        <a:solidFill>
                          <a:schemeClr val="accent1">
                            <a:lumMod val="75000"/>
                          </a:schemeClr>
                        </a:solidFill>
                        <a:latin typeface="Cambria Math" panose="02040503050406030204" pitchFamily="18" charset="0"/>
                        <a:ea typeface="Cambria Math" panose="02040503050406030204" pitchFamily="18" charset="0"/>
                      </a:rPr>
                      <m:t>∈</m:t>
                    </m:r>
                  </m:oMath>
                </a14:m>
                <a:r>
                  <a:rPr lang="ru-RU" sz="3000" b="1" dirty="0">
                    <a:solidFill>
                      <a:schemeClr val="accent1">
                        <a:lumMod val="75000"/>
                      </a:schemeClr>
                    </a:solidFill>
                  </a:rPr>
                  <a:t> </a:t>
                </a:r>
                <a14:m>
                  <m:oMath xmlns:m="http://schemas.openxmlformats.org/officeDocument/2006/math">
                    <m:sSubSup>
                      <m:sSubSupPr>
                        <m:ctrlPr>
                          <a:rPr lang="en-US" sz="3000" b="1" i="1">
                            <a:solidFill>
                              <a:schemeClr val="accent1">
                                <a:lumMod val="75000"/>
                              </a:schemeClr>
                            </a:solidFill>
                            <a:latin typeface="Cambria Math" panose="02040503050406030204" pitchFamily="18" charset="0"/>
                          </a:rPr>
                        </m:ctrlPr>
                      </m:sSubSupPr>
                      <m:e>
                        <m:r>
                          <a:rPr lang="en-US" sz="3000" b="1" i="1">
                            <a:solidFill>
                              <a:schemeClr val="accent1">
                                <a:lumMod val="75000"/>
                              </a:schemeClr>
                            </a:solidFill>
                            <a:latin typeface="Cambria Math" panose="02040503050406030204" pitchFamily="18" charset="0"/>
                          </a:rPr>
                          <m:t>𝑳</m:t>
                        </m:r>
                      </m:e>
                      <m:sub>
                        <m:r>
                          <a:rPr lang="en-US" sz="3000" b="1" i="1">
                            <a:solidFill>
                              <a:schemeClr val="accent1">
                                <a:lumMod val="75000"/>
                              </a:schemeClr>
                            </a:solidFill>
                            <a:latin typeface="Cambria Math" panose="02040503050406030204" pitchFamily="18" charset="0"/>
                          </a:rPr>
                          <m:t>𝑵</m:t>
                        </m:r>
                      </m:sub>
                      <m:sup>
                        <m:r>
                          <a:rPr lang="en-US" sz="3000" b="1" i="1">
                            <a:solidFill>
                              <a:schemeClr val="accent1">
                                <a:lumMod val="75000"/>
                              </a:schemeClr>
                            </a:solidFill>
                            <a:latin typeface="Cambria Math" panose="02040503050406030204" pitchFamily="18" charset="0"/>
                          </a:rPr>
                          <m:t>𝑲</m:t>
                        </m:r>
                      </m:sup>
                    </m:sSubSup>
                  </m:oMath>
                </a14:m>
                <a:endParaRPr lang="ru-RU" sz="3000" b="1" dirty="0" smtClean="0">
                  <a:solidFill>
                    <a:schemeClr val="accent1">
                      <a:lumMod val="75000"/>
                    </a:schemeClr>
                  </a:solidFill>
                </a:endParaRPr>
              </a:p>
              <a:p>
                <a:r>
                  <a:rPr lang="ru-RU" sz="3000" b="1" dirty="0" smtClean="0">
                    <a:solidFill>
                      <a:schemeClr val="accent1">
                        <a:lumMod val="75000"/>
                      </a:schemeClr>
                    </a:solidFill>
                  </a:rPr>
                  <a:t>Если </a:t>
                </a:r>
                <a14:m>
                  <m:oMath xmlns:m="http://schemas.openxmlformats.org/officeDocument/2006/math">
                    <m:r>
                      <a:rPr lang="el-GR" sz="3000" b="1" i="1">
                        <a:solidFill>
                          <a:schemeClr val="accent1">
                            <a:lumMod val="75000"/>
                          </a:schemeClr>
                        </a:solidFill>
                        <a:latin typeface="Cambria Math" panose="02040503050406030204" pitchFamily="18" charset="0"/>
                        <a:ea typeface="Cambria Math" panose="02040503050406030204" pitchFamily="18" charset="0"/>
                      </a:rPr>
                      <m:t>𝜶</m:t>
                    </m:r>
                    <m:r>
                      <a:rPr lang="ru-RU" sz="3000" b="1" i="1">
                        <a:solidFill>
                          <a:schemeClr val="accent1">
                            <a:lumMod val="75000"/>
                          </a:schemeClr>
                        </a:solidFill>
                        <a:latin typeface="Cambria Math" panose="02040503050406030204" pitchFamily="18" charset="0"/>
                        <a:ea typeface="Cambria Math" panose="02040503050406030204" pitchFamily="18" charset="0"/>
                      </a:rPr>
                      <m:t>∈</m:t>
                    </m:r>
                  </m:oMath>
                </a14:m>
                <a:r>
                  <a:rPr lang="ru-RU" sz="3000" b="1" dirty="0">
                    <a:solidFill>
                      <a:schemeClr val="accent1">
                        <a:lumMod val="75000"/>
                      </a:schemeClr>
                    </a:solidFill>
                  </a:rPr>
                  <a:t> </a:t>
                </a:r>
                <a14:m>
                  <m:oMath xmlns:m="http://schemas.openxmlformats.org/officeDocument/2006/math">
                    <m:sSubSup>
                      <m:sSubSupPr>
                        <m:ctrlPr>
                          <a:rPr lang="en-US" sz="3000" b="1" i="1">
                            <a:solidFill>
                              <a:schemeClr val="accent1">
                                <a:lumMod val="75000"/>
                              </a:schemeClr>
                            </a:solidFill>
                            <a:latin typeface="Cambria Math" panose="02040503050406030204" pitchFamily="18" charset="0"/>
                          </a:rPr>
                        </m:ctrlPr>
                      </m:sSubSupPr>
                      <m:e>
                        <m:r>
                          <a:rPr lang="en-US" sz="3000" b="1" i="1">
                            <a:solidFill>
                              <a:schemeClr val="accent1">
                                <a:lumMod val="75000"/>
                              </a:schemeClr>
                            </a:solidFill>
                            <a:latin typeface="Cambria Math" panose="02040503050406030204" pitchFamily="18" charset="0"/>
                          </a:rPr>
                          <m:t>𝑳</m:t>
                        </m:r>
                      </m:e>
                      <m:sub>
                        <m:r>
                          <a:rPr lang="en-US" sz="3000" b="1" i="1">
                            <a:solidFill>
                              <a:schemeClr val="accent1">
                                <a:lumMod val="75000"/>
                              </a:schemeClr>
                            </a:solidFill>
                            <a:latin typeface="Cambria Math" panose="02040503050406030204" pitchFamily="18" charset="0"/>
                          </a:rPr>
                          <m:t>𝑵</m:t>
                        </m:r>
                      </m:sub>
                      <m:sup>
                        <m:r>
                          <a:rPr lang="en-US" sz="3000" b="1" i="1">
                            <a:solidFill>
                              <a:schemeClr val="accent1">
                                <a:lumMod val="75000"/>
                              </a:schemeClr>
                            </a:solidFill>
                            <a:latin typeface="Cambria Math" panose="02040503050406030204" pitchFamily="18" charset="0"/>
                          </a:rPr>
                          <m:t>𝑲</m:t>
                        </m:r>
                      </m:sup>
                    </m:sSubSup>
                    <m:r>
                      <a:rPr lang="ru-RU" sz="3000" b="1" i="0" smtClean="0">
                        <a:solidFill>
                          <a:schemeClr val="accent1">
                            <a:lumMod val="75000"/>
                          </a:schemeClr>
                        </a:solidFill>
                        <a:latin typeface="Cambria Math" panose="02040503050406030204" pitchFamily="18" charset="0"/>
                      </a:rPr>
                      <m:t> </m:t>
                    </m:r>
                  </m:oMath>
                </a14:m>
                <a:r>
                  <a:rPr lang="ru-RU" sz="3000" b="1" dirty="0" smtClean="0">
                    <a:solidFill>
                      <a:schemeClr val="accent1">
                        <a:lumMod val="75000"/>
                      </a:schemeClr>
                    </a:solidFill>
                  </a:rPr>
                  <a:t>и </a:t>
                </a:r>
                <a14:m>
                  <m:oMath xmlns:m="http://schemas.openxmlformats.org/officeDocument/2006/math">
                    <m:r>
                      <a:rPr lang="el-GR" sz="3000" b="1" i="1" smtClean="0">
                        <a:solidFill>
                          <a:schemeClr val="accent1">
                            <a:lumMod val="75000"/>
                          </a:schemeClr>
                        </a:solidFill>
                        <a:latin typeface="Cambria Math" panose="02040503050406030204" pitchFamily="18" charset="0"/>
                        <a:ea typeface="Cambria Math" panose="02040503050406030204" pitchFamily="18" charset="0"/>
                      </a:rPr>
                      <m:t>𝜷</m:t>
                    </m:r>
                    <m:r>
                      <a:rPr lang="ru-RU" sz="3000" b="1" i="1">
                        <a:solidFill>
                          <a:schemeClr val="accent1">
                            <a:lumMod val="75000"/>
                          </a:schemeClr>
                        </a:solidFill>
                        <a:latin typeface="Cambria Math" panose="02040503050406030204" pitchFamily="18" charset="0"/>
                        <a:ea typeface="Cambria Math" panose="02040503050406030204" pitchFamily="18" charset="0"/>
                      </a:rPr>
                      <m:t>∈</m:t>
                    </m:r>
                  </m:oMath>
                </a14:m>
                <a:r>
                  <a:rPr lang="ru-RU" sz="3000" b="1" dirty="0">
                    <a:solidFill>
                      <a:schemeClr val="accent1">
                        <a:lumMod val="75000"/>
                      </a:schemeClr>
                    </a:solidFill>
                  </a:rPr>
                  <a:t> </a:t>
                </a:r>
                <a14:m>
                  <m:oMath xmlns:m="http://schemas.openxmlformats.org/officeDocument/2006/math">
                    <m:sSubSup>
                      <m:sSubSupPr>
                        <m:ctrlPr>
                          <a:rPr lang="en-US" sz="3000" b="1" i="1">
                            <a:solidFill>
                              <a:schemeClr val="accent1">
                                <a:lumMod val="75000"/>
                              </a:schemeClr>
                            </a:solidFill>
                            <a:latin typeface="Cambria Math" panose="02040503050406030204" pitchFamily="18" charset="0"/>
                          </a:rPr>
                        </m:ctrlPr>
                      </m:sSubSupPr>
                      <m:e>
                        <m:r>
                          <a:rPr lang="en-US" sz="3000" b="1" i="1">
                            <a:solidFill>
                              <a:schemeClr val="accent1">
                                <a:lumMod val="75000"/>
                              </a:schemeClr>
                            </a:solidFill>
                            <a:latin typeface="Cambria Math" panose="02040503050406030204" pitchFamily="18" charset="0"/>
                          </a:rPr>
                          <m:t>𝑳</m:t>
                        </m:r>
                      </m:e>
                      <m:sub>
                        <m:r>
                          <a:rPr lang="en-US" sz="3000" b="1" i="1">
                            <a:solidFill>
                              <a:schemeClr val="accent1">
                                <a:lumMod val="75000"/>
                              </a:schemeClr>
                            </a:solidFill>
                            <a:latin typeface="Cambria Math" panose="02040503050406030204" pitchFamily="18" charset="0"/>
                          </a:rPr>
                          <m:t>𝑵</m:t>
                        </m:r>
                      </m:sub>
                      <m:sup>
                        <m:r>
                          <a:rPr lang="en-US" sz="3000" b="1" i="1">
                            <a:solidFill>
                              <a:schemeClr val="accent1">
                                <a:lumMod val="75000"/>
                              </a:schemeClr>
                            </a:solidFill>
                            <a:latin typeface="Cambria Math" panose="02040503050406030204" pitchFamily="18" charset="0"/>
                          </a:rPr>
                          <m:t>𝑲</m:t>
                        </m:r>
                      </m:sup>
                    </m:sSubSup>
                  </m:oMath>
                </a14:m>
                <a:r>
                  <a:rPr lang="ru-RU" sz="3000" b="1" dirty="0" smtClean="0">
                    <a:solidFill>
                      <a:schemeClr val="accent1">
                        <a:lumMod val="75000"/>
                      </a:schemeClr>
                    </a:solidFill>
                  </a:rPr>
                  <a:t>,то </a:t>
                </a:r>
                <a14:m>
                  <m:oMath xmlns:m="http://schemas.openxmlformats.org/officeDocument/2006/math">
                    <m:d>
                      <m:dPr>
                        <m:ctrlPr>
                          <a:rPr lang="en-US" sz="3000" b="1" i="1" smtClean="0">
                            <a:solidFill>
                              <a:schemeClr val="accent1">
                                <a:lumMod val="75000"/>
                              </a:schemeClr>
                            </a:solidFill>
                            <a:latin typeface="Cambria Math" panose="02040503050406030204" pitchFamily="18" charset="0"/>
                            <a:ea typeface="Cambria Math" panose="02040503050406030204" pitchFamily="18" charset="0"/>
                          </a:rPr>
                        </m:ctrlPr>
                      </m:dPr>
                      <m:e>
                        <m:r>
                          <a:rPr lang="en-US" sz="3000" b="1" i="1" smtClean="0">
                            <a:solidFill>
                              <a:schemeClr val="accent1">
                                <a:lumMod val="75000"/>
                              </a:schemeClr>
                            </a:solidFill>
                            <a:latin typeface="Cambria Math" panose="02040503050406030204" pitchFamily="18" charset="0"/>
                            <a:ea typeface="Cambria Math" panose="02040503050406030204" pitchFamily="18" charset="0"/>
                          </a:rPr>
                          <m:t>𝜶</m:t>
                        </m:r>
                        <m:r>
                          <a:rPr lang="en-US" sz="3000" b="1" i="1" smtClean="0">
                            <a:solidFill>
                              <a:schemeClr val="accent1">
                                <a:lumMod val="75000"/>
                              </a:schemeClr>
                            </a:solidFill>
                            <a:latin typeface="Cambria Math" panose="02040503050406030204" pitchFamily="18" charset="0"/>
                            <a:ea typeface="Cambria Math" panose="02040503050406030204" pitchFamily="18" charset="0"/>
                          </a:rPr>
                          <m:t>→</m:t>
                        </m:r>
                        <m:r>
                          <a:rPr lang="en-US" sz="3000" b="1" i="1" smtClean="0">
                            <a:solidFill>
                              <a:schemeClr val="accent1">
                                <a:lumMod val="75000"/>
                              </a:schemeClr>
                            </a:solidFill>
                            <a:latin typeface="Cambria Math" panose="02040503050406030204" pitchFamily="18" charset="0"/>
                            <a:ea typeface="Cambria Math" panose="02040503050406030204" pitchFamily="18" charset="0"/>
                          </a:rPr>
                          <m:t>𝜷</m:t>
                        </m:r>
                      </m:e>
                    </m:d>
                    <m:r>
                      <a:rPr lang="en-US" sz="3000" b="1" i="1" smtClean="0">
                        <a:solidFill>
                          <a:schemeClr val="accent1">
                            <a:lumMod val="75000"/>
                          </a:schemeClr>
                        </a:solidFill>
                        <a:latin typeface="Cambria Math" panose="02040503050406030204" pitchFamily="18" charset="0"/>
                        <a:ea typeface="Cambria Math" panose="02040503050406030204" pitchFamily="18" charset="0"/>
                      </a:rPr>
                      <m:t>∈</m:t>
                    </m:r>
                  </m:oMath>
                </a14:m>
                <a:r>
                  <a:rPr lang="ru-RU" sz="3000" b="1" dirty="0" smtClean="0">
                    <a:solidFill>
                      <a:schemeClr val="accent1">
                        <a:lumMod val="75000"/>
                      </a:schemeClr>
                    </a:solidFill>
                  </a:rPr>
                  <a:t> </a:t>
                </a:r>
                <a14:m>
                  <m:oMath xmlns:m="http://schemas.openxmlformats.org/officeDocument/2006/math">
                    <m:sSubSup>
                      <m:sSubSupPr>
                        <m:ctrlPr>
                          <a:rPr lang="en-US" sz="3000" b="1" i="1">
                            <a:solidFill>
                              <a:schemeClr val="accent1">
                                <a:lumMod val="75000"/>
                              </a:schemeClr>
                            </a:solidFill>
                            <a:latin typeface="Cambria Math" panose="02040503050406030204" pitchFamily="18" charset="0"/>
                          </a:rPr>
                        </m:ctrlPr>
                      </m:sSubSupPr>
                      <m:e>
                        <m:r>
                          <a:rPr lang="en-US" sz="3000" b="1" i="1">
                            <a:solidFill>
                              <a:schemeClr val="accent1">
                                <a:lumMod val="75000"/>
                              </a:schemeClr>
                            </a:solidFill>
                            <a:latin typeface="Cambria Math" panose="02040503050406030204" pitchFamily="18" charset="0"/>
                          </a:rPr>
                          <m:t>𝑳</m:t>
                        </m:r>
                      </m:e>
                      <m:sub>
                        <m:r>
                          <a:rPr lang="en-US" sz="3000" b="1" i="1">
                            <a:solidFill>
                              <a:schemeClr val="accent1">
                                <a:lumMod val="75000"/>
                              </a:schemeClr>
                            </a:solidFill>
                            <a:latin typeface="Cambria Math" panose="02040503050406030204" pitchFamily="18" charset="0"/>
                          </a:rPr>
                          <m:t>𝑵</m:t>
                        </m:r>
                      </m:sub>
                      <m:sup>
                        <m:r>
                          <a:rPr lang="en-US" sz="3000" b="1" i="1">
                            <a:solidFill>
                              <a:schemeClr val="accent1">
                                <a:lumMod val="75000"/>
                              </a:schemeClr>
                            </a:solidFill>
                            <a:latin typeface="Cambria Math" panose="02040503050406030204" pitchFamily="18" charset="0"/>
                          </a:rPr>
                          <m:t>𝑲</m:t>
                        </m:r>
                      </m:sup>
                    </m:sSubSup>
                  </m:oMath>
                </a14:m>
                <a:endParaRPr lang="en-US" sz="3000" b="1" dirty="0" smtClean="0">
                  <a:solidFill>
                    <a:schemeClr val="accent1">
                      <a:lumMod val="75000"/>
                    </a:schemeClr>
                  </a:solidFill>
                </a:endParaRPr>
              </a:p>
              <a:p>
                <a:r>
                  <a:rPr lang="ru-RU" sz="3000" b="1" dirty="0" smtClean="0">
                    <a:solidFill>
                      <a:schemeClr val="accent1">
                        <a:lumMod val="75000"/>
                      </a:schemeClr>
                    </a:solidFill>
                  </a:rPr>
                  <a:t>Если </a:t>
                </a:r>
                <a14:m>
                  <m:oMath xmlns:m="http://schemas.openxmlformats.org/officeDocument/2006/math">
                    <m:r>
                      <a:rPr lang="el-GR" sz="3000" b="1" i="1">
                        <a:solidFill>
                          <a:schemeClr val="accent1">
                            <a:lumMod val="75000"/>
                          </a:schemeClr>
                        </a:solidFill>
                        <a:latin typeface="Cambria Math" panose="02040503050406030204" pitchFamily="18" charset="0"/>
                        <a:ea typeface="Cambria Math" panose="02040503050406030204" pitchFamily="18" charset="0"/>
                      </a:rPr>
                      <m:t>𝜶</m:t>
                    </m:r>
                    <m:r>
                      <a:rPr lang="ru-RU" sz="3000" b="1" i="1">
                        <a:solidFill>
                          <a:schemeClr val="accent1">
                            <a:lumMod val="75000"/>
                          </a:schemeClr>
                        </a:solidFill>
                        <a:latin typeface="Cambria Math" panose="02040503050406030204" pitchFamily="18" charset="0"/>
                        <a:ea typeface="Cambria Math" panose="02040503050406030204" pitchFamily="18" charset="0"/>
                      </a:rPr>
                      <m:t>∈</m:t>
                    </m:r>
                  </m:oMath>
                </a14:m>
                <a:r>
                  <a:rPr lang="ru-RU" sz="3000" b="1" dirty="0">
                    <a:solidFill>
                      <a:schemeClr val="accent1">
                        <a:lumMod val="75000"/>
                      </a:schemeClr>
                    </a:solidFill>
                  </a:rPr>
                  <a:t> </a:t>
                </a:r>
                <a14:m>
                  <m:oMath xmlns:m="http://schemas.openxmlformats.org/officeDocument/2006/math">
                    <m:sSubSup>
                      <m:sSubSupPr>
                        <m:ctrlPr>
                          <a:rPr lang="en-US" sz="3000" b="1" i="1">
                            <a:solidFill>
                              <a:schemeClr val="accent1">
                                <a:lumMod val="75000"/>
                              </a:schemeClr>
                            </a:solidFill>
                            <a:latin typeface="Cambria Math" panose="02040503050406030204" pitchFamily="18" charset="0"/>
                          </a:rPr>
                        </m:ctrlPr>
                      </m:sSubSupPr>
                      <m:e>
                        <m:r>
                          <a:rPr lang="en-US" sz="3000" b="1" i="1">
                            <a:solidFill>
                              <a:schemeClr val="accent1">
                                <a:lumMod val="75000"/>
                              </a:schemeClr>
                            </a:solidFill>
                            <a:latin typeface="Cambria Math" panose="02040503050406030204" pitchFamily="18" charset="0"/>
                          </a:rPr>
                          <m:t>𝑳</m:t>
                        </m:r>
                      </m:e>
                      <m:sub>
                        <m:r>
                          <a:rPr lang="en-US" sz="3000" b="1" i="1">
                            <a:solidFill>
                              <a:schemeClr val="accent1">
                                <a:lumMod val="75000"/>
                              </a:schemeClr>
                            </a:solidFill>
                            <a:latin typeface="Cambria Math" panose="02040503050406030204" pitchFamily="18" charset="0"/>
                          </a:rPr>
                          <m:t>𝑵</m:t>
                        </m:r>
                      </m:sub>
                      <m:sup>
                        <m:r>
                          <a:rPr lang="en-US" sz="3000" b="1" i="1">
                            <a:solidFill>
                              <a:schemeClr val="accent1">
                                <a:lumMod val="75000"/>
                              </a:schemeClr>
                            </a:solidFill>
                            <a:latin typeface="Cambria Math" panose="02040503050406030204" pitchFamily="18" charset="0"/>
                          </a:rPr>
                          <m:t>𝑲</m:t>
                        </m:r>
                      </m:sup>
                    </m:sSubSup>
                    <m:r>
                      <a:rPr lang="ru-RU" sz="3000" b="1" i="0" smtClean="0">
                        <a:solidFill>
                          <a:schemeClr val="accent1">
                            <a:lumMod val="75000"/>
                          </a:schemeClr>
                        </a:solidFill>
                        <a:latin typeface="Cambria Math" panose="02040503050406030204" pitchFamily="18" charset="0"/>
                      </a:rPr>
                      <m:t> </m:t>
                    </m:r>
                  </m:oMath>
                </a14:m>
                <a:r>
                  <a:rPr lang="ru-RU" sz="3000" b="1" dirty="0" smtClean="0">
                    <a:solidFill>
                      <a:schemeClr val="accent1">
                        <a:lumMod val="75000"/>
                      </a:schemeClr>
                    </a:solidFill>
                  </a:rPr>
                  <a:t>и</a:t>
                </a:r>
                <a:r>
                  <a:rPr lang="en-US" sz="3000" b="1" i="1" dirty="0" smtClean="0">
                    <a:solidFill>
                      <a:schemeClr val="accent1">
                        <a:lumMod val="75000"/>
                      </a:schemeClr>
                    </a:solidFill>
                  </a:rPr>
                  <a:t> </a:t>
                </a:r>
                <a:r>
                  <a:rPr lang="en-US" sz="3000" b="1" i="1" dirty="0" err="1" smtClean="0">
                    <a:solidFill>
                      <a:schemeClr val="accent1">
                        <a:lumMod val="75000"/>
                      </a:schemeClr>
                    </a:solidFill>
                  </a:rPr>
                  <a:t>i</a:t>
                </a:r>
                <a:r>
                  <a:rPr lang="en-US" sz="3000" b="1" i="1" dirty="0" smtClean="0">
                    <a:solidFill>
                      <a:schemeClr val="accent1">
                        <a:lumMod val="75000"/>
                      </a:schemeClr>
                    </a:solidFill>
                  </a:rPr>
                  <a:t> </a:t>
                </a:r>
                <a14:m>
                  <m:oMath xmlns:m="http://schemas.openxmlformats.org/officeDocument/2006/math">
                    <m:r>
                      <a:rPr lang="ru-RU" sz="3000" b="1" i="1">
                        <a:solidFill>
                          <a:schemeClr val="accent1">
                            <a:lumMod val="75000"/>
                          </a:schemeClr>
                        </a:solidFill>
                        <a:latin typeface="Cambria Math" panose="02040503050406030204" pitchFamily="18" charset="0"/>
                        <a:ea typeface="Cambria Math" panose="02040503050406030204" pitchFamily="18" charset="0"/>
                      </a:rPr>
                      <m:t>∈</m:t>
                    </m:r>
                    <m:r>
                      <a:rPr lang="en-US" sz="3000" b="1" i="1" smtClean="0">
                        <a:solidFill>
                          <a:schemeClr val="accent1">
                            <a:lumMod val="75000"/>
                          </a:schemeClr>
                        </a:solidFill>
                        <a:latin typeface="Cambria Math" panose="02040503050406030204" pitchFamily="18" charset="0"/>
                        <a:ea typeface="Cambria Math" panose="02040503050406030204" pitchFamily="18" charset="0"/>
                      </a:rPr>
                      <m:t>𝑨</m:t>
                    </m:r>
                    <m:r>
                      <a:rPr lang="en-US" sz="3000" b="1" i="1" smtClean="0">
                        <a:solidFill>
                          <a:schemeClr val="accent1">
                            <a:lumMod val="75000"/>
                          </a:schemeClr>
                        </a:solidFill>
                        <a:latin typeface="Cambria Math" panose="02040503050406030204" pitchFamily="18" charset="0"/>
                        <a:ea typeface="Cambria Math" panose="02040503050406030204" pitchFamily="18" charset="0"/>
                      </a:rPr>
                      <m:t>, то </m:t>
                    </m:r>
                    <m:sSub>
                      <m:sSubPr>
                        <m:ctrlPr>
                          <a:rPr lang="en-US" sz="3000" b="1" i="1">
                            <a:solidFill>
                              <a:schemeClr val="accent1">
                                <a:lumMod val="75000"/>
                              </a:schemeClr>
                            </a:solidFill>
                            <a:latin typeface="Cambria Math" panose="02040503050406030204" pitchFamily="18" charset="0"/>
                            <a:ea typeface="Cambria Math" panose="02040503050406030204" pitchFamily="18" charset="0"/>
                          </a:rPr>
                        </m:ctrlPr>
                      </m:sSubPr>
                      <m:e>
                        <m:r>
                          <a:rPr lang="en-US" sz="3000" b="1" i="1">
                            <a:solidFill>
                              <a:schemeClr val="accent1">
                                <a:lumMod val="75000"/>
                              </a:schemeClr>
                            </a:solidFill>
                            <a:latin typeface="Cambria Math" panose="02040503050406030204" pitchFamily="18" charset="0"/>
                            <a:ea typeface="Cambria Math" panose="02040503050406030204" pitchFamily="18" charset="0"/>
                          </a:rPr>
                          <m:t>𝑲</m:t>
                        </m:r>
                      </m:e>
                      <m:sub>
                        <m:r>
                          <a:rPr lang="en-US" sz="3000" b="1" i="1">
                            <a:solidFill>
                              <a:schemeClr val="accent1">
                                <a:lumMod val="75000"/>
                              </a:schemeClr>
                            </a:solidFill>
                            <a:latin typeface="Cambria Math" panose="02040503050406030204" pitchFamily="18" charset="0"/>
                            <a:ea typeface="Cambria Math" panose="02040503050406030204" pitchFamily="18" charset="0"/>
                          </a:rPr>
                          <m:t>𝒊</m:t>
                        </m:r>
                      </m:sub>
                    </m:sSub>
                  </m:oMath>
                </a14:m>
                <a:r>
                  <a:rPr lang="en-US" sz="3000" b="1" dirty="0">
                    <a:solidFill>
                      <a:schemeClr val="accent1">
                        <a:lumMod val="75000"/>
                      </a:schemeClr>
                    </a:solidFill>
                    <a:ea typeface="Cambria Math" panose="02040503050406030204" pitchFamily="18" charset="0"/>
                  </a:rPr>
                  <a:t> </a:t>
                </a:r>
                <a14:m>
                  <m:oMath xmlns:m="http://schemas.openxmlformats.org/officeDocument/2006/math">
                    <m:r>
                      <a:rPr lang="en-US" sz="3000" b="1" i="1">
                        <a:solidFill>
                          <a:schemeClr val="accent1">
                            <a:lumMod val="75000"/>
                          </a:schemeClr>
                        </a:solidFill>
                        <a:latin typeface="Cambria Math" panose="02040503050406030204" pitchFamily="18" charset="0"/>
                        <a:ea typeface="Cambria Math" panose="02040503050406030204" pitchFamily="18" charset="0"/>
                      </a:rPr>
                      <m:t>𝜶</m:t>
                    </m:r>
                  </m:oMath>
                </a14:m>
                <a:r>
                  <a:rPr lang="ru-RU" sz="3000" b="1" dirty="0" smtClean="0">
                    <a:solidFill>
                      <a:schemeClr val="accent1">
                        <a:lumMod val="75000"/>
                      </a:schemeClr>
                    </a:solidFill>
                  </a:rPr>
                  <a:t> </a:t>
                </a:r>
                <a14:m>
                  <m:oMath xmlns:m="http://schemas.openxmlformats.org/officeDocument/2006/math">
                    <m:r>
                      <a:rPr lang="en-US" sz="3000" b="1" i="1">
                        <a:solidFill>
                          <a:schemeClr val="accent1">
                            <a:lumMod val="75000"/>
                          </a:schemeClr>
                        </a:solidFill>
                        <a:latin typeface="Cambria Math" panose="02040503050406030204" pitchFamily="18" charset="0"/>
                        <a:ea typeface="Cambria Math" panose="02040503050406030204" pitchFamily="18" charset="0"/>
                      </a:rPr>
                      <m:t>∈</m:t>
                    </m:r>
                  </m:oMath>
                </a14:m>
                <a:r>
                  <a:rPr lang="ru-RU" sz="3000" b="1" dirty="0" smtClean="0">
                    <a:solidFill>
                      <a:schemeClr val="accent1">
                        <a:lumMod val="75000"/>
                      </a:schemeClr>
                    </a:solidFill>
                  </a:rPr>
                  <a:t> </a:t>
                </a:r>
                <a14:m>
                  <m:oMath xmlns:m="http://schemas.openxmlformats.org/officeDocument/2006/math">
                    <m:sSubSup>
                      <m:sSubSupPr>
                        <m:ctrlPr>
                          <a:rPr lang="en-US" sz="3000" b="1" i="1">
                            <a:solidFill>
                              <a:schemeClr val="accent1">
                                <a:lumMod val="75000"/>
                              </a:schemeClr>
                            </a:solidFill>
                            <a:latin typeface="Cambria Math" panose="02040503050406030204" pitchFamily="18" charset="0"/>
                          </a:rPr>
                        </m:ctrlPr>
                      </m:sSubSupPr>
                      <m:e>
                        <m:r>
                          <a:rPr lang="en-US" sz="3000" b="1" i="1">
                            <a:solidFill>
                              <a:schemeClr val="accent1">
                                <a:lumMod val="75000"/>
                              </a:schemeClr>
                            </a:solidFill>
                            <a:latin typeface="Cambria Math" panose="02040503050406030204" pitchFamily="18" charset="0"/>
                          </a:rPr>
                          <m:t>𝑳</m:t>
                        </m:r>
                      </m:e>
                      <m:sub>
                        <m:r>
                          <a:rPr lang="en-US" sz="3000" b="1" i="1">
                            <a:solidFill>
                              <a:schemeClr val="accent1">
                                <a:lumMod val="75000"/>
                              </a:schemeClr>
                            </a:solidFill>
                            <a:latin typeface="Cambria Math" panose="02040503050406030204" pitchFamily="18" charset="0"/>
                          </a:rPr>
                          <m:t>𝑵</m:t>
                        </m:r>
                      </m:sub>
                      <m:sup>
                        <m:r>
                          <a:rPr lang="en-US" sz="3000" b="1" i="1">
                            <a:solidFill>
                              <a:schemeClr val="accent1">
                                <a:lumMod val="75000"/>
                              </a:schemeClr>
                            </a:solidFill>
                            <a:latin typeface="Cambria Math" panose="02040503050406030204" pitchFamily="18" charset="0"/>
                          </a:rPr>
                          <m:t>𝑲</m:t>
                        </m:r>
                      </m:sup>
                    </m:sSubSup>
                  </m:oMath>
                </a14:m>
                <a:endParaRPr lang="ru-RU" sz="2400" b="1" dirty="0" smtClean="0"/>
              </a:p>
              <a:p>
                <a:pPr marL="0" indent="0">
                  <a:buNone/>
                </a:pPr>
                <a:r>
                  <a:rPr lang="ru-RU" sz="2600" dirty="0"/>
                  <a:t>Ф</a:t>
                </a:r>
                <a:r>
                  <a:rPr lang="ru-RU" sz="2600" dirty="0" smtClean="0"/>
                  <a:t>ормула </a:t>
                </a:r>
                <a:r>
                  <a:rPr lang="ru-RU" sz="2600" dirty="0"/>
                  <a:t>вида </a:t>
                </a:r>
                <a14:m>
                  <m:oMath xmlns:m="http://schemas.openxmlformats.org/officeDocument/2006/math">
                    <m:sSub>
                      <m:sSubPr>
                        <m:ctrlPr>
                          <a:rPr lang="en-US" sz="330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sz="3300" i="1">
                            <a:solidFill>
                              <a:schemeClr val="accent1">
                                <a:lumMod val="75000"/>
                              </a:schemeClr>
                            </a:solidFill>
                            <a:latin typeface="Cambria Math" panose="02040503050406030204" pitchFamily="18" charset="0"/>
                            <a:ea typeface="Cambria Math" panose="02040503050406030204" pitchFamily="18" charset="0"/>
                          </a:rPr>
                          <m:t>𝐾</m:t>
                        </m:r>
                      </m:e>
                      <m:sub>
                        <m:r>
                          <a:rPr lang="ru-RU" sz="3300" b="0" i="1" smtClean="0">
                            <a:solidFill>
                              <a:schemeClr val="accent1">
                                <a:lumMod val="75000"/>
                              </a:schemeClr>
                            </a:solidFill>
                            <a:latin typeface="Cambria Math" panose="02040503050406030204" pitchFamily="18" charset="0"/>
                            <a:ea typeface="Cambria Math" panose="02040503050406030204" pitchFamily="18" charset="0"/>
                          </a:rPr>
                          <m:t>1</m:t>
                        </m:r>
                      </m:sub>
                    </m:sSub>
                    <m:r>
                      <a:rPr lang="el-GR" sz="3300" i="1">
                        <a:solidFill>
                          <a:schemeClr val="accent1">
                            <a:lumMod val="75000"/>
                          </a:schemeClr>
                        </a:solidFill>
                        <a:latin typeface="Cambria Math" panose="02040503050406030204" pitchFamily="18" charset="0"/>
                        <a:ea typeface="Cambria Math" panose="02040503050406030204" pitchFamily="18" charset="0"/>
                      </a:rPr>
                      <m:t>𝜑</m:t>
                    </m:r>
                  </m:oMath>
                </a14:m>
                <a:r>
                  <a:rPr lang="ru-RU" sz="3300" dirty="0" smtClean="0">
                    <a:solidFill>
                      <a:schemeClr val="accent1">
                        <a:lumMod val="75000"/>
                      </a:schemeClr>
                    </a:solidFill>
                  </a:rPr>
                  <a:t> </a:t>
                </a:r>
                <a:r>
                  <a:rPr lang="ru-RU" sz="2600" dirty="0" smtClean="0"/>
                  <a:t>читается </a:t>
                </a:r>
                <a:r>
                  <a:rPr lang="ru-RU" sz="2600" dirty="0"/>
                  <a:t>«агент </a:t>
                </a:r>
                <a:r>
                  <a:rPr lang="ru-RU" sz="2600" dirty="0" smtClean="0"/>
                  <a:t>1 знает </a:t>
                </a:r>
                <a:r>
                  <a:rPr lang="ru-RU" sz="2600" dirty="0"/>
                  <a:t>утверждение</a:t>
                </a:r>
                <a:r>
                  <a:rPr lang="ru-RU" sz="2600" dirty="0" smtClean="0"/>
                  <a:t> </a:t>
                </a:r>
                <a14:m>
                  <m:oMath xmlns:m="http://schemas.openxmlformats.org/officeDocument/2006/math">
                    <m:r>
                      <a:rPr lang="el-GR" sz="3300" i="1" smtClean="0">
                        <a:solidFill>
                          <a:schemeClr val="accent1">
                            <a:lumMod val="75000"/>
                          </a:schemeClr>
                        </a:solidFill>
                        <a:latin typeface="Cambria Math" panose="02040503050406030204" pitchFamily="18" charset="0"/>
                        <a:ea typeface="Cambria Math" panose="02040503050406030204" pitchFamily="18" charset="0"/>
                      </a:rPr>
                      <m:t>𝜑</m:t>
                    </m:r>
                  </m:oMath>
                </a14:m>
                <a:r>
                  <a:rPr lang="ru-RU" sz="2600" dirty="0" smtClean="0"/>
                  <a:t>», Формула </a:t>
                </a:r>
                <a:r>
                  <a:rPr lang="ru-RU" sz="2600" dirty="0"/>
                  <a:t>вида </a:t>
                </a:r>
                <a14:m>
                  <m:oMath xmlns:m="http://schemas.openxmlformats.org/officeDocument/2006/math">
                    <m:sSub>
                      <m:sSubPr>
                        <m:ctrlPr>
                          <a:rPr lang="en-US" sz="330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sz="3300" i="1">
                            <a:solidFill>
                              <a:schemeClr val="accent1">
                                <a:lumMod val="75000"/>
                              </a:schemeClr>
                            </a:solidFill>
                            <a:latin typeface="Cambria Math" panose="02040503050406030204" pitchFamily="18" charset="0"/>
                            <a:ea typeface="Cambria Math" panose="02040503050406030204" pitchFamily="18" charset="0"/>
                          </a:rPr>
                          <m:t>𝐾</m:t>
                        </m:r>
                      </m:e>
                      <m:sub>
                        <m:r>
                          <a:rPr lang="ru-RU" sz="3300" i="1">
                            <a:solidFill>
                              <a:schemeClr val="accent1">
                                <a:lumMod val="75000"/>
                              </a:schemeClr>
                            </a:solidFill>
                            <a:latin typeface="Cambria Math" panose="02040503050406030204" pitchFamily="18" charset="0"/>
                            <a:ea typeface="Cambria Math" panose="02040503050406030204" pitchFamily="18" charset="0"/>
                          </a:rPr>
                          <m:t>1</m:t>
                        </m:r>
                      </m:sub>
                    </m:sSub>
                  </m:oMath>
                </a14:m>
                <a:r>
                  <a:rPr lang="ru-RU" sz="3300" dirty="0">
                    <a:solidFill>
                      <a:schemeClr val="accent1">
                        <a:lumMod val="75000"/>
                      </a:schemeClr>
                    </a:solidFill>
                  </a:rPr>
                  <a:t> </a:t>
                </a:r>
                <a14:m>
                  <m:oMath xmlns:m="http://schemas.openxmlformats.org/officeDocument/2006/math">
                    <m:sSub>
                      <m:sSubPr>
                        <m:ctrlPr>
                          <a:rPr lang="en-US" sz="3300" i="1">
                            <a:solidFill>
                              <a:schemeClr val="accent1">
                                <a:lumMod val="75000"/>
                              </a:schemeClr>
                            </a:solidFill>
                            <a:latin typeface="Cambria Math" panose="02040503050406030204" pitchFamily="18" charset="0"/>
                            <a:ea typeface="Cambria Math" panose="02040503050406030204" pitchFamily="18" charset="0"/>
                          </a:rPr>
                        </m:ctrlPr>
                      </m:sSubPr>
                      <m:e>
                        <m:r>
                          <a:rPr lang="en-US" sz="3300" i="1">
                            <a:solidFill>
                              <a:schemeClr val="accent1">
                                <a:lumMod val="75000"/>
                              </a:schemeClr>
                            </a:solidFill>
                            <a:latin typeface="Cambria Math" panose="02040503050406030204" pitchFamily="18" charset="0"/>
                            <a:ea typeface="Cambria Math" panose="02040503050406030204" pitchFamily="18" charset="0"/>
                          </a:rPr>
                          <m:t>𝐾</m:t>
                        </m:r>
                      </m:e>
                      <m:sub>
                        <m:r>
                          <a:rPr lang="ru-RU" sz="3300" b="0" i="1" smtClean="0">
                            <a:solidFill>
                              <a:schemeClr val="accent1">
                                <a:lumMod val="75000"/>
                              </a:schemeClr>
                            </a:solidFill>
                            <a:latin typeface="Cambria Math" panose="02040503050406030204" pitchFamily="18" charset="0"/>
                            <a:ea typeface="Cambria Math" panose="02040503050406030204" pitchFamily="18" charset="0"/>
                          </a:rPr>
                          <m:t>2</m:t>
                        </m:r>
                      </m:sub>
                    </m:sSub>
                    <m:r>
                      <a:rPr lang="ru-RU" sz="3300" b="0" i="1" smtClean="0">
                        <a:solidFill>
                          <a:schemeClr val="accent1">
                            <a:lumMod val="75000"/>
                          </a:schemeClr>
                        </a:solidFill>
                        <a:latin typeface="Cambria Math" panose="02040503050406030204" pitchFamily="18" charset="0"/>
                        <a:ea typeface="Cambria Math" panose="02040503050406030204" pitchFamily="18" charset="0"/>
                      </a:rPr>
                      <m:t> </m:t>
                    </m:r>
                    <m:r>
                      <a:rPr lang="el-GR" sz="3300" i="1">
                        <a:solidFill>
                          <a:schemeClr val="accent1">
                            <a:lumMod val="75000"/>
                          </a:schemeClr>
                        </a:solidFill>
                        <a:latin typeface="Cambria Math" panose="02040503050406030204" pitchFamily="18" charset="0"/>
                        <a:ea typeface="Cambria Math" panose="02040503050406030204" pitchFamily="18" charset="0"/>
                      </a:rPr>
                      <m:t>𝜑</m:t>
                    </m:r>
                  </m:oMath>
                </a14:m>
                <a:r>
                  <a:rPr lang="ru-RU" sz="3300" dirty="0" smtClean="0">
                    <a:solidFill>
                      <a:schemeClr val="accent1">
                        <a:lumMod val="75000"/>
                      </a:schemeClr>
                    </a:solidFill>
                  </a:rPr>
                  <a:t> </a:t>
                </a:r>
                <a:r>
                  <a:rPr lang="ru-RU" sz="2600" dirty="0" smtClean="0"/>
                  <a:t>читается </a:t>
                </a:r>
                <a:r>
                  <a:rPr lang="ru-RU" sz="2600" dirty="0"/>
                  <a:t>« агент 1 знает, что агент 2 знает </a:t>
                </a:r>
                <a:r>
                  <a:rPr lang="ru-RU" sz="2600" dirty="0" smtClean="0"/>
                  <a:t>утверждение</a:t>
                </a:r>
                <a14:m>
                  <m:oMath xmlns:m="http://schemas.openxmlformats.org/officeDocument/2006/math">
                    <m:r>
                      <a:rPr lang="ru-RU" sz="3300" b="0" i="0" smtClean="0">
                        <a:solidFill>
                          <a:schemeClr val="accent1">
                            <a:lumMod val="75000"/>
                          </a:schemeClr>
                        </a:solidFill>
                        <a:latin typeface="Cambria Math" panose="02040503050406030204" pitchFamily="18" charset="0"/>
                        <a:ea typeface="Cambria Math" panose="02040503050406030204" pitchFamily="18" charset="0"/>
                      </a:rPr>
                      <m:t> </m:t>
                    </m:r>
                    <m:r>
                      <a:rPr lang="el-GR" sz="3300" i="1" smtClean="0">
                        <a:solidFill>
                          <a:schemeClr val="accent1">
                            <a:lumMod val="75000"/>
                          </a:schemeClr>
                        </a:solidFill>
                        <a:latin typeface="Cambria Math" panose="02040503050406030204" pitchFamily="18" charset="0"/>
                        <a:ea typeface="Cambria Math" panose="02040503050406030204" pitchFamily="18" charset="0"/>
                      </a:rPr>
                      <m:t>𝜑</m:t>
                    </m:r>
                  </m:oMath>
                </a14:m>
                <a:r>
                  <a:rPr lang="el-GR" sz="2600" dirty="0" smtClean="0"/>
                  <a:t>».</a:t>
                </a:r>
                <a:endParaRPr lang="ru-RU" sz="2600" dirty="0"/>
              </a:p>
              <a:p>
                <a:endParaRPr lang="ru-RU" sz="2400" i="1" dirty="0"/>
              </a:p>
              <a:p>
                <a:pPr marL="0" indent="0">
                  <a:buNone/>
                </a:pPr>
                <a:endParaRPr lang="ru-RU" sz="2400" dirty="0"/>
              </a:p>
            </p:txBody>
          </p:sp>
        </mc:Choice>
        <mc:Fallback xmlns="">
          <p:sp>
            <p:nvSpPr>
              <p:cNvPr id="3" name="Объект 2"/>
              <p:cNvSpPr>
                <a:spLocks noGrp="1" noRot="1" noChangeAspect="1" noMove="1" noResize="1" noEditPoints="1" noAdjustHandles="1" noChangeArrowheads="1" noChangeShapeType="1" noTextEdit="1"/>
              </p:cNvSpPr>
              <p:nvPr>
                <p:ph idx="1"/>
              </p:nvPr>
            </p:nvSpPr>
            <p:spPr>
              <a:xfrm>
                <a:off x="251520" y="1556792"/>
                <a:ext cx="8640960" cy="5184575"/>
              </a:xfrm>
              <a:blipFill rotWithShape="0">
                <a:blip r:embed="rId4"/>
                <a:stretch>
                  <a:fillRect l="-1058" t="-3173" r="-1269" b="-1645"/>
                </a:stretch>
              </a:blipFill>
            </p:spPr>
            <p:txBody>
              <a:bodyPr/>
              <a:lstStyle/>
              <a:p>
                <a:r>
                  <a:rPr lang="ru-RU">
                    <a:noFill/>
                  </a:rPr>
                  <a:t> </a:t>
                </a:r>
              </a:p>
            </p:txBody>
          </p:sp>
        </mc:Fallback>
      </mc:AlternateContent>
      <p:sp>
        <p:nvSpPr>
          <p:cNvPr id="7" name="Rectangle 5"/>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spTree>
    <p:extLst>
      <p:ext uri="{BB962C8B-B14F-4D97-AF65-F5344CB8AC3E}">
        <p14:creationId xmlns:p14="http://schemas.microsoft.com/office/powerpoint/2010/main" val="3991721865"/>
      </p:ext>
    </p:extLst>
  </p:cSld>
  <p:clrMapOvr>
    <a:masterClrMapping/>
  </p:clrMapOvr>
  <p:transition spd="med">
    <p:pull/>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2222292" y="1408138"/>
            <a:ext cx="4699416" cy="553998"/>
          </a:xfrm>
          <a:prstGeom prst="rect">
            <a:avLst/>
          </a:prstGeom>
          <a:noFill/>
        </p:spPr>
        <p:txBody>
          <a:bodyPr wrap="square" rtlCol="0">
            <a:spAutoFit/>
          </a:bodyPr>
          <a:lstStyle/>
          <a:p>
            <a:pPr algn="ctr"/>
            <a:r>
              <a:rPr lang="ru-RU" sz="3000" b="1" dirty="0">
                <a:solidFill>
                  <a:schemeClr val="bg1"/>
                </a:solidFill>
              </a:rPr>
              <a:t>Аксиомы логики</a:t>
            </a:r>
          </a:p>
        </p:txBody>
      </p:sp>
      <p:sp>
        <p:nvSpPr>
          <p:cNvPr id="2" name="Заголовок 1"/>
          <p:cNvSpPr>
            <a:spLocks noGrp="1"/>
          </p:cNvSpPr>
          <p:nvPr>
            <p:ph type="title"/>
          </p:nvPr>
        </p:nvSpPr>
        <p:spPr>
          <a:xfrm>
            <a:off x="467544" y="0"/>
            <a:ext cx="8047806" cy="1690691"/>
          </a:xfrm>
        </p:spPr>
        <p:txBody>
          <a:bodyPr/>
          <a:lstStyle/>
          <a:p>
            <a:r>
              <a:rPr lang="ru-RU" dirty="0" smtClean="0"/>
              <a:t>Аксиомы </a:t>
            </a:r>
            <a:r>
              <a:rPr lang="ru-RU" dirty="0"/>
              <a:t>эпистемической </a:t>
            </a:r>
            <a:r>
              <a:rPr lang="ru-RU" dirty="0" smtClean="0"/>
              <a:t>логики</a:t>
            </a:r>
            <a:r>
              <a:rPr lang="en-US" dirty="0" smtClean="0"/>
              <a:t>. </a:t>
            </a:r>
            <a:r>
              <a:rPr lang="en-US" dirty="0"/>
              <a:t>C</a:t>
            </a:r>
            <a:r>
              <a:rPr lang="ru-RU" dirty="0" smtClean="0"/>
              <a:t>вязь с модальностью</a:t>
            </a:r>
            <a:endParaRPr lang="ru-RU" dirty="0"/>
          </a:p>
        </p:txBody>
      </p:sp>
      <mc:AlternateContent xmlns:mc="http://schemas.openxmlformats.org/markup-compatibility/2006" xmlns:a14="http://schemas.microsoft.com/office/drawing/2010/main">
        <mc:Choice Requires="a14">
          <p:sp>
            <p:nvSpPr>
              <p:cNvPr id="3" name="Объект 2"/>
              <p:cNvSpPr>
                <a:spLocks noGrp="1"/>
              </p:cNvSpPr>
              <p:nvPr>
                <p:ph idx="1"/>
              </p:nvPr>
            </p:nvSpPr>
            <p:spPr>
              <a:xfrm>
                <a:off x="628650" y="1408138"/>
                <a:ext cx="7886700" cy="5449862"/>
              </a:xfrm>
            </p:spPr>
            <p:txBody>
              <a:bodyPr>
                <a:normAutofit fontScale="92500" lnSpcReduction="10000"/>
              </a:bodyPr>
              <a:lstStyle/>
              <a:p>
                <a:pPr marL="0" indent="0" algn="just">
                  <a:buNone/>
                </a:pPr>
                <a14:m>
                  <m:oMath xmlns:m="http://schemas.openxmlformats.org/officeDocument/2006/math">
                    <m:r>
                      <a:rPr lang="ru-RU" b="1">
                        <a:solidFill>
                          <a:srgbClr val="0070C0"/>
                        </a:solidFill>
                        <a:latin typeface="Cambria Math" panose="02040503050406030204" pitchFamily="18" charset="0"/>
                      </a:rPr>
                      <m:t>□</m:t>
                    </m:r>
                  </m:oMath>
                </a14:m>
                <a:r>
                  <a:rPr lang="en-US" b="1" dirty="0">
                    <a:solidFill>
                      <a:srgbClr val="0070C0"/>
                    </a:solidFill>
                    <a:ea typeface="Cambria Math" panose="02040503050406030204" pitchFamily="18" charset="0"/>
                  </a:rPr>
                  <a:t> </a:t>
                </a:r>
                <a14:m>
                  <m:oMath xmlns:m="http://schemas.openxmlformats.org/officeDocument/2006/math">
                    <m:r>
                      <m:rPr>
                        <m:nor/>
                      </m:rPr>
                      <a:rPr lang="en-US" dirty="0">
                        <a:solidFill>
                          <a:srgbClr val="0070C0"/>
                        </a:solidFill>
                        <a:ea typeface="Cambria Math" panose="02040503050406030204" pitchFamily="18" charset="0"/>
                      </a:rPr>
                      <m:t>𝝋</m:t>
                    </m:r>
                  </m:oMath>
                </a14:m>
                <a:r>
                  <a:rPr lang="ru-RU" dirty="0">
                    <a:solidFill>
                      <a:srgbClr val="0070C0"/>
                    </a:solidFill>
                  </a:rPr>
                  <a:t> </a:t>
                </a:r>
                <a14:m>
                  <m:oMath xmlns:m="http://schemas.openxmlformats.org/officeDocument/2006/math">
                    <m:r>
                      <a:rPr lang="ru-RU" b="1" i="1">
                        <a:solidFill>
                          <a:srgbClr val="0070C0"/>
                        </a:solidFill>
                        <a:latin typeface="Cambria Math" panose="02040503050406030204" pitchFamily="18" charset="0"/>
                        <a:ea typeface="Cambria Math" panose="02040503050406030204" pitchFamily="18" charset="0"/>
                      </a:rPr>
                      <m:t>→</m:t>
                    </m:r>
                  </m:oMath>
                </a14:m>
                <a:r>
                  <a:rPr lang="en-US" dirty="0">
                    <a:solidFill>
                      <a:srgbClr val="0070C0"/>
                    </a:solidFill>
                    <a:latin typeface="Arial" panose="020B0604020202020204" pitchFamily="34" charset="0"/>
                    <a:cs typeface="Arial" panose="020B0604020202020204" pitchFamily="34" charset="0"/>
                  </a:rPr>
                  <a:t> </a:t>
                </a:r>
                <a14:m>
                  <m:oMath xmlns:m="http://schemas.openxmlformats.org/officeDocument/2006/math">
                    <m:r>
                      <m:rPr>
                        <m:nor/>
                      </m:rPr>
                      <a:rPr lang="en-US" dirty="0">
                        <a:solidFill>
                          <a:srgbClr val="0070C0"/>
                        </a:solidFill>
                        <a:ea typeface="Cambria Math" panose="02040503050406030204" pitchFamily="18" charset="0"/>
                      </a:rPr>
                      <m:t>𝝋</m:t>
                    </m:r>
                  </m:oMath>
                </a14:m>
                <a:endParaRPr lang="en-US" dirty="0">
                  <a:latin typeface="Arial" panose="020B0604020202020204" pitchFamily="34" charset="0"/>
                  <a:cs typeface="Arial" panose="020B0604020202020204" pitchFamily="34" charset="0"/>
                </a:endParaRPr>
              </a:p>
              <a:p>
                <a:pPr marL="0" indent="0" algn="just">
                  <a:buNone/>
                </a:pPr>
                <a:r>
                  <a:rPr lang="en-US" b="1" dirty="0" smtClean="0">
                    <a:solidFill>
                      <a:srgbClr val="0070C0"/>
                    </a:solidFill>
                  </a:rPr>
                  <a:t>(T)</a:t>
                </a:r>
                <a14:m>
                  <m:oMath xmlns:m="http://schemas.openxmlformats.org/officeDocument/2006/math">
                    <m:sSub>
                      <m:sSubPr>
                        <m:ctrlPr>
                          <a:rPr lang="ru-RU" b="1" i="1" smtClean="0">
                            <a:solidFill>
                              <a:srgbClr val="0070C0"/>
                            </a:solidFill>
                            <a:latin typeface="Cambria Math" panose="02040503050406030204" pitchFamily="18" charset="0"/>
                          </a:rPr>
                        </m:ctrlPr>
                      </m:sSubPr>
                      <m:e>
                        <m:r>
                          <a:rPr lang="en-US" b="1" i="1">
                            <a:solidFill>
                              <a:srgbClr val="0070C0"/>
                            </a:solidFill>
                            <a:latin typeface="Cambria Math" panose="02040503050406030204" pitchFamily="18" charset="0"/>
                          </a:rPr>
                          <m:t>𝑲</m:t>
                        </m:r>
                      </m:e>
                      <m:sub>
                        <m:r>
                          <a:rPr lang="en-US" b="1" i="1">
                            <a:solidFill>
                              <a:srgbClr val="0070C0"/>
                            </a:solidFill>
                            <a:latin typeface="Cambria Math" panose="02040503050406030204" pitchFamily="18" charset="0"/>
                          </a:rPr>
                          <m:t>𝒊</m:t>
                        </m:r>
                      </m:sub>
                    </m:sSub>
                    <m:r>
                      <m:rPr>
                        <m:nor/>
                      </m:rPr>
                      <a:rPr lang="en-US" b="1" dirty="0">
                        <a:solidFill>
                          <a:srgbClr val="0070C0"/>
                        </a:solidFill>
                        <a:ea typeface="Cambria Math" panose="02040503050406030204" pitchFamily="18" charset="0"/>
                      </a:rPr>
                      <m:t>𝝋</m:t>
                    </m:r>
                    <m:r>
                      <a:rPr lang="en-US" b="1" i="1">
                        <a:solidFill>
                          <a:srgbClr val="0070C0"/>
                        </a:solidFill>
                        <a:latin typeface="Cambria Math" panose="02040503050406030204" pitchFamily="18" charset="0"/>
                      </a:rPr>
                      <m:t>→</m:t>
                    </m:r>
                    <m:r>
                      <m:rPr>
                        <m:nor/>
                      </m:rPr>
                      <a:rPr lang="en-US" b="1" dirty="0">
                        <a:solidFill>
                          <a:srgbClr val="0070C0"/>
                        </a:solidFill>
                        <a:ea typeface="Cambria Math" panose="02040503050406030204" pitchFamily="18" charset="0"/>
                      </a:rPr>
                      <m:t>𝝋</m:t>
                    </m:r>
                  </m:oMath>
                </a14:m>
                <a:r>
                  <a:rPr lang="en-US" sz="2600" dirty="0" smtClean="0">
                    <a:cs typeface="Arial" panose="020B0604020202020204" pitchFamily="34" charset="0"/>
                  </a:rPr>
                  <a:t>(</a:t>
                </a:r>
                <a:r>
                  <a:rPr lang="ru-RU" sz="2600" dirty="0"/>
                  <a:t>«</a:t>
                </a:r>
                <a:r>
                  <a:rPr lang="ru-RU" sz="2600" dirty="0" smtClean="0"/>
                  <a:t>аксиома адекватности </a:t>
                </a:r>
                <a:r>
                  <a:rPr lang="ru-RU" sz="2600" dirty="0"/>
                  <a:t>знания» </a:t>
                </a:r>
                <a:r>
                  <a:rPr lang="ru-RU" sz="2600" dirty="0" smtClean="0">
                    <a:cs typeface="Arial" panose="020B0604020202020204" pitchFamily="34" charset="0"/>
                  </a:rPr>
                  <a:t>знания </a:t>
                </a:r>
                <a:r>
                  <a:rPr lang="ru-RU" sz="2600" dirty="0">
                    <a:cs typeface="Arial" panose="020B0604020202020204" pitchFamily="34" charset="0"/>
                  </a:rPr>
                  <a:t>состоят только из истинных  утверждений, </a:t>
                </a:r>
                <a:r>
                  <a:rPr lang="ru-RU" sz="2600" dirty="0" smtClean="0">
                    <a:solidFill>
                      <a:srgbClr val="0070C0"/>
                    </a:solidFill>
                    <a:cs typeface="Arial" panose="020B0604020202020204" pitchFamily="34" charset="0"/>
                  </a:rPr>
                  <a:t>рефлексивна</a:t>
                </a:r>
                <a:r>
                  <a:rPr lang="ru-RU" sz="2600" dirty="0" smtClean="0">
                    <a:cs typeface="Arial" panose="020B0604020202020204" pitchFamily="34" charset="0"/>
                  </a:rPr>
                  <a:t>).</a:t>
                </a:r>
                <a:r>
                  <a:rPr lang="ru-RU" sz="2600" dirty="0">
                    <a:ea typeface="Cambria Math" panose="02040503050406030204" pitchFamily="18" charset="0"/>
                    <a:cs typeface="Arial" panose="020B0604020202020204" pitchFamily="34" charset="0"/>
                  </a:rPr>
                  <a:t> Поподробнее в семантике</a:t>
                </a:r>
                <a:r>
                  <a:rPr lang="ru-RU" sz="2600" dirty="0" smtClean="0">
                    <a:ea typeface="Cambria Math" panose="02040503050406030204" pitchFamily="18" charset="0"/>
                    <a:cs typeface="Arial" panose="020B0604020202020204" pitchFamily="34" charset="0"/>
                  </a:rPr>
                  <a:t>.</a:t>
                </a:r>
                <a:endParaRPr lang="en-US" sz="2600" dirty="0" smtClean="0">
                  <a:cs typeface="Arial" panose="020B0604020202020204" pitchFamily="34" charset="0"/>
                </a:endParaRPr>
              </a:p>
              <a:p>
                <a:pPr marL="0" indent="0" algn="just">
                  <a:buNone/>
                </a:pPr>
                <a:r>
                  <a:rPr lang="en-US" b="1" dirty="0" smtClean="0">
                    <a:solidFill>
                      <a:srgbClr val="0070C0"/>
                    </a:solidFill>
                  </a:rPr>
                  <a:t>(D)</a:t>
                </a:r>
                <a14:m>
                  <m:oMath xmlns:m="http://schemas.openxmlformats.org/officeDocument/2006/math">
                    <m:sSub>
                      <m:sSubPr>
                        <m:ctrlPr>
                          <a:rPr lang="ru-RU" b="1" i="1">
                            <a:solidFill>
                              <a:srgbClr val="0070C0"/>
                            </a:solidFill>
                            <a:latin typeface="Cambria Math" panose="02040503050406030204" pitchFamily="18" charset="0"/>
                          </a:rPr>
                        </m:ctrlPr>
                      </m:sSubPr>
                      <m:e>
                        <m:r>
                          <a:rPr lang="en-US" b="1" i="1">
                            <a:solidFill>
                              <a:srgbClr val="0070C0"/>
                            </a:solidFill>
                            <a:latin typeface="Cambria Math" panose="02040503050406030204" pitchFamily="18" charset="0"/>
                          </a:rPr>
                          <m:t>𝑲</m:t>
                        </m:r>
                      </m:e>
                      <m:sub>
                        <m:r>
                          <a:rPr lang="en-US" b="1" i="1">
                            <a:solidFill>
                              <a:srgbClr val="0070C0"/>
                            </a:solidFill>
                            <a:latin typeface="Cambria Math" panose="02040503050406030204" pitchFamily="18" charset="0"/>
                          </a:rPr>
                          <m:t>𝒊</m:t>
                        </m:r>
                      </m:sub>
                    </m:sSub>
                    <m:r>
                      <m:rPr>
                        <m:nor/>
                      </m:rPr>
                      <a:rPr lang="en-US" b="1" dirty="0">
                        <a:solidFill>
                          <a:srgbClr val="0070C0"/>
                        </a:solidFill>
                        <a:ea typeface="Cambria Math" panose="02040503050406030204" pitchFamily="18" charset="0"/>
                      </a:rPr>
                      <m:t>𝝋</m:t>
                    </m:r>
                    <m:r>
                      <a:rPr lang="ru-RU" b="1" i="1">
                        <a:solidFill>
                          <a:srgbClr val="0070C0"/>
                        </a:solidFill>
                        <a:latin typeface="Cambria Math" panose="02040503050406030204" pitchFamily="18" charset="0"/>
                        <a:ea typeface="Cambria Math" panose="02040503050406030204" pitchFamily="18" charset="0"/>
                      </a:rPr>
                      <m:t>→ ¬</m:t>
                    </m:r>
                    <m:sSub>
                      <m:sSubPr>
                        <m:ctrlPr>
                          <a:rPr lang="ru-RU" b="1" i="1">
                            <a:solidFill>
                              <a:srgbClr val="0070C0"/>
                            </a:solidFill>
                            <a:latin typeface="Cambria Math" panose="02040503050406030204" pitchFamily="18" charset="0"/>
                          </a:rPr>
                        </m:ctrlPr>
                      </m:sSubPr>
                      <m:e>
                        <m:r>
                          <a:rPr lang="en-US" b="1" i="1">
                            <a:solidFill>
                              <a:srgbClr val="0070C0"/>
                            </a:solidFill>
                            <a:latin typeface="Cambria Math" panose="02040503050406030204" pitchFamily="18" charset="0"/>
                          </a:rPr>
                          <m:t>𝑲</m:t>
                        </m:r>
                      </m:e>
                      <m:sub>
                        <m:r>
                          <a:rPr lang="en-US" b="1" i="1">
                            <a:solidFill>
                              <a:srgbClr val="0070C0"/>
                            </a:solidFill>
                            <a:latin typeface="Cambria Math" panose="02040503050406030204" pitchFamily="18" charset="0"/>
                          </a:rPr>
                          <m:t>𝒊</m:t>
                        </m:r>
                      </m:sub>
                    </m:sSub>
                    <m:r>
                      <a:rPr lang="en-US" b="1" i="1">
                        <a:solidFill>
                          <a:srgbClr val="0070C0"/>
                        </a:solidFill>
                        <a:latin typeface="Cambria Math" panose="02040503050406030204" pitchFamily="18" charset="0"/>
                      </a:rPr>
                      <m:t> </m:t>
                    </m:r>
                    <m:r>
                      <a:rPr lang="en-US" b="1" i="1">
                        <a:solidFill>
                          <a:srgbClr val="0070C0"/>
                        </a:solidFill>
                        <a:latin typeface="Cambria Math" panose="02040503050406030204" pitchFamily="18" charset="0"/>
                        <a:ea typeface="Cambria Math" panose="02040503050406030204" pitchFamily="18" charset="0"/>
                      </a:rPr>
                      <m:t>¬</m:t>
                    </m:r>
                    <m:r>
                      <m:rPr>
                        <m:nor/>
                      </m:rPr>
                      <a:rPr lang="en-US" b="1" dirty="0">
                        <a:solidFill>
                          <a:srgbClr val="0070C0"/>
                        </a:solidFill>
                        <a:ea typeface="Cambria Math" panose="02040503050406030204" pitchFamily="18" charset="0"/>
                      </a:rPr>
                      <m:t>𝝋</m:t>
                    </m:r>
                  </m:oMath>
                </a14:m>
                <a:r>
                  <a:rPr lang="en-US" sz="2600" dirty="0">
                    <a:ea typeface="Cambria Math" panose="02040503050406030204" pitchFamily="18" charset="0"/>
                    <a:cs typeface="Arial" panose="020B0604020202020204" pitchFamily="34" charset="0"/>
                  </a:rPr>
                  <a:t>(</a:t>
                </a:r>
                <a:r>
                  <a:rPr lang="ru-RU" sz="2600" dirty="0">
                    <a:ea typeface="Cambria Math" panose="02040503050406030204" pitchFamily="18" charset="0"/>
                    <a:cs typeface="Arial" panose="020B0604020202020204" pitchFamily="34" charset="0"/>
                  </a:rPr>
                  <a:t>«аксиома </a:t>
                </a:r>
                <a:r>
                  <a:rPr lang="ru-RU" sz="2600" dirty="0" smtClean="0">
                    <a:ea typeface="Cambria Math" panose="02040503050406030204" pitchFamily="18" charset="0"/>
                    <a:cs typeface="Arial" panose="020B0604020202020204" pitchFamily="34" charset="0"/>
                  </a:rPr>
                  <a:t>непротиворечивости»,</a:t>
                </a:r>
                <a:r>
                  <a:rPr lang="ru-RU" sz="2600" dirty="0" smtClean="0"/>
                  <a:t> </a:t>
                </a:r>
                <a:r>
                  <a:rPr lang="ru-RU" sz="2600" dirty="0"/>
                  <a:t>не </a:t>
                </a:r>
                <a:r>
                  <a:rPr lang="ru-RU" sz="2600" dirty="0" smtClean="0"/>
                  <a:t>допускает</a:t>
                </a:r>
                <a:r>
                  <a:rPr lang="ru-RU" sz="2600" dirty="0"/>
                  <a:t>, чтобы знания агента включали </a:t>
                </a:r>
                <a:r>
                  <a:rPr lang="ru-RU" sz="2600" dirty="0" smtClean="0"/>
                  <a:t>какое-либо утверждение </a:t>
                </a:r>
                <a:r>
                  <a:rPr lang="ru-RU" sz="2600" dirty="0"/>
                  <a:t>вместе с его отрицанием</a:t>
                </a:r>
                <a:r>
                  <a:rPr lang="ru-RU" sz="2600" dirty="0" smtClean="0"/>
                  <a:t>.</a:t>
                </a:r>
                <a:r>
                  <a:rPr lang="ru-RU" sz="2600" dirty="0" smtClean="0">
                    <a:ea typeface="Cambria Math" panose="02040503050406030204" pitchFamily="18" charset="0"/>
                    <a:cs typeface="Arial" panose="020B0604020202020204" pitchFamily="34" charset="0"/>
                  </a:rPr>
                  <a:t>)</a:t>
                </a:r>
                <a:endParaRPr lang="en-US" sz="2600" dirty="0">
                  <a:ea typeface="Cambria Math" panose="02040503050406030204" pitchFamily="18" charset="0"/>
                  <a:cs typeface="Arial" panose="020B0604020202020204" pitchFamily="34" charset="0"/>
                </a:endParaRPr>
              </a:p>
              <a:p>
                <a:pPr marL="0" indent="0" algn="just">
                  <a:buNone/>
                </a:pPr>
                <a14:m>
                  <m:oMath xmlns:m="http://schemas.openxmlformats.org/officeDocument/2006/math">
                    <m:r>
                      <a:rPr lang="ru-RU" b="1">
                        <a:solidFill>
                          <a:srgbClr val="0070C0"/>
                        </a:solidFill>
                        <a:latin typeface="Cambria Math" panose="02040503050406030204" pitchFamily="18" charset="0"/>
                      </a:rPr>
                      <m:t>□</m:t>
                    </m:r>
                  </m:oMath>
                </a14:m>
                <a:r>
                  <a:rPr lang="en-US" b="1" dirty="0">
                    <a:solidFill>
                      <a:srgbClr val="0070C0"/>
                    </a:solidFill>
                    <a:ea typeface="Cambria Math" panose="02040503050406030204" pitchFamily="18" charset="0"/>
                  </a:rPr>
                  <a:t> </a:t>
                </a:r>
                <a14:m>
                  <m:oMath xmlns:m="http://schemas.openxmlformats.org/officeDocument/2006/math">
                    <m:r>
                      <m:rPr>
                        <m:nor/>
                      </m:rPr>
                      <a:rPr lang="en-US" dirty="0">
                        <a:solidFill>
                          <a:srgbClr val="0070C0"/>
                        </a:solidFill>
                        <a:ea typeface="Cambria Math" panose="02040503050406030204" pitchFamily="18" charset="0"/>
                      </a:rPr>
                      <m:t>𝝋</m:t>
                    </m:r>
                  </m:oMath>
                </a14:m>
                <a:r>
                  <a:rPr lang="ru-RU" dirty="0">
                    <a:solidFill>
                      <a:srgbClr val="0070C0"/>
                    </a:solidFill>
                  </a:rPr>
                  <a:t> </a:t>
                </a:r>
                <a14:m>
                  <m:oMath xmlns:m="http://schemas.openxmlformats.org/officeDocument/2006/math">
                    <m:r>
                      <a:rPr lang="ru-RU" b="1" i="1">
                        <a:solidFill>
                          <a:srgbClr val="0070C0"/>
                        </a:solidFill>
                        <a:latin typeface="Cambria Math" panose="02040503050406030204" pitchFamily="18" charset="0"/>
                        <a:ea typeface="Cambria Math" panose="02040503050406030204" pitchFamily="18" charset="0"/>
                      </a:rPr>
                      <m:t>→</m:t>
                    </m:r>
                  </m:oMath>
                </a14:m>
                <a:r>
                  <a:rPr lang="en-US" dirty="0">
                    <a:solidFill>
                      <a:srgbClr val="0070C0"/>
                    </a:solidFill>
                    <a:latin typeface="Arial" panose="020B0604020202020204" pitchFamily="34" charset="0"/>
                    <a:cs typeface="Arial" panose="020B0604020202020204" pitchFamily="34" charset="0"/>
                  </a:rPr>
                  <a:t> </a:t>
                </a:r>
                <a14:m>
                  <m:oMath xmlns:m="http://schemas.openxmlformats.org/officeDocument/2006/math">
                    <m:r>
                      <a:rPr lang="ru-RU" b="1">
                        <a:solidFill>
                          <a:srgbClr val="0070C0"/>
                        </a:solidFill>
                        <a:latin typeface="Cambria Math" panose="02040503050406030204" pitchFamily="18" charset="0"/>
                      </a:rPr>
                      <m:t>□□</m:t>
                    </m:r>
                    <m:r>
                      <m:rPr>
                        <m:nor/>
                      </m:rPr>
                      <a:rPr lang="en-US" dirty="0">
                        <a:solidFill>
                          <a:srgbClr val="0070C0"/>
                        </a:solidFill>
                        <a:ea typeface="Cambria Math" panose="02040503050406030204" pitchFamily="18" charset="0"/>
                      </a:rPr>
                      <m:t>𝝋</m:t>
                    </m:r>
                  </m:oMath>
                </a14:m>
                <a:endParaRPr lang="en-US" dirty="0" smtClean="0">
                  <a:latin typeface="Arial" panose="020B0604020202020204" pitchFamily="34" charset="0"/>
                  <a:ea typeface="Cambria Math" panose="02040503050406030204" pitchFamily="18" charset="0"/>
                  <a:cs typeface="Arial" panose="020B0604020202020204" pitchFamily="34" charset="0"/>
                </a:endParaRPr>
              </a:p>
              <a:p>
                <a:pPr marL="0" indent="0" algn="just">
                  <a:buNone/>
                </a:pPr>
                <a:r>
                  <a:rPr lang="en-US" b="1" dirty="0" smtClean="0">
                    <a:solidFill>
                      <a:srgbClr val="0070C0"/>
                    </a:solidFill>
                  </a:rPr>
                  <a:t>(S4)</a:t>
                </a:r>
                <a14:m>
                  <m:oMath xmlns:m="http://schemas.openxmlformats.org/officeDocument/2006/math">
                    <m:sSub>
                      <m:sSubPr>
                        <m:ctrlPr>
                          <a:rPr lang="ru-RU" b="1" i="1">
                            <a:solidFill>
                              <a:srgbClr val="0070C0"/>
                            </a:solidFill>
                            <a:latin typeface="Cambria Math" panose="02040503050406030204" pitchFamily="18" charset="0"/>
                          </a:rPr>
                        </m:ctrlPr>
                      </m:sSubPr>
                      <m:e>
                        <m:r>
                          <a:rPr lang="en-US" b="1" i="1">
                            <a:solidFill>
                              <a:srgbClr val="0070C0"/>
                            </a:solidFill>
                            <a:latin typeface="Cambria Math" panose="02040503050406030204" pitchFamily="18" charset="0"/>
                          </a:rPr>
                          <m:t>𝑲</m:t>
                        </m:r>
                      </m:e>
                      <m:sub>
                        <m:r>
                          <a:rPr lang="en-US" b="1" i="1">
                            <a:solidFill>
                              <a:srgbClr val="0070C0"/>
                            </a:solidFill>
                            <a:latin typeface="Cambria Math" panose="02040503050406030204" pitchFamily="18" charset="0"/>
                          </a:rPr>
                          <m:t>𝒊</m:t>
                        </m:r>
                      </m:sub>
                    </m:sSub>
                    <m:r>
                      <m:rPr>
                        <m:nor/>
                      </m:rPr>
                      <a:rPr lang="en-US" b="1" dirty="0">
                        <a:solidFill>
                          <a:srgbClr val="0070C0"/>
                        </a:solidFill>
                        <a:ea typeface="Cambria Math" panose="02040503050406030204" pitchFamily="18" charset="0"/>
                      </a:rPr>
                      <m:t>𝝋</m:t>
                    </m:r>
                    <m:r>
                      <a:rPr lang="ru-RU" b="1" i="1">
                        <a:solidFill>
                          <a:srgbClr val="0070C0"/>
                        </a:solidFill>
                        <a:latin typeface="Cambria Math" panose="02040503050406030204" pitchFamily="18" charset="0"/>
                        <a:ea typeface="Cambria Math" panose="02040503050406030204" pitchFamily="18" charset="0"/>
                      </a:rPr>
                      <m:t>→</m:t>
                    </m:r>
                    <m:sSub>
                      <m:sSubPr>
                        <m:ctrlPr>
                          <a:rPr lang="ru-RU" b="1" i="1">
                            <a:solidFill>
                              <a:srgbClr val="0070C0"/>
                            </a:solidFill>
                            <a:latin typeface="Cambria Math" panose="02040503050406030204" pitchFamily="18" charset="0"/>
                          </a:rPr>
                        </m:ctrlPr>
                      </m:sSubPr>
                      <m:e>
                        <m:sSub>
                          <m:sSubPr>
                            <m:ctrlPr>
                              <a:rPr lang="ru-RU" b="1" i="1">
                                <a:solidFill>
                                  <a:srgbClr val="0070C0"/>
                                </a:solidFill>
                                <a:latin typeface="Cambria Math" panose="02040503050406030204" pitchFamily="18" charset="0"/>
                              </a:rPr>
                            </m:ctrlPr>
                          </m:sSubPr>
                          <m:e>
                            <m:r>
                              <a:rPr lang="en-US" b="1" i="1">
                                <a:solidFill>
                                  <a:srgbClr val="0070C0"/>
                                </a:solidFill>
                                <a:latin typeface="Cambria Math" panose="02040503050406030204" pitchFamily="18" charset="0"/>
                              </a:rPr>
                              <m:t>𝑲</m:t>
                            </m:r>
                          </m:e>
                          <m:sub>
                            <m:r>
                              <a:rPr lang="en-US" b="1" i="1">
                                <a:solidFill>
                                  <a:srgbClr val="0070C0"/>
                                </a:solidFill>
                                <a:latin typeface="Cambria Math" panose="02040503050406030204" pitchFamily="18" charset="0"/>
                              </a:rPr>
                              <m:t>𝒊</m:t>
                            </m:r>
                          </m:sub>
                        </m:sSub>
                        <m:r>
                          <a:rPr lang="en-US" b="1" i="1">
                            <a:solidFill>
                              <a:srgbClr val="0070C0"/>
                            </a:solidFill>
                            <a:latin typeface="Cambria Math" panose="02040503050406030204" pitchFamily="18" charset="0"/>
                          </a:rPr>
                          <m:t>𝑲</m:t>
                        </m:r>
                      </m:e>
                      <m:sub>
                        <m:r>
                          <a:rPr lang="en-US" b="1" i="1">
                            <a:solidFill>
                              <a:srgbClr val="0070C0"/>
                            </a:solidFill>
                            <a:latin typeface="Cambria Math" panose="02040503050406030204" pitchFamily="18" charset="0"/>
                          </a:rPr>
                          <m:t>𝒊</m:t>
                        </m:r>
                      </m:sub>
                    </m:sSub>
                    <m:r>
                      <m:rPr>
                        <m:nor/>
                      </m:rPr>
                      <a:rPr lang="en-US" b="1" dirty="0">
                        <a:solidFill>
                          <a:srgbClr val="0070C0"/>
                        </a:solidFill>
                        <a:ea typeface="Cambria Math" panose="02040503050406030204" pitchFamily="18" charset="0"/>
                      </a:rPr>
                      <m:t>𝝋</m:t>
                    </m:r>
                  </m:oMath>
                </a14:m>
                <a:r>
                  <a:rPr lang="ru-RU" dirty="0" smtClean="0">
                    <a:solidFill>
                      <a:srgbClr val="0070C0"/>
                    </a:solidFill>
                    <a:latin typeface="Arial" panose="020B0604020202020204" pitchFamily="34" charset="0"/>
                    <a:ea typeface="Cambria Math" panose="02040503050406030204" pitchFamily="18" charset="0"/>
                    <a:cs typeface="Arial" panose="020B0604020202020204" pitchFamily="34" charset="0"/>
                  </a:rPr>
                  <a:t> </a:t>
                </a:r>
                <a:r>
                  <a:rPr lang="en-US" sz="2600" dirty="0" smtClean="0">
                    <a:ea typeface="Cambria Math" panose="02040503050406030204" pitchFamily="18" charset="0"/>
                    <a:cs typeface="Arial" panose="020B0604020202020204" pitchFamily="34" charset="0"/>
                  </a:rPr>
                  <a:t>(</a:t>
                </a:r>
                <a:r>
                  <a:rPr lang="ru-RU" sz="2600" dirty="0" smtClean="0">
                    <a:ea typeface="Cambria Math" panose="02040503050406030204" pitchFamily="18" charset="0"/>
                    <a:cs typeface="Arial" panose="020B0604020202020204" pitchFamily="34" charset="0"/>
                  </a:rPr>
                  <a:t>«аксиома позитивной интроспекции»,</a:t>
                </a:r>
                <a:r>
                  <a:rPr lang="en-US" sz="2600" dirty="0" smtClean="0">
                    <a:ea typeface="Cambria Math" panose="02040503050406030204" pitchFamily="18" charset="0"/>
                    <a:cs typeface="Arial" panose="020B0604020202020204" pitchFamily="34" charset="0"/>
                  </a:rPr>
                  <a:t> </a:t>
                </a:r>
                <a:r>
                  <a:rPr lang="ru-RU" sz="2600" dirty="0">
                    <a:ea typeface="Cambria Math" panose="02040503050406030204" pitchFamily="18" charset="0"/>
                    <a:cs typeface="Arial" panose="020B0604020202020204" pitchFamily="34" charset="0"/>
                  </a:rPr>
                  <a:t>агент осведомлен обо всем, что он </a:t>
                </a:r>
                <a:r>
                  <a:rPr lang="ru-RU" sz="2600" dirty="0" smtClean="0">
                    <a:ea typeface="Cambria Math" panose="02040503050406030204" pitchFamily="18" charset="0"/>
                    <a:cs typeface="Arial" panose="020B0604020202020204" pitchFamily="34" charset="0"/>
                  </a:rPr>
                  <a:t>знает, </a:t>
                </a:r>
                <a:r>
                  <a:rPr lang="ru-RU" sz="2600" dirty="0">
                    <a:solidFill>
                      <a:srgbClr val="0070C0"/>
                    </a:solidFill>
                    <a:ea typeface="Cambria Math" panose="02040503050406030204" pitchFamily="18" charset="0"/>
                    <a:cs typeface="Arial" panose="020B0604020202020204" pitchFamily="34" charset="0"/>
                  </a:rPr>
                  <a:t>транзитивна</a:t>
                </a:r>
                <a:r>
                  <a:rPr lang="ru-RU" sz="2600" dirty="0" smtClean="0">
                    <a:ea typeface="Cambria Math" panose="02040503050406030204" pitchFamily="18" charset="0"/>
                    <a:cs typeface="Arial" panose="020B0604020202020204" pitchFamily="34" charset="0"/>
                  </a:rPr>
                  <a:t>)</a:t>
                </a:r>
                <a:endParaRPr lang="en-US" sz="2600" dirty="0" smtClean="0">
                  <a:ea typeface="Cambria Math" panose="02040503050406030204" pitchFamily="18" charset="0"/>
                  <a:cs typeface="Arial" panose="020B0604020202020204" pitchFamily="34" charset="0"/>
                </a:endParaRPr>
              </a:p>
              <a:p>
                <a:pPr marL="0" indent="0">
                  <a:buNone/>
                </a:pPr>
                <a14:m>
                  <m:oMath xmlns:m="http://schemas.openxmlformats.org/officeDocument/2006/math">
                    <m:r>
                      <a:rPr lang="en-US" b="1" i="1">
                        <a:solidFill>
                          <a:srgbClr val="0070C0"/>
                        </a:solidFill>
                        <a:latin typeface="Cambria Math" panose="02040503050406030204" pitchFamily="18" charset="0"/>
                        <a:ea typeface="Cambria Math" panose="02040503050406030204" pitchFamily="18" charset="0"/>
                      </a:rPr>
                      <m:t>¬ </m:t>
                    </m:r>
                    <m:r>
                      <a:rPr lang="ru-RU" b="1">
                        <a:solidFill>
                          <a:srgbClr val="0070C0"/>
                        </a:solidFill>
                        <a:latin typeface="Cambria Math" panose="02040503050406030204" pitchFamily="18" charset="0"/>
                      </a:rPr>
                      <m:t>□</m:t>
                    </m:r>
                    <m:r>
                      <m:rPr>
                        <m:nor/>
                      </m:rPr>
                      <a:rPr lang="en-US" dirty="0">
                        <a:solidFill>
                          <a:srgbClr val="0070C0"/>
                        </a:solidFill>
                        <a:ea typeface="Cambria Math" panose="02040503050406030204" pitchFamily="18" charset="0"/>
                      </a:rPr>
                      <m:t>𝝋</m:t>
                    </m:r>
                  </m:oMath>
                </a14:m>
                <a:r>
                  <a:rPr lang="ru-RU" b="1" dirty="0">
                    <a:solidFill>
                      <a:srgbClr val="0070C0"/>
                    </a:solidFill>
                    <a:ea typeface="Cambria Math" panose="02040503050406030204" pitchFamily="18" charset="0"/>
                  </a:rPr>
                  <a:t> </a:t>
                </a:r>
                <a14:m>
                  <m:oMath xmlns:m="http://schemas.openxmlformats.org/officeDocument/2006/math">
                    <m:r>
                      <a:rPr lang="ru-RU" b="1" i="1">
                        <a:solidFill>
                          <a:srgbClr val="0070C0"/>
                        </a:solidFill>
                        <a:latin typeface="Cambria Math" panose="02040503050406030204" pitchFamily="18" charset="0"/>
                        <a:ea typeface="Cambria Math" panose="02040503050406030204" pitchFamily="18" charset="0"/>
                      </a:rPr>
                      <m:t>→</m:t>
                    </m:r>
                  </m:oMath>
                </a14:m>
                <a:r>
                  <a:rPr lang="ru-RU" b="1" dirty="0">
                    <a:solidFill>
                      <a:srgbClr val="0070C0"/>
                    </a:solidFill>
                  </a:rPr>
                  <a:t> </a:t>
                </a:r>
                <a14:m>
                  <m:oMath xmlns:m="http://schemas.openxmlformats.org/officeDocument/2006/math">
                    <m:r>
                      <a:rPr lang="ru-RU" b="1">
                        <a:solidFill>
                          <a:srgbClr val="0070C0"/>
                        </a:solidFill>
                        <a:latin typeface="Cambria Math" panose="02040503050406030204" pitchFamily="18" charset="0"/>
                      </a:rPr>
                      <m:t>□</m:t>
                    </m:r>
                  </m:oMath>
                </a14:m>
                <a:r>
                  <a:rPr lang="en-US" b="1" dirty="0">
                    <a:solidFill>
                      <a:srgbClr val="0070C0"/>
                    </a:solidFill>
                    <a:ea typeface="Cambria Math" panose="02040503050406030204" pitchFamily="18" charset="0"/>
                  </a:rPr>
                  <a:t> </a:t>
                </a:r>
                <a14:m>
                  <m:oMath xmlns:m="http://schemas.openxmlformats.org/officeDocument/2006/math">
                    <m:r>
                      <a:rPr lang="en-US" b="1" i="1">
                        <a:solidFill>
                          <a:srgbClr val="0070C0"/>
                        </a:solidFill>
                        <a:latin typeface="Cambria Math" panose="02040503050406030204" pitchFamily="18" charset="0"/>
                        <a:ea typeface="Cambria Math" panose="02040503050406030204" pitchFamily="18" charset="0"/>
                      </a:rPr>
                      <m:t>¬ </m:t>
                    </m:r>
                    <m:r>
                      <a:rPr lang="ru-RU" b="1">
                        <a:solidFill>
                          <a:srgbClr val="0070C0"/>
                        </a:solidFill>
                        <a:latin typeface="Cambria Math" panose="02040503050406030204" pitchFamily="18" charset="0"/>
                      </a:rPr>
                      <m:t>□</m:t>
                    </m:r>
                    <m:r>
                      <m:rPr>
                        <m:nor/>
                      </m:rPr>
                      <a:rPr lang="en-US" dirty="0">
                        <a:solidFill>
                          <a:srgbClr val="0070C0"/>
                        </a:solidFill>
                        <a:ea typeface="Cambria Math" panose="02040503050406030204" pitchFamily="18" charset="0"/>
                      </a:rPr>
                      <m:t>𝝋</m:t>
                    </m:r>
                  </m:oMath>
                </a14:m>
                <a:r>
                  <a:rPr lang="ru-RU" b="1" dirty="0">
                    <a:solidFill>
                      <a:srgbClr val="0070C0"/>
                    </a:solidFill>
                    <a:ea typeface="Cambria Math" panose="02040503050406030204" pitchFamily="18" charset="0"/>
                  </a:rPr>
                  <a:t> </a:t>
                </a:r>
                <a:endParaRPr lang="en-US" b="1" i="1" dirty="0">
                  <a:solidFill>
                    <a:srgbClr val="0070C0"/>
                  </a:solidFill>
                  <a:latin typeface="Cambria Math" panose="02040503050406030204" pitchFamily="18" charset="0"/>
                  <a:ea typeface="Cambria Math" panose="02040503050406030204" pitchFamily="18" charset="0"/>
                </a:endParaRPr>
              </a:p>
              <a:p>
                <a:pPr marL="0" indent="0">
                  <a:buNone/>
                </a:pPr>
                <a14:m>
                  <m:oMath xmlns:m="http://schemas.openxmlformats.org/officeDocument/2006/math">
                    <m:d>
                      <m:dPr>
                        <m:ctrlPr>
                          <a:rPr lang="en-US" b="1" i="1">
                            <a:solidFill>
                              <a:srgbClr val="0070C0"/>
                            </a:solidFill>
                            <a:latin typeface="Cambria Math" panose="02040503050406030204" pitchFamily="18" charset="0"/>
                            <a:ea typeface="Cambria Math" panose="02040503050406030204" pitchFamily="18" charset="0"/>
                          </a:rPr>
                        </m:ctrlPr>
                      </m:dPr>
                      <m:e>
                        <m:r>
                          <a:rPr lang="en-US" b="1" i="1">
                            <a:solidFill>
                              <a:srgbClr val="0070C0"/>
                            </a:solidFill>
                            <a:latin typeface="Cambria Math" panose="02040503050406030204" pitchFamily="18" charset="0"/>
                            <a:ea typeface="Cambria Math" panose="02040503050406030204" pitchFamily="18" charset="0"/>
                          </a:rPr>
                          <m:t>𝑺</m:t>
                        </m:r>
                        <m:r>
                          <a:rPr lang="en-US" b="1" i="1">
                            <a:solidFill>
                              <a:srgbClr val="0070C0"/>
                            </a:solidFill>
                            <a:latin typeface="Cambria Math" panose="02040503050406030204" pitchFamily="18" charset="0"/>
                            <a:ea typeface="Cambria Math" panose="02040503050406030204" pitchFamily="18" charset="0"/>
                          </a:rPr>
                          <m:t>𝟓</m:t>
                        </m:r>
                      </m:e>
                    </m:d>
                    <m:r>
                      <a:rPr lang="en-US" b="1" i="1">
                        <a:solidFill>
                          <a:srgbClr val="0070C0"/>
                        </a:solidFill>
                        <a:latin typeface="Cambria Math" panose="02040503050406030204" pitchFamily="18" charset="0"/>
                        <a:ea typeface="Cambria Math" panose="02040503050406030204" pitchFamily="18" charset="0"/>
                      </a:rPr>
                      <m:t> ¬</m:t>
                    </m:r>
                    <m:sSub>
                      <m:sSubPr>
                        <m:ctrlPr>
                          <a:rPr lang="ru-RU" b="1" i="1">
                            <a:solidFill>
                              <a:srgbClr val="0070C0"/>
                            </a:solidFill>
                            <a:latin typeface="Cambria Math" panose="02040503050406030204" pitchFamily="18" charset="0"/>
                          </a:rPr>
                        </m:ctrlPr>
                      </m:sSubPr>
                      <m:e>
                        <m:r>
                          <a:rPr lang="en-US" b="1" i="1">
                            <a:solidFill>
                              <a:srgbClr val="0070C0"/>
                            </a:solidFill>
                            <a:latin typeface="Cambria Math" panose="02040503050406030204" pitchFamily="18" charset="0"/>
                          </a:rPr>
                          <m:t>𝑲</m:t>
                        </m:r>
                      </m:e>
                      <m:sub>
                        <m:r>
                          <a:rPr lang="en-US" b="1" i="1">
                            <a:solidFill>
                              <a:srgbClr val="0070C0"/>
                            </a:solidFill>
                            <a:latin typeface="Cambria Math" panose="02040503050406030204" pitchFamily="18" charset="0"/>
                          </a:rPr>
                          <m:t>𝒊</m:t>
                        </m:r>
                      </m:sub>
                    </m:sSub>
                    <m:r>
                      <m:rPr>
                        <m:nor/>
                      </m:rPr>
                      <a:rPr lang="en-US" b="1" dirty="0">
                        <a:solidFill>
                          <a:srgbClr val="0070C0"/>
                        </a:solidFill>
                        <a:ea typeface="Cambria Math" panose="02040503050406030204" pitchFamily="18" charset="0"/>
                      </a:rPr>
                      <m:t>𝝋</m:t>
                    </m:r>
                    <m:r>
                      <a:rPr lang="ru-RU" b="1" i="1">
                        <a:solidFill>
                          <a:srgbClr val="0070C0"/>
                        </a:solidFill>
                        <a:latin typeface="Cambria Math" panose="02040503050406030204" pitchFamily="18" charset="0"/>
                      </a:rPr>
                      <m:t>→</m:t>
                    </m:r>
                    <m:sSub>
                      <m:sSubPr>
                        <m:ctrlPr>
                          <a:rPr lang="ru-RU" b="1" i="1">
                            <a:solidFill>
                              <a:srgbClr val="0070C0"/>
                            </a:solidFill>
                            <a:latin typeface="Cambria Math" panose="02040503050406030204" pitchFamily="18" charset="0"/>
                          </a:rPr>
                        </m:ctrlPr>
                      </m:sSubPr>
                      <m:e>
                        <m:r>
                          <a:rPr lang="en-US" b="1" i="1">
                            <a:solidFill>
                              <a:srgbClr val="0070C0"/>
                            </a:solidFill>
                            <a:latin typeface="Cambria Math" panose="02040503050406030204" pitchFamily="18" charset="0"/>
                          </a:rPr>
                          <m:t>𝑲</m:t>
                        </m:r>
                      </m:e>
                      <m:sub>
                        <m:r>
                          <a:rPr lang="en-US" b="1" i="1">
                            <a:solidFill>
                              <a:srgbClr val="0070C0"/>
                            </a:solidFill>
                            <a:latin typeface="Cambria Math" panose="02040503050406030204" pitchFamily="18" charset="0"/>
                          </a:rPr>
                          <m:t>𝒊</m:t>
                        </m:r>
                      </m:sub>
                    </m:sSub>
                    <m:r>
                      <a:rPr lang="en-US" b="1" i="1">
                        <a:solidFill>
                          <a:srgbClr val="0070C0"/>
                        </a:solidFill>
                        <a:latin typeface="Cambria Math" panose="02040503050406030204" pitchFamily="18" charset="0"/>
                        <a:ea typeface="Cambria Math" panose="02040503050406030204" pitchFamily="18" charset="0"/>
                      </a:rPr>
                      <m:t>¬</m:t>
                    </m:r>
                    <m:sSub>
                      <m:sSubPr>
                        <m:ctrlPr>
                          <a:rPr lang="ru-RU" b="1" i="1">
                            <a:solidFill>
                              <a:srgbClr val="0070C0"/>
                            </a:solidFill>
                            <a:latin typeface="Cambria Math" panose="02040503050406030204" pitchFamily="18" charset="0"/>
                          </a:rPr>
                        </m:ctrlPr>
                      </m:sSubPr>
                      <m:e>
                        <m:r>
                          <a:rPr lang="en-US" b="1" i="1">
                            <a:solidFill>
                              <a:srgbClr val="0070C0"/>
                            </a:solidFill>
                            <a:latin typeface="Cambria Math" panose="02040503050406030204" pitchFamily="18" charset="0"/>
                          </a:rPr>
                          <m:t>𝑲</m:t>
                        </m:r>
                      </m:e>
                      <m:sub>
                        <m:r>
                          <a:rPr lang="en-US" b="1" i="1">
                            <a:solidFill>
                              <a:srgbClr val="0070C0"/>
                            </a:solidFill>
                            <a:latin typeface="Cambria Math" panose="02040503050406030204" pitchFamily="18" charset="0"/>
                          </a:rPr>
                          <m:t>𝒊</m:t>
                        </m:r>
                      </m:sub>
                    </m:sSub>
                    <m:r>
                      <m:rPr>
                        <m:nor/>
                      </m:rPr>
                      <a:rPr lang="en-US" b="1" dirty="0">
                        <a:solidFill>
                          <a:srgbClr val="0070C0"/>
                        </a:solidFill>
                        <a:ea typeface="Cambria Math" panose="02040503050406030204" pitchFamily="18" charset="0"/>
                      </a:rPr>
                      <m:t>𝝋</m:t>
                    </m:r>
                  </m:oMath>
                </a14:m>
                <a:r>
                  <a:rPr lang="en-US" sz="2600" dirty="0">
                    <a:ea typeface="Cambria Math" panose="02040503050406030204" pitchFamily="18" charset="0"/>
                    <a:cs typeface="Arial" panose="020B0604020202020204" pitchFamily="34" charset="0"/>
                  </a:rPr>
                  <a:t>(</a:t>
                </a:r>
                <a:r>
                  <a:rPr lang="ru-RU" sz="2600" dirty="0">
                    <a:ea typeface="Cambria Math" panose="02040503050406030204" pitchFamily="18" charset="0"/>
                    <a:cs typeface="Arial" panose="020B0604020202020204" pitchFamily="34" charset="0"/>
                  </a:rPr>
                  <a:t>«аксиома негативной интроспекции»,</a:t>
                </a:r>
                <a:r>
                  <a:rPr lang="en-US" sz="2600" dirty="0">
                    <a:ea typeface="Cambria Math" panose="02040503050406030204" pitchFamily="18" charset="0"/>
                    <a:cs typeface="Arial" panose="020B0604020202020204" pitchFamily="34" charset="0"/>
                  </a:rPr>
                  <a:t> </a:t>
                </a:r>
                <a:r>
                  <a:rPr lang="ru-RU" sz="2600" dirty="0">
                    <a:ea typeface="Cambria Math" panose="02040503050406030204" pitchFamily="18" charset="0"/>
                    <a:cs typeface="Arial" panose="020B0604020202020204" pitchFamily="34" charset="0"/>
                  </a:rPr>
                  <a:t>агент осведомлен обо всем, чего он не знает</a:t>
                </a:r>
                <a:r>
                  <a:rPr lang="ru-RU" sz="2600" dirty="0" smtClean="0">
                    <a:ea typeface="Cambria Math" panose="02040503050406030204" pitchFamily="18" charset="0"/>
                    <a:cs typeface="Arial" panose="020B0604020202020204" pitchFamily="34" charset="0"/>
                  </a:rPr>
                  <a:t>)</a:t>
                </a:r>
                <a:r>
                  <a:rPr lang="en-US" sz="2600" dirty="0" smtClean="0">
                    <a:ea typeface="Cambria Math" panose="02040503050406030204" pitchFamily="18" charset="0"/>
                    <a:cs typeface="Arial" panose="020B0604020202020204" pitchFamily="34" charset="0"/>
                  </a:rPr>
                  <a:t>. </a:t>
                </a:r>
                <a:r>
                  <a:rPr lang="ru-RU" sz="2600" dirty="0" smtClean="0">
                    <a:ea typeface="Cambria Math" panose="02040503050406030204" pitchFamily="18" charset="0"/>
                    <a:cs typeface="Arial" panose="020B0604020202020204" pitchFamily="34" charset="0"/>
                  </a:rPr>
                  <a:t>Поподробнее в семантике.</a:t>
                </a:r>
                <a:endParaRPr lang="ru-RU" sz="2600" dirty="0">
                  <a:ea typeface="Cambria Math" panose="02040503050406030204" pitchFamily="18" charset="0"/>
                  <a:cs typeface="Arial" panose="020B0604020202020204" pitchFamily="34" charset="0"/>
                </a:endParaRPr>
              </a:p>
              <a:p>
                <a:pPr marL="0" indent="0" algn="just">
                  <a:buNone/>
                </a:pPr>
                <a:endParaRPr lang="ru-RU" dirty="0">
                  <a:latin typeface="Arial" panose="020B0604020202020204" pitchFamily="34" charset="0"/>
                  <a:ea typeface="Cambria Math" panose="02040503050406030204" pitchFamily="18" charset="0"/>
                  <a:cs typeface="Arial" panose="020B0604020202020204" pitchFamily="34" charset="0"/>
                </a:endParaRPr>
              </a:p>
            </p:txBody>
          </p:sp>
        </mc:Choice>
        <mc:Fallback xmlns="">
          <p:sp>
            <p:nvSpPr>
              <p:cNvPr id="3" name="Объект 2"/>
              <p:cNvSpPr>
                <a:spLocks noGrp="1" noRot="1" noChangeAspect="1" noMove="1" noResize="1" noEditPoints="1" noAdjustHandles="1" noChangeArrowheads="1" noChangeShapeType="1" noTextEdit="1"/>
              </p:cNvSpPr>
              <p:nvPr>
                <p:ph idx="1"/>
              </p:nvPr>
            </p:nvSpPr>
            <p:spPr>
              <a:xfrm>
                <a:off x="628650" y="1408138"/>
                <a:ext cx="7886700" cy="5449862"/>
              </a:xfrm>
              <a:blipFill rotWithShape="0">
                <a:blip r:embed="rId3"/>
                <a:stretch>
                  <a:fillRect l="-1391" r="-1236" b="-1902"/>
                </a:stretch>
              </a:blipFill>
            </p:spPr>
            <p:txBody>
              <a:bodyPr/>
              <a:lstStyle/>
              <a:p>
                <a:r>
                  <a:rPr lang="ru-RU">
                    <a:noFill/>
                  </a:rPr>
                  <a:t> </a:t>
                </a:r>
              </a:p>
            </p:txBody>
          </p:sp>
        </mc:Fallback>
      </mc:AlternateContent>
      <p:graphicFrame>
        <p:nvGraphicFramePr>
          <p:cNvPr id="4" name="Объект 3"/>
          <p:cNvGraphicFramePr>
            <a:graphicFrameLocks noChangeAspect="1"/>
          </p:cNvGraphicFramePr>
          <p:nvPr>
            <p:extLst/>
          </p:nvPr>
        </p:nvGraphicFramePr>
        <p:xfrm>
          <a:off x="4445000" y="2895600"/>
          <a:ext cx="914400" cy="311150"/>
        </p:xfrm>
        <a:graphic>
          <a:graphicData uri="http://schemas.openxmlformats.org/presentationml/2006/ole">
            <mc:AlternateContent xmlns:mc="http://schemas.openxmlformats.org/markup-compatibility/2006">
              <mc:Choice xmlns:v="urn:schemas-microsoft-com:vml" Requires="v">
                <p:oleObj spid="_x0000_s15445" name="Equation" r:id="rId4" imgW="914400" imgH="311040" progId="Equation.DSMT4">
                  <p:embed/>
                </p:oleObj>
              </mc:Choice>
              <mc:Fallback>
                <p:oleObj name="Equation" r:id="rId4" imgW="914400" imgH="311040" progId="Equation.DSMT4">
                  <p:embed/>
                  <p:pic>
                    <p:nvPicPr>
                      <p:cNvPr id="0" name=""/>
                      <p:cNvPicPr/>
                      <p:nvPr/>
                    </p:nvPicPr>
                    <p:blipFill>
                      <a:blip r:embed="rId5"/>
                      <a:stretch>
                        <a:fillRect/>
                      </a:stretch>
                    </p:blipFill>
                    <p:spPr>
                      <a:xfrm>
                        <a:off x="4445000" y="2895600"/>
                        <a:ext cx="914400" cy="311150"/>
                      </a:xfrm>
                      <a:prstGeom prst="rect">
                        <a:avLst/>
                      </a:prstGeom>
                    </p:spPr>
                  </p:pic>
                </p:oleObj>
              </mc:Fallback>
            </mc:AlternateContent>
          </a:graphicData>
        </a:graphic>
      </p:graphicFrame>
    </p:spTree>
    <p:extLst>
      <p:ext uri="{BB962C8B-B14F-4D97-AF65-F5344CB8AC3E}">
        <p14:creationId xmlns:p14="http://schemas.microsoft.com/office/powerpoint/2010/main" val="1518866499"/>
      </p:ext>
    </p:extLst>
  </p:cSld>
  <p:clrMapOvr>
    <a:masterClrMapping/>
  </p:clrMapOvr>
  <p:transition spd="med">
    <p:pull/>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Эпистемическая</a:t>
            </a:r>
            <a:r>
              <a:rPr lang="ru-RU" b="1" dirty="0"/>
              <a:t> </a:t>
            </a:r>
            <a:r>
              <a:rPr lang="ru-RU" dirty="0" smtClean="0"/>
              <a:t>модель</a:t>
            </a:r>
            <a:endParaRPr lang="ru-RU" dirty="0"/>
          </a:p>
        </p:txBody>
      </p:sp>
      <mc:AlternateContent xmlns:mc="http://schemas.openxmlformats.org/markup-compatibility/2006" xmlns:a14="http://schemas.microsoft.com/office/drawing/2010/main">
        <mc:Choice Requires="a14">
          <p:sp>
            <p:nvSpPr>
              <p:cNvPr id="3" name="Объект 2"/>
              <p:cNvSpPr>
                <a:spLocks noGrp="1"/>
              </p:cNvSpPr>
              <p:nvPr>
                <p:ph idx="1"/>
              </p:nvPr>
            </p:nvSpPr>
            <p:spPr>
              <a:xfrm>
                <a:off x="179512" y="1412776"/>
                <a:ext cx="8784976" cy="5112567"/>
              </a:xfrm>
            </p:spPr>
            <p:txBody>
              <a:bodyPr>
                <a:noAutofit/>
              </a:bodyPr>
              <a:lstStyle/>
              <a:p>
                <a:pPr algn="just"/>
                <a:r>
                  <a:rPr lang="ru-RU" sz="1800" b="1" dirty="0" smtClean="0">
                    <a:latin typeface="Arial" panose="020B0604020202020204" pitchFamily="34" charset="0"/>
                    <a:cs typeface="Arial" panose="020B0604020202020204" pitchFamily="34" charset="0"/>
                  </a:rPr>
                  <a:t>	</a:t>
                </a:r>
                <a:r>
                  <a:rPr lang="ru-RU" sz="1800" dirty="0" smtClean="0">
                    <a:latin typeface="Arial" panose="020B0604020202020204" pitchFamily="34" charset="0"/>
                    <a:cs typeface="Arial" panose="020B0604020202020204" pitchFamily="34" charset="0"/>
                  </a:rPr>
                  <a:t>Пусть</a:t>
                </a:r>
                <a:r>
                  <a:rPr lang="ru-RU" sz="1800" b="1" dirty="0" smtClean="0">
                    <a:latin typeface="Arial" panose="020B0604020202020204" pitchFamily="34" charset="0"/>
                    <a:cs typeface="Arial" panose="020B0604020202020204" pitchFamily="34" charset="0"/>
                  </a:rPr>
                  <a:t> </a:t>
                </a:r>
                <a:r>
                  <a:rPr lang="en-US" sz="2000" b="1" dirty="0">
                    <a:solidFill>
                      <a:schemeClr val="accent5"/>
                    </a:solidFill>
                    <a:latin typeface="Arial" panose="020B0604020202020204" pitchFamily="34" charset="0"/>
                    <a:cs typeface="Arial" panose="020B0604020202020204" pitchFamily="34" charset="0"/>
                  </a:rPr>
                  <a:t>A</a:t>
                </a:r>
                <a:r>
                  <a:rPr lang="ru-RU" sz="1800" b="1" dirty="0" smtClean="0">
                    <a:latin typeface="Arial" panose="020B0604020202020204" pitchFamily="34" charset="0"/>
                    <a:cs typeface="Arial" panose="020B0604020202020204" pitchFamily="34" charset="0"/>
                  </a:rPr>
                  <a:t> </a:t>
                </a:r>
                <a:r>
                  <a:rPr lang="ru-RU" sz="1800" b="1" dirty="0">
                    <a:latin typeface="Arial" panose="020B0604020202020204" pitchFamily="34" charset="0"/>
                    <a:cs typeface="Arial" panose="020B0604020202020204" pitchFamily="34" charset="0"/>
                  </a:rPr>
                  <a:t>– </a:t>
                </a:r>
                <a:r>
                  <a:rPr lang="ru-RU" sz="1800" dirty="0">
                    <a:latin typeface="Arial" panose="020B0604020202020204" pitchFamily="34" charset="0"/>
                    <a:cs typeface="Arial" panose="020B0604020202020204" pitchFamily="34" charset="0"/>
                  </a:rPr>
                  <a:t>конечное множество агентов и </a:t>
                </a:r>
                <a:r>
                  <a:rPr lang="en-US" sz="2000" b="1" dirty="0" smtClean="0">
                    <a:solidFill>
                      <a:schemeClr val="accent5"/>
                    </a:solidFill>
                    <a:latin typeface="Arial" panose="020B0604020202020204" pitchFamily="34" charset="0"/>
                    <a:cs typeface="Arial" panose="020B0604020202020204" pitchFamily="34" charset="0"/>
                  </a:rPr>
                  <a:t>Atom</a:t>
                </a:r>
                <a:r>
                  <a:rPr lang="en-US" sz="1800" b="1" dirty="0" smtClean="0">
                    <a:latin typeface="Arial" panose="020B0604020202020204" pitchFamily="34" charset="0"/>
                    <a:cs typeface="Arial" panose="020B0604020202020204" pitchFamily="34" charset="0"/>
                  </a:rPr>
                  <a:t> </a:t>
                </a:r>
                <a:r>
                  <a:rPr lang="ru-RU" sz="1800" dirty="0" smtClean="0">
                    <a:latin typeface="Arial" panose="020B0604020202020204" pitchFamily="34" charset="0"/>
                    <a:cs typeface="Arial" panose="020B0604020202020204" pitchFamily="34" charset="0"/>
                  </a:rPr>
                  <a:t>счетное множество </a:t>
                </a:r>
                <a:r>
                  <a:rPr lang="ru-RU" sz="1800" dirty="0">
                    <a:latin typeface="Arial" panose="020B0604020202020204" pitchFamily="34" charset="0"/>
                    <a:cs typeface="Arial" panose="020B0604020202020204" pitchFamily="34" charset="0"/>
                  </a:rPr>
                  <a:t>атомарных утверждений. </a:t>
                </a:r>
                <a:endParaRPr lang="en-US" sz="1800" dirty="0" smtClean="0">
                  <a:latin typeface="Arial" panose="020B0604020202020204" pitchFamily="34" charset="0"/>
                  <a:cs typeface="Arial" panose="020B0604020202020204" pitchFamily="34" charset="0"/>
                </a:endParaRPr>
              </a:p>
              <a:p>
                <a:pPr algn="just"/>
                <a:r>
                  <a:rPr lang="ru-RU" sz="1800" dirty="0" smtClean="0">
                    <a:latin typeface="Arial" panose="020B0604020202020204" pitchFamily="34" charset="0"/>
                    <a:cs typeface="Arial" panose="020B0604020202020204" pitchFamily="34" charset="0"/>
                  </a:rPr>
                  <a:t>Самой </a:t>
                </a:r>
                <a:r>
                  <a:rPr lang="ru-RU" sz="1800" dirty="0">
                    <a:latin typeface="Arial" panose="020B0604020202020204" pitchFamily="34" charset="0"/>
                    <a:cs typeface="Arial" panose="020B0604020202020204" pitchFamily="34" charset="0"/>
                  </a:rPr>
                  <a:t>эпистемической моделью является </a:t>
                </a:r>
                <a:r>
                  <a:rPr lang="ru-RU" sz="1800" b="1" dirty="0" smtClean="0">
                    <a:solidFill>
                      <a:schemeClr val="accent5"/>
                    </a:solidFill>
                    <a:latin typeface="Arial" panose="020B0604020202020204" pitchFamily="34" charset="0"/>
                    <a:cs typeface="Arial" panose="020B0604020202020204" pitchFamily="34" charset="0"/>
                  </a:rPr>
                  <a:t>кортеж</a:t>
                </a:r>
                <a:r>
                  <a:rPr lang="en-US" sz="1800" b="1" dirty="0" smtClean="0">
                    <a:solidFill>
                      <a:schemeClr val="accent5"/>
                    </a:solidFill>
                    <a:latin typeface="Arial" panose="020B0604020202020204" pitchFamily="34" charset="0"/>
                    <a:cs typeface="Arial" panose="020B0604020202020204" pitchFamily="34" charset="0"/>
                  </a:rPr>
                  <a:t> </a:t>
                </a:r>
                <a:endParaRPr lang="en-US" sz="1800" b="1" i="1" dirty="0" smtClean="0">
                  <a:solidFill>
                    <a:schemeClr val="accent5"/>
                  </a:solidFill>
                  <a:latin typeface="Cambria Math" panose="02040503050406030204" pitchFamily="18" charset="0"/>
                  <a:ea typeface="Cambria Math" panose="02040503050406030204" pitchFamily="18" charset="0"/>
                </a:endParaRPr>
              </a:p>
              <a:p>
                <a:pPr algn="just"/>
                <a14:m>
                  <m:oMath xmlns:m="http://schemas.openxmlformats.org/officeDocument/2006/math">
                    <m:r>
                      <a:rPr lang="en-US" sz="2000" b="1" i="1" smtClean="0">
                        <a:solidFill>
                          <a:schemeClr val="accent5"/>
                        </a:solidFill>
                        <a:latin typeface="Cambria Math" panose="02040503050406030204" pitchFamily="18" charset="0"/>
                        <a:ea typeface="Cambria Math" panose="02040503050406030204" pitchFamily="18" charset="0"/>
                      </a:rPr>
                      <m:t>𝓜</m:t>
                    </m:r>
                    <m:r>
                      <a:rPr lang="en-US" sz="2000" b="1" i="1" smtClean="0">
                        <a:solidFill>
                          <a:schemeClr val="accent5"/>
                        </a:solidFill>
                        <a:latin typeface="Cambria Math" panose="02040503050406030204" pitchFamily="18" charset="0"/>
                        <a:ea typeface="Cambria Math" panose="02040503050406030204" pitchFamily="18" charset="0"/>
                      </a:rPr>
                      <m:t>=</m:t>
                    </m:r>
                  </m:oMath>
                </a14:m>
                <a:r>
                  <a:rPr lang="ru-RU" sz="2000" b="1" dirty="0" smtClean="0">
                    <a:solidFill>
                      <a:schemeClr val="accent5"/>
                    </a:solidFill>
                    <a:latin typeface="Arial" panose="020B0604020202020204" pitchFamily="34" charset="0"/>
                    <a:cs typeface="Arial" panose="020B0604020202020204" pitchFamily="34" charset="0"/>
                  </a:rPr>
                  <a:t> </a:t>
                </a:r>
                <a:r>
                  <a:rPr lang="en-US" sz="2000" b="1" dirty="0">
                    <a:solidFill>
                      <a:schemeClr val="accent5"/>
                    </a:solidFill>
                    <a:latin typeface="Arial" panose="020B0604020202020204" pitchFamily="34" charset="0"/>
                    <a:cs typeface="Arial" panose="020B0604020202020204" pitchFamily="34" charset="0"/>
                  </a:rPr>
                  <a:t>&lt; W, </a:t>
                </a:r>
                <a14:m>
                  <m:oMath xmlns:m="http://schemas.openxmlformats.org/officeDocument/2006/math">
                    <m:sSub>
                      <m:sSubPr>
                        <m:ctrlPr>
                          <a:rPr lang="en-US" sz="2000" b="1" i="1" dirty="0">
                            <a:solidFill>
                              <a:schemeClr val="accent5"/>
                            </a:solidFill>
                            <a:latin typeface="Cambria Math" panose="02040503050406030204" pitchFamily="18" charset="0"/>
                          </a:rPr>
                        </m:ctrlPr>
                      </m:sSubPr>
                      <m:e>
                        <m:r>
                          <m:rPr>
                            <m:nor/>
                          </m:rPr>
                          <a:rPr lang="en-US" sz="2000" b="1" dirty="0">
                            <a:solidFill>
                              <a:schemeClr val="accent5"/>
                            </a:solidFill>
                            <a:latin typeface="Arial" panose="020B0604020202020204" pitchFamily="34" charset="0"/>
                            <a:cs typeface="Arial" panose="020B0604020202020204" pitchFamily="34" charset="0"/>
                          </a:rPr>
                          <m:t>{</m:t>
                        </m:r>
                        <m:sSub>
                          <m:sSubPr>
                            <m:ctrlPr>
                              <a:rPr lang="en-US" sz="2000" b="1" i="1">
                                <a:solidFill>
                                  <a:schemeClr val="accent5"/>
                                </a:solidFill>
                                <a:latin typeface="Cambria Math" panose="02040503050406030204" pitchFamily="18" charset="0"/>
                              </a:rPr>
                            </m:ctrlPr>
                          </m:sSubPr>
                          <m:e>
                            <m:r>
                              <a:rPr lang="en-US" sz="2000" b="1" i="1">
                                <a:solidFill>
                                  <a:schemeClr val="accent5"/>
                                </a:solidFill>
                                <a:latin typeface="Cambria Math" panose="02040503050406030204" pitchFamily="18" charset="0"/>
                              </a:rPr>
                              <m:t>𝑹</m:t>
                            </m:r>
                          </m:e>
                          <m:sub>
                            <m:r>
                              <a:rPr lang="en-US" sz="2000" b="1" i="1">
                                <a:solidFill>
                                  <a:schemeClr val="accent5"/>
                                </a:solidFill>
                                <a:latin typeface="Cambria Math" panose="02040503050406030204" pitchFamily="18" charset="0"/>
                              </a:rPr>
                              <m:t>𝒊</m:t>
                            </m:r>
                          </m:sub>
                        </m:sSub>
                        <m:r>
                          <m:rPr>
                            <m:nor/>
                          </m:rPr>
                          <a:rPr lang="en-US" sz="2000" b="1" dirty="0">
                            <a:solidFill>
                              <a:schemeClr val="accent5"/>
                            </a:solidFill>
                            <a:latin typeface="Arial" panose="020B0604020202020204" pitchFamily="34" charset="0"/>
                            <a:cs typeface="Arial" panose="020B0604020202020204" pitchFamily="34" charset="0"/>
                          </a:rPr>
                          <m:t>}</m:t>
                        </m:r>
                      </m:e>
                      <m:sub>
                        <m:r>
                          <a:rPr lang="en-US" sz="2000" b="1" i="1" dirty="0">
                            <a:solidFill>
                              <a:schemeClr val="accent5"/>
                            </a:solidFill>
                            <a:latin typeface="Cambria Math" panose="02040503050406030204" pitchFamily="18" charset="0"/>
                          </a:rPr>
                          <m:t>𝒊</m:t>
                        </m:r>
                        <m:r>
                          <a:rPr lang="en-US" sz="2000" b="1" i="1">
                            <a:solidFill>
                              <a:schemeClr val="accent5"/>
                            </a:solidFill>
                            <a:latin typeface="Cambria Math" panose="02040503050406030204" pitchFamily="18" charset="0"/>
                            <a:ea typeface="Cambria Math" panose="02040503050406030204" pitchFamily="18" charset="0"/>
                          </a:rPr>
                          <m:t>∈</m:t>
                        </m:r>
                        <m:r>
                          <a:rPr lang="en-US" sz="2000" b="1" i="1" smtClean="0">
                            <a:solidFill>
                              <a:schemeClr val="accent5"/>
                            </a:solidFill>
                            <a:latin typeface="Cambria Math" panose="02040503050406030204" pitchFamily="18" charset="0"/>
                            <a:ea typeface="Cambria Math" panose="02040503050406030204" pitchFamily="18" charset="0"/>
                          </a:rPr>
                          <m:t>𝑨</m:t>
                        </m:r>
                      </m:sub>
                    </m:sSub>
                  </m:oMath>
                </a14:m>
                <a:r>
                  <a:rPr lang="en-US" sz="2000" b="1" dirty="0">
                    <a:solidFill>
                      <a:schemeClr val="accent5"/>
                    </a:solidFill>
                    <a:latin typeface="Arial" panose="020B0604020202020204" pitchFamily="34" charset="0"/>
                    <a:cs typeface="Arial" panose="020B0604020202020204" pitchFamily="34" charset="0"/>
                  </a:rPr>
                  <a:t>, V </a:t>
                </a:r>
                <a:r>
                  <a:rPr lang="en-US" sz="2000" b="1" dirty="0" smtClean="0">
                    <a:solidFill>
                      <a:schemeClr val="accent5"/>
                    </a:solidFill>
                    <a:latin typeface="Arial" panose="020B0604020202020204" pitchFamily="34" charset="0"/>
                    <a:cs typeface="Arial" panose="020B0604020202020204" pitchFamily="34" charset="0"/>
                  </a:rPr>
                  <a:t>&gt;</a:t>
                </a:r>
              </a:p>
              <a:p>
                <a:pPr algn="just"/>
                <a:r>
                  <a:rPr lang="en-US" sz="1800" b="1" dirty="0" smtClean="0">
                    <a:solidFill>
                      <a:schemeClr val="accent5"/>
                    </a:solidFill>
                    <a:latin typeface="Arial" panose="020B0604020202020204" pitchFamily="34" charset="0"/>
                    <a:cs typeface="Arial" panose="020B0604020202020204" pitchFamily="34" charset="0"/>
                  </a:rPr>
                  <a:t> </a:t>
                </a:r>
                <a:r>
                  <a:rPr lang="ru-RU" sz="1800" b="1" dirty="0">
                    <a:solidFill>
                      <a:schemeClr val="accent5"/>
                    </a:solidFill>
                    <a:latin typeface="Arial" panose="020B0604020202020204" pitchFamily="34" charset="0"/>
                    <a:cs typeface="Arial" panose="020B0604020202020204" pitchFamily="34" charset="0"/>
                  </a:rPr>
                  <a:t>где </a:t>
                </a:r>
                <a:r>
                  <a:rPr lang="en-US" sz="1800" b="1" dirty="0">
                    <a:solidFill>
                      <a:schemeClr val="accent5"/>
                    </a:solidFill>
                    <a:latin typeface="Arial" panose="020B0604020202020204" pitchFamily="34" charset="0"/>
                    <a:cs typeface="Arial" panose="020B0604020202020204" pitchFamily="34" charset="0"/>
                  </a:rPr>
                  <a:t>W</a:t>
                </a:r>
                <a14:m>
                  <m:oMath xmlns:m="http://schemas.openxmlformats.org/officeDocument/2006/math">
                    <m:r>
                      <a:rPr lang="en-US" sz="1800" b="1" i="1">
                        <a:solidFill>
                          <a:schemeClr val="accent5"/>
                        </a:solidFill>
                        <a:latin typeface="Cambria Math" panose="02040503050406030204" pitchFamily="18" charset="0"/>
                        <a:ea typeface="Cambria Math" panose="02040503050406030204" pitchFamily="18" charset="0"/>
                      </a:rPr>
                      <m:t>≠∅ </m:t>
                    </m:r>
                  </m:oMath>
                </a14:m>
                <a:r>
                  <a:rPr lang="ru-RU" sz="1800" b="1" dirty="0">
                    <a:solidFill>
                      <a:schemeClr val="accent5"/>
                    </a:solidFill>
                    <a:latin typeface="Arial" panose="020B0604020202020204" pitchFamily="34" charset="0"/>
                    <a:cs typeface="Arial" panose="020B0604020202020204" pitchFamily="34" charset="0"/>
                  </a:rPr>
                  <a:t>для каждого </a:t>
                </a:r>
                <a:r>
                  <a:rPr lang="en-US" sz="1800" b="1" i="1" dirty="0">
                    <a:solidFill>
                      <a:schemeClr val="accent5"/>
                    </a:solidFill>
                    <a:latin typeface="Arial" panose="020B0604020202020204" pitchFamily="34" charset="0"/>
                    <a:cs typeface="Arial" panose="020B0604020202020204" pitchFamily="34" charset="0"/>
                  </a:rPr>
                  <a:t>i</a:t>
                </a:r>
                <a:r>
                  <a:rPr lang="en-US" sz="1800" b="1" dirty="0">
                    <a:solidFill>
                      <a:schemeClr val="accent5"/>
                    </a:solidFill>
                    <a:latin typeface="Arial" panose="020B0604020202020204" pitchFamily="34" charset="0"/>
                    <a:cs typeface="Arial" panose="020B0604020202020204" pitchFamily="34" charset="0"/>
                  </a:rPr>
                  <a:t> </a:t>
                </a:r>
                <a14:m>
                  <m:oMath xmlns:m="http://schemas.openxmlformats.org/officeDocument/2006/math">
                    <m:r>
                      <a:rPr lang="en-US" sz="1800" b="1" i="1">
                        <a:solidFill>
                          <a:schemeClr val="accent5"/>
                        </a:solidFill>
                        <a:latin typeface="Cambria Math" panose="02040503050406030204" pitchFamily="18" charset="0"/>
                        <a:ea typeface="Cambria Math" panose="02040503050406030204" pitchFamily="18" charset="0"/>
                      </a:rPr>
                      <m:t>∈</m:t>
                    </m:r>
                    <m:r>
                      <a:rPr lang="en-US" sz="1800" b="1" i="1" smtClean="0">
                        <a:solidFill>
                          <a:schemeClr val="accent5"/>
                        </a:solidFill>
                        <a:latin typeface="Cambria Math" panose="02040503050406030204" pitchFamily="18" charset="0"/>
                        <a:ea typeface="Cambria Math" panose="02040503050406030204" pitchFamily="18" charset="0"/>
                      </a:rPr>
                      <m:t>𝑵</m:t>
                    </m:r>
                  </m:oMath>
                </a14:m>
                <a:r>
                  <a:rPr lang="en-US" sz="1800" b="1" i="1" dirty="0" smtClean="0">
                    <a:solidFill>
                      <a:schemeClr val="accent5"/>
                    </a:solidFill>
                    <a:latin typeface="Arial" panose="020B0604020202020204" pitchFamily="34" charset="0"/>
                    <a:ea typeface="Cambria Math" panose="02040503050406030204" pitchFamily="18" charset="0"/>
                    <a:cs typeface="Arial" panose="020B0604020202020204" pitchFamily="34" charset="0"/>
                  </a:rPr>
                  <a:t> </a:t>
                </a:r>
                <a:r>
                  <a:rPr lang="ru-RU" sz="1800" b="1" i="1" dirty="0" err="1" smtClean="0">
                    <a:solidFill>
                      <a:schemeClr val="accent5"/>
                    </a:solidFill>
                    <a:latin typeface="Arial" panose="020B0604020202020204" pitchFamily="34" charset="0"/>
                    <a:ea typeface="Cambria Math" panose="02040503050406030204" pitchFamily="18" charset="0"/>
                    <a:cs typeface="Arial" panose="020B0604020202020204" pitchFamily="34" charset="0"/>
                  </a:rPr>
                  <a:t>т.е</a:t>
                </a:r>
                <a:r>
                  <a:rPr lang="ru-RU" sz="1800" b="1" i="1" dirty="0" smtClean="0">
                    <a:solidFill>
                      <a:schemeClr val="accent5"/>
                    </a:solidFill>
                    <a:latin typeface="Arial" panose="020B0604020202020204" pitchFamily="34" charset="0"/>
                    <a:ea typeface="Cambria Math" panose="02040503050406030204" pitchFamily="18" charset="0"/>
                    <a:cs typeface="Arial" panose="020B0604020202020204" pitchFamily="34" charset="0"/>
                  </a:rPr>
                  <a:t> </a:t>
                </a:r>
                <a:r>
                  <a:rPr lang="en-US" sz="1800" b="1" i="1" dirty="0" smtClean="0">
                    <a:solidFill>
                      <a:schemeClr val="accent5"/>
                    </a:solidFill>
                    <a:latin typeface="Arial" panose="020B0604020202020204" pitchFamily="34" charset="0"/>
                    <a:ea typeface="Cambria Math" panose="02040503050406030204" pitchFamily="18" charset="0"/>
                    <a:cs typeface="Arial" panose="020B0604020202020204" pitchFamily="34" charset="0"/>
                  </a:rPr>
                  <a:t>W – </a:t>
                </a:r>
                <a:r>
                  <a:rPr lang="ru-RU" sz="1800" b="1" i="1" dirty="0" smtClean="0">
                    <a:solidFill>
                      <a:schemeClr val="accent5"/>
                    </a:solidFill>
                    <a:latin typeface="Arial" panose="020B0604020202020204" pitchFamily="34" charset="0"/>
                    <a:ea typeface="Cambria Math" panose="02040503050406030204" pitchFamily="18" charset="0"/>
                    <a:cs typeface="Arial" panose="020B0604020202020204" pitchFamily="34" charset="0"/>
                  </a:rPr>
                  <a:t>непустое множество миров.</a:t>
                </a:r>
                <a:endParaRPr lang="en-US" sz="1800" b="1" i="1" dirty="0" smtClean="0">
                  <a:solidFill>
                    <a:schemeClr val="accent5"/>
                  </a:solidFill>
                  <a:latin typeface="Arial" panose="020B0604020202020204" pitchFamily="34" charset="0"/>
                  <a:ea typeface="Cambria Math" panose="02040503050406030204" pitchFamily="18" charset="0"/>
                  <a:cs typeface="Arial" panose="020B0604020202020204" pitchFamily="34" charset="0"/>
                </a:endParaRPr>
              </a:p>
              <a:p>
                <a:pPr algn="just"/>
                <a14:m>
                  <m:oMath xmlns:m="http://schemas.openxmlformats.org/officeDocument/2006/math">
                    <m:sSub>
                      <m:sSubPr>
                        <m:ctrlPr>
                          <a:rPr lang="en-US" sz="2000" b="1" i="1">
                            <a:solidFill>
                              <a:schemeClr val="accent5"/>
                            </a:solidFill>
                            <a:latin typeface="Cambria Math" panose="02040503050406030204" pitchFamily="18" charset="0"/>
                          </a:rPr>
                        </m:ctrlPr>
                      </m:sSubPr>
                      <m:e>
                        <m:r>
                          <a:rPr lang="en-US" sz="2000" b="1" i="1">
                            <a:solidFill>
                              <a:schemeClr val="accent5"/>
                            </a:solidFill>
                            <a:latin typeface="Cambria Math" panose="02040503050406030204" pitchFamily="18" charset="0"/>
                          </a:rPr>
                          <m:t>𝑹</m:t>
                        </m:r>
                      </m:e>
                      <m:sub>
                        <m:r>
                          <a:rPr lang="en-US" sz="2000" b="1" i="1">
                            <a:solidFill>
                              <a:schemeClr val="accent5"/>
                            </a:solidFill>
                            <a:latin typeface="Cambria Math" panose="02040503050406030204" pitchFamily="18" charset="0"/>
                          </a:rPr>
                          <m:t>𝒊</m:t>
                        </m:r>
                      </m:sub>
                    </m:sSub>
                  </m:oMath>
                </a14:m>
                <a:r>
                  <a:rPr lang="en-US" sz="2000" b="1" dirty="0">
                    <a:solidFill>
                      <a:schemeClr val="accent5"/>
                    </a:solidFill>
                    <a:latin typeface="Arial" panose="020B0604020202020204" pitchFamily="34" charset="0"/>
                    <a:cs typeface="Arial" panose="020B0604020202020204" pitchFamily="34" charset="0"/>
                  </a:rPr>
                  <a:t> </a:t>
                </a:r>
                <a14:m>
                  <m:oMath xmlns:m="http://schemas.openxmlformats.org/officeDocument/2006/math">
                    <m:r>
                      <a:rPr lang="en-US" sz="2000" b="1" i="1" dirty="0">
                        <a:solidFill>
                          <a:schemeClr val="accent5"/>
                        </a:solidFill>
                        <a:latin typeface="Cambria Math" panose="02040503050406030204" pitchFamily="18" charset="0"/>
                        <a:ea typeface="Cambria Math" panose="02040503050406030204" pitchFamily="18" charset="0"/>
                      </a:rPr>
                      <m:t>⊆</m:t>
                    </m:r>
                    <m:r>
                      <a:rPr lang="en-US" sz="2000" b="1" i="1" dirty="0">
                        <a:solidFill>
                          <a:schemeClr val="accent5"/>
                        </a:solidFill>
                        <a:latin typeface="Cambria Math" panose="02040503050406030204" pitchFamily="18" charset="0"/>
                        <a:ea typeface="Cambria Math" panose="02040503050406030204" pitchFamily="18" charset="0"/>
                      </a:rPr>
                      <m:t>𝑾</m:t>
                    </m:r>
                    <m:r>
                      <a:rPr lang="en-US" sz="2000" b="1" i="1" dirty="0">
                        <a:solidFill>
                          <a:schemeClr val="accent5"/>
                        </a:solidFill>
                        <a:latin typeface="Cambria Math" panose="02040503050406030204" pitchFamily="18" charset="0"/>
                        <a:ea typeface="Cambria Math" panose="02040503050406030204" pitchFamily="18" charset="0"/>
                      </a:rPr>
                      <m:t> </m:t>
                    </m:r>
                    <m:r>
                      <a:rPr lang="en-US" sz="2000" b="1" dirty="0">
                        <a:solidFill>
                          <a:schemeClr val="accent5"/>
                        </a:solidFill>
                        <a:latin typeface="Cambria Math" panose="02040503050406030204" pitchFamily="18" charset="0"/>
                        <a:ea typeface="Cambria Math" panose="02040503050406030204" pitchFamily="18" charset="0"/>
                      </a:rPr>
                      <m:t>𝐱</m:t>
                    </m:r>
                    <m:r>
                      <a:rPr lang="en-US" sz="2000" b="1" dirty="0">
                        <a:solidFill>
                          <a:schemeClr val="accent5"/>
                        </a:solidFill>
                        <a:latin typeface="Cambria Math" panose="02040503050406030204" pitchFamily="18" charset="0"/>
                        <a:ea typeface="Cambria Math" panose="02040503050406030204" pitchFamily="18" charset="0"/>
                      </a:rPr>
                      <m:t> </m:t>
                    </m:r>
                    <m:r>
                      <a:rPr lang="en-US" sz="2000" b="1" dirty="0">
                        <a:solidFill>
                          <a:schemeClr val="accent5"/>
                        </a:solidFill>
                        <a:latin typeface="Cambria Math" panose="02040503050406030204" pitchFamily="18" charset="0"/>
                        <a:ea typeface="Cambria Math" panose="02040503050406030204" pitchFamily="18" charset="0"/>
                      </a:rPr>
                      <m:t>𝐖</m:t>
                    </m:r>
                  </m:oMath>
                </a14:m>
                <a:r>
                  <a:rPr lang="en-US" sz="2000" b="1" dirty="0">
                    <a:solidFill>
                      <a:schemeClr val="accent5"/>
                    </a:solidFill>
                    <a:latin typeface="Arial" panose="020B0604020202020204" pitchFamily="34" charset="0"/>
                    <a:cs typeface="Arial" panose="020B0604020202020204" pitchFamily="34" charset="0"/>
                  </a:rPr>
                  <a:t> </a:t>
                </a:r>
                <a:r>
                  <a:rPr lang="en-US" sz="1800" b="1" dirty="0">
                    <a:solidFill>
                      <a:schemeClr val="accent5"/>
                    </a:solidFill>
                    <a:latin typeface="Arial" panose="020B0604020202020204" pitchFamily="34" charset="0"/>
                    <a:cs typeface="Arial" panose="020B0604020202020204" pitchFamily="34" charset="0"/>
                  </a:rPr>
                  <a:t>– </a:t>
                </a:r>
                <a:r>
                  <a:rPr lang="ru-RU" sz="1800" b="1" dirty="0">
                    <a:solidFill>
                      <a:schemeClr val="accent5"/>
                    </a:solidFill>
                    <a:latin typeface="Arial" panose="020B0604020202020204" pitchFamily="34" charset="0"/>
                    <a:cs typeface="Arial" panose="020B0604020202020204" pitchFamily="34" charset="0"/>
                  </a:rPr>
                  <a:t>связь </a:t>
                </a:r>
                <a:r>
                  <a:rPr lang="ru-RU" sz="1800" b="1" dirty="0" smtClean="0">
                    <a:solidFill>
                      <a:schemeClr val="accent5"/>
                    </a:solidFill>
                    <a:latin typeface="Arial" panose="020B0604020202020204" pitchFamily="34" charset="0"/>
                    <a:cs typeface="Arial" panose="020B0604020202020204" pitchFamily="34" charset="0"/>
                  </a:rPr>
                  <a:t>, бинарные отношение достижимости</a:t>
                </a:r>
                <a:endParaRPr lang="en-US" sz="1800" b="1" dirty="0" smtClean="0">
                  <a:solidFill>
                    <a:schemeClr val="accent5"/>
                  </a:solidFill>
                  <a:latin typeface="Arial" panose="020B0604020202020204" pitchFamily="34" charset="0"/>
                  <a:cs typeface="Arial" panose="020B0604020202020204" pitchFamily="34" charset="0"/>
                </a:endParaRPr>
              </a:p>
              <a:p>
                <a:pPr algn="just"/>
                <a:r>
                  <a:rPr lang="en-US" sz="2000" b="1" dirty="0" smtClean="0">
                    <a:solidFill>
                      <a:schemeClr val="accent5"/>
                    </a:solidFill>
                    <a:latin typeface="Arial" panose="020B0604020202020204" pitchFamily="34" charset="0"/>
                    <a:cs typeface="Arial" panose="020B0604020202020204" pitchFamily="34" charset="0"/>
                  </a:rPr>
                  <a:t>V</a:t>
                </a:r>
                <a:r>
                  <a:rPr lang="ru-RU" sz="2000" b="1" dirty="0" smtClean="0">
                    <a:solidFill>
                      <a:schemeClr val="accent5"/>
                    </a:solidFill>
                    <a:latin typeface="Arial" panose="020B0604020202020204" pitchFamily="34" charset="0"/>
                    <a:cs typeface="Arial" panose="020B0604020202020204" pitchFamily="34" charset="0"/>
                  </a:rPr>
                  <a:t> </a:t>
                </a:r>
                <a:r>
                  <a:rPr lang="en-US" sz="2000" b="1" dirty="0">
                    <a:solidFill>
                      <a:schemeClr val="accent5"/>
                    </a:solidFill>
                    <a:latin typeface="Arial" panose="020B0604020202020204" pitchFamily="34" charset="0"/>
                    <a:cs typeface="Arial" panose="020B0604020202020204" pitchFamily="34" charset="0"/>
                  </a:rPr>
                  <a:t>: </a:t>
                </a:r>
                <a:r>
                  <a:rPr lang="en-US" sz="2000" b="1" dirty="0" smtClean="0">
                    <a:solidFill>
                      <a:schemeClr val="accent5"/>
                    </a:solidFill>
                    <a:latin typeface="Arial" panose="020B0604020202020204" pitchFamily="34" charset="0"/>
                    <a:cs typeface="Arial" panose="020B0604020202020204" pitchFamily="34" charset="0"/>
                  </a:rPr>
                  <a:t>Atom </a:t>
                </a:r>
                <a:r>
                  <a:rPr lang="en-US" sz="2000" b="1" dirty="0">
                    <a:solidFill>
                      <a:schemeClr val="accent5"/>
                    </a:solidFill>
                    <a:latin typeface="Arial" panose="020B0604020202020204" pitchFamily="34" charset="0"/>
                    <a:cs typeface="Arial" panose="020B0604020202020204" pitchFamily="34" charset="0"/>
                    <a:sym typeface="Wingdings" panose="05000000000000000000" pitchFamily="2" charset="2"/>
                  </a:rPr>
                  <a:t> </a:t>
                </a:r>
                <a14:m>
                  <m:oMath xmlns:m="http://schemas.openxmlformats.org/officeDocument/2006/math">
                    <m:r>
                      <a:rPr lang="en-US" sz="2000" b="1" i="1">
                        <a:solidFill>
                          <a:schemeClr val="accent5"/>
                        </a:solidFill>
                        <a:latin typeface="Cambria Math" panose="02040503050406030204" pitchFamily="18" charset="0"/>
                        <a:ea typeface="Cambria Math" panose="02040503050406030204" pitchFamily="18" charset="0"/>
                        <a:sym typeface="Wingdings" panose="05000000000000000000" pitchFamily="2" charset="2"/>
                      </a:rPr>
                      <m:t>℘</m:t>
                    </m:r>
                  </m:oMath>
                </a14:m>
                <a:r>
                  <a:rPr lang="en-US" sz="2000" b="1" dirty="0">
                    <a:solidFill>
                      <a:schemeClr val="accent5"/>
                    </a:solidFill>
                    <a:latin typeface="Arial" panose="020B0604020202020204" pitchFamily="34" charset="0"/>
                    <a:cs typeface="Arial" panose="020B0604020202020204" pitchFamily="34" charset="0"/>
                  </a:rPr>
                  <a:t>(W) </a:t>
                </a:r>
                <a:r>
                  <a:rPr lang="en-US" sz="1800" b="1" dirty="0">
                    <a:solidFill>
                      <a:schemeClr val="accent5"/>
                    </a:solidFill>
                    <a:latin typeface="Arial" panose="020B0604020202020204" pitchFamily="34" charset="0"/>
                    <a:cs typeface="Arial" panose="020B0604020202020204" pitchFamily="34" charset="0"/>
                  </a:rPr>
                  <a:t>– </a:t>
                </a:r>
                <a:r>
                  <a:rPr lang="ru-RU" sz="1800" b="1" dirty="0">
                    <a:solidFill>
                      <a:schemeClr val="accent5"/>
                    </a:solidFill>
                    <a:latin typeface="Arial" panose="020B0604020202020204" pitchFamily="34" charset="0"/>
                    <a:cs typeface="Arial" panose="020B0604020202020204" pitchFamily="34" charset="0"/>
                  </a:rPr>
                  <a:t>функция </a:t>
                </a:r>
                <a:r>
                  <a:rPr lang="ru-RU" sz="1800" b="1" dirty="0" smtClean="0">
                    <a:solidFill>
                      <a:schemeClr val="accent5"/>
                    </a:solidFill>
                    <a:latin typeface="Arial" panose="020B0604020202020204" pitchFamily="34" charset="0"/>
                    <a:cs typeface="Arial" panose="020B0604020202020204" pitchFamily="34" charset="0"/>
                  </a:rPr>
                  <a:t>оценки</a:t>
                </a:r>
                <a:endParaRPr lang="ru-RU" sz="1800" b="1" dirty="0">
                  <a:latin typeface="Arial" panose="020B0604020202020204" pitchFamily="34" charset="0"/>
                  <a:cs typeface="Arial" panose="020B0604020202020204" pitchFamily="34" charset="0"/>
                </a:endParaRPr>
              </a:p>
              <a:p>
                <a:pPr algn="just"/>
                <a:r>
                  <a:rPr lang="ru-RU" sz="1800" b="1" dirty="0">
                    <a:latin typeface="Arial" panose="020B0604020202020204" pitchFamily="34" charset="0"/>
                    <a:cs typeface="Arial" panose="020B0604020202020204" pitchFamily="34" charset="0"/>
                  </a:rPr>
                  <a:t>	</a:t>
                </a:r>
                <a:r>
                  <a:rPr lang="ru-RU" sz="1800" dirty="0">
                    <a:latin typeface="Arial" panose="020B0604020202020204" pitchFamily="34" charset="0"/>
                    <a:cs typeface="Arial" panose="020B0604020202020204" pitchFamily="34" charset="0"/>
                  </a:rPr>
                  <a:t>Эпистемические модели используются для описания, что агенты знают о </a:t>
                </a:r>
                <a:r>
                  <a:rPr lang="ru-RU" sz="1800" dirty="0" smtClean="0">
                    <a:latin typeface="Arial" panose="020B0604020202020204" pitchFamily="34" charset="0"/>
                    <a:cs typeface="Arial" panose="020B0604020202020204" pitchFamily="34" charset="0"/>
                  </a:rPr>
                  <a:t>воспроизводимой </a:t>
                </a:r>
                <a:r>
                  <a:rPr lang="ru-RU" sz="1800" dirty="0">
                    <a:latin typeface="Arial" panose="020B0604020202020204" pitchFamily="34" charset="0"/>
                    <a:cs typeface="Arial" panose="020B0604020202020204" pitchFamily="34" charset="0"/>
                  </a:rPr>
                  <a:t>ситуации</a:t>
                </a:r>
                <a:r>
                  <a:rPr lang="en-US" sz="1800" dirty="0">
                    <a:latin typeface="Arial" panose="020B0604020202020204" pitchFamily="34" charset="0"/>
                    <a:cs typeface="Arial" panose="020B0604020202020204" pitchFamily="34" charset="0"/>
                  </a:rPr>
                  <a:t>. </a:t>
                </a:r>
                <a:r>
                  <a:rPr lang="ru-RU" sz="1800" dirty="0">
                    <a:latin typeface="Arial" panose="020B0604020202020204" pitchFamily="34" charset="0"/>
                    <a:cs typeface="Arial" panose="020B0604020202020204" pitchFamily="34" charset="0"/>
                  </a:rPr>
                  <a:t>А пропозициональный модальный </a:t>
                </a:r>
                <a:r>
                  <a:rPr lang="ru-RU" sz="1800" dirty="0" smtClean="0">
                    <a:latin typeface="Arial" panose="020B0604020202020204" pitchFamily="34" charset="0"/>
                    <a:cs typeface="Arial" panose="020B0604020202020204" pitchFamily="34" charset="0"/>
                  </a:rPr>
                  <a:t>язык</a:t>
                </a:r>
                <a:r>
                  <a:rPr lang="en-US" sz="1800" dirty="0" smtClean="0">
                    <a:latin typeface="Arial" panose="020B0604020202020204" pitchFamily="34" charset="0"/>
                    <a:cs typeface="Arial" panose="020B0604020202020204" pitchFamily="34" charset="0"/>
                  </a:rPr>
                  <a:t> </a:t>
                </a:r>
                <a:r>
                  <a:rPr lang="ru-RU" sz="1800" dirty="0" smtClean="0">
                    <a:latin typeface="Arial" panose="020B0604020202020204" pitchFamily="34" charset="0"/>
                    <a:cs typeface="Arial" panose="020B0604020202020204" pitchFamily="34" charset="0"/>
                  </a:rPr>
                  <a:t>эпистемической логики </a:t>
                </a:r>
                <a:r>
                  <a:rPr lang="ru-RU" sz="1800" dirty="0">
                    <a:latin typeface="Arial" panose="020B0604020202020204" pitchFamily="34" charset="0"/>
                    <a:cs typeface="Arial" panose="020B0604020202020204" pitchFamily="34" charset="0"/>
                  </a:rPr>
                  <a:t>обычно используется для того, чтобы сделать </a:t>
                </a:r>
                <a:r>
                  <a:rPr lang="ru-RU" sz="1800" dirty="0" smtClean="0">
                    <a:latin typeface="Arial" panose="020B0604020202020204" pitchFamily="34" charset="0"/>
                    <a:cs typeface="Arial" panose="020B0604020202020204" pitchFamily="34" charset="0"/>
                  </a:rPr>
                  <a:t>модели более точными. </a:t>
                </a:r>
                <a:r>
                  <a:rPr lang="ru-RU" sz="1800" dirty="0">
                    <a:latin typeface="Arial" panose="020B0604020202020204" pitchFamily="34" charset="0"/>
                    <a:cs typeface="Arial" panose="020B0604020202020204" pitchFamily="34" charset="0"/>
                  </a:rPr>
                  <a:t>Пусть </a:t>
                </a:r>
                <a14:m>
                  <m:oMath xmlns:m="http://schemas.openxmlformats.org/officeDocument/2006/math">
                    <m:sSub>
                      <m:sSubPr>
                        <m:ctrlPr>
                          <a:rPr lang="ru-RU" sz="1800" b="1" i="1">
                            <a:solidFill>
                              <a:schemeClr val="accent5"/>
                            </a:solidFill>
                            <a:latin typeface="Cambria Math" panose="02040503050406030204" pitchFamily="18" charset="0"/>
                          </a:rPr>
                        </m:ctrlPr>
                      </m:sSubPr>
                      <m:e>
                        <m:r>
                          <a:rPr lang="ru-RU" sz="1800" b="1" i="1">
                            <a:solidFill>
                              <a:schemeClr val="accent5"/>
                            </a:solidFill>
                            <a:latin typeface="Cambria Math" panose="02040503050406030204" pitchFamily="18" charset="0"/>
                            <a:ea typeface="Cambria Math" panose="02040503050406030204" pitchFamily="18" charset="0"/>
                          </a:rPr>
                          <m:t>𝓛</m:t>
                        </m:r>
                      </m:e>
                      <m:sub>
                        <m:r>
                          <a:rPr lang="en-US" sz="1800" b="1" i="1">
                            <a:solidFill>
                              <a:schemeClr val="accent5"/>
                            </a:solidFill>
                            <a:latin typeface="Cambria Math" panose="02040503050406030204" pitchFamily="18" charset="0"/>
                          </a:rPr>
                          <m:t>𝑲</m:t>
                        </m:r>
                      </m:sub>
                    </m:sSub>
                  </m:oMath>
                </a14:m>
                <a:r>
                  <a:rPr lang="en-US" sz="1800" b="1" dirty="0">
                    <a:latin typeface="Arial" panose="020B0604020202020204" pitchFamily="34" charset="0"/>
                    <a:cs typeface="Arial" panose="020B0604020202020204" pitchFamily="34" charset="0"/>
                  </a:rPr>
                  <a:t> </a:t>
                </a:r>
                <a:r>
                  <a:rPr lang="en-US" sz="1800" dirty="0">
                    <a:latin typeface="Arial" panose="020B0604020202020204" pitchFamily="34" charset="0"/>
                    <a:cs typeface="Arial" panose="020B0604020202020204" pitchFamily="34" charset="0"/>
                  </a:rPr>
                  <a:t>- </a:t>
                </a:r>
                <a:r>
                  <a:rPr lang="ru-RU" sz="1800" dirty="0">
                    <a:latin typeface="Arial" panose="020B0604020202020204" pitchFamily="34" charset="0"/>
                    <a:cs typeface="Arial" panose="020B0604020202020204" pitchFamily="34" charset="0"/>
                  </a:rPr>
                  <a:t>множество предложений, созданных при помощи следующей грамматики:</a:t>
                </a:r>
                <a:r>
                  <a:rPr lang="en-US" sz="1800" dirty="0" smtClean="0">
                    <a:latin typeface="Arial" panose="020B0604020202020204" pitchFamily="34" charset="0"/>
                    <a:cs typeface="Arial" panose="020B0604020202020204" pitchFamily="34" charset="0"/>
                  </a:rPr>
                  <a:t> </a:t>
                </a:r>
                <a:r>
                  <a:rPr lang="ru-RU" sz="1800" dirty="0" smtClean="0">
                    <a:latin typeface="Arial" panose="020B0604020202020204" pitchFamily="34" charset="0"/>
                    <a:cs typeface="Arial" panose="020B0604020202020204" pitchFamily="34" charset="0"/>
                  </a:rPr>
                  <a:t>(правильная формула)</a:t>
                </a:r>
                <a:endParaRPr lang="ru-RU" sz="2400" i="1" dirty="0" smtClean="0">
                  <a:solidFill>
                    <a:schemeClr val="accent5"/>
                  </a:solidFill>
                  <a:latin typeface="Cambria Math" panose="02040503050406030204" pitchFamily="18" charset="0"/>
                  <a:ea typeface="Cambria Math" panose="02040503050406030204" pitchFamily="18" charset="0"/>
                </a:endParaRPr>
              </a:p>
              <a:p>
                <a:pPr algn="just"/>
                <a14:m>
                  <m:oMath xmlns:m="http://schemas.openxmlformats.org/officeDocument/2006/math">
                    <m:r>
                      <a:rPr lang="ru-RU" sz="2400" b="1" i="1">
                        <a:solidFill>
                          <a:schemeClr val="accent5"/>
                        </a:solidFill>
                        <a:latin typeface="Cambria Math" panose="02040503050406030204" pitchFamily="18" charset="0"/>
                        <a:ea typeface="Cambria Math" panose="02040503050406030204" pitchFamily="18" charset="0"/>
                      </a:rPr>
                      <m:t>𝝋</m:t>
                    </m:r>
                    <m:r>
                      <a:rPr lang="ru-RU" sz="2400" b="1" i="1">
                        <a:solidFill>
                          <a:schemeClr val="accent5"/>
                        </a:solidFill>
                        <a:latin typeface="Cambria Math" panose="02040503050406030204" pitchFamily="18" charset="0"/>
                        <a:ea typeface="Cambria Math" panose="02040503050406030204" pitchFamily="18" charset="0"/>
                      </a:rPr>
                      <m:t> ≔</m:t>
                    </m:r>
                    <m:r>
                      <a:rPr lang="en-US" sz="2400" b="1" i="1">
                        <a:solidFill>
                          <a:schemeClr val="accent5"/>
                        </a:solidFill>
                        <a:latin typeface="Cambria Math" panose="02040503050406030204" pitchFamily="18" charset="0"/>
                        <a:ea typeface="Cambria Math" panose="02040503050406030204" pitchFamily="18" charset="0"/>
                      </a:rPr>
                      <m:t>𝒑</m:t>
                    </m:r>
                    <m:r>
                      <a:rPr lang="en-US" sz="2400" b="1" i="1">
                        <a:solidFill>
                          <a:schemeClr val="accent5"/>
                        </a:solidFill>
                        <a:latin typeface="Cambria Math" panose="02040503050406030204" pitchFamily="18" charset="0"/>
                        <a:ea typeface="Cambria Math" panose="02040503050406030204" pitchFamily="18" charset="0"/>
                      </a:rPr>
                      <m:t> | ¬</m:t>
                    </m:r>
                  </m:oMath>
                </a14:m>
                <a:r>
                  <a:rPr lang="ru-RU" sz="2400" b="1" dirty="0">
                    <a:solidFill>
                      <a:schemeClr val="accent5"/>
                    </a:solidFill>
                    <a:latin typeface="Arial" panose="020B0604020202020204" pitchFamily="34" charset="0"/>
                    <a:ea typeface="Cambria Math" panose="02040503050406030204" pitchFamily="18" charset="0"/>
                    <a:cs typeface="Arial" panose="020B0604020202020204" pitchFamily="34" charset="0"/>
                  </a:rPr>
                  <a:t> </a:t>
                </a:r>
                <a14:m>
                  <m:oMath xmlns:m="http://schemas.openxmlformats.org/officeDocument/2006/math">
                    <m:r>
                      <a:rPr lang="ru-RU" sz="2400" b="1" i="1">
                        <a:solidFill>
                          <a:schemeClr val="accent5"/>
                        </a:solidFill>
                        <a:latin typeface="Cambria Math" panose="02040503050406030204" pitchFamily="18" charset="0"/>
                        <a:ea typeface="Cambria Math" panose="02040503050406030204" pitchFamily="18" charset="0"/>
                      </a:rPr>
                      <m:t>𝝋</m:t>
                    </m:r>
                  </m:oMath>
                </a14:m>
                <a:r>
                  <a:rPr lang="en-US" sz="2400" b="1" dirty="0">
                    <a:solidFill>
                      <a:schemeClr val="accent5"/>
                    </a:solidFill>
                    <a:latin typeface="Arial" panose="020B0604020202020204" pitchFamily="34" charset="0"/>
                    <a:cs typeface="Arial" panose="020B0604020202020204" pitchFamily="34" charset="0"/>
                  </a:rPr>
                  <a:t> | </a:t>
                </a:r>
                <a14:m>
                  <m:oMath xmlns:m="http://schemas.openxmlformats.org/officeDocument/2006/math">
                    <m:r>
                      <a:rPr lang="ru-RU" sz="2400" b="1" i="1">
                        <a:solidFill>
                          <a:schemeClr val="accent5"/>
                        </a:solidFill>
                        <a:latin typeface="Cambria Math" panose="02040503050406030204" pitchFamily="18" charset="0"/>
                        <a:ea typeface="Cambria Math" panose="02040503050406030204" pitchFamily="18" charset="0"/>
                      </a:rPr>
                      <m:t>𝝋</m:t>
                    </m:r>
                    <m:r>
                      <a:rPr lang="ru-RU" sz="2400" b="1" i="1">
                        <a:solidFill>
                          <a:schemeClr val="accent5"/>
                        </a:solidFill>
                        <a:latin typeface="Cambria Math" panose="02040503050406030204" pitchFamily="18" charset="0"/>
                        <a:ea typeface="Cambria Math" panose="02040503050406030204" pitchFamily="18" charset="0"/>
                      </a:rPr>
                      <m:t>⋀</m:t>
                    </m:r>
                    <m:r>
                      <a:rPr lang="ru-RU" sz="2400" b="1" i="1">
                        <a:solidFill>
                          <a:schemeClr val="accent5"/>
                        </a:solidFill>
                        <a:latin typeface="Cambria Math" panose="02040503050406030204" pitchFamily="18" charset="0"/>
                        <a:ea typeface="Cambria Math" panose="02040503050406030204" pitchFamily="18" charset="0"/>
                      </a:rPr>
                      <m:t>𝝍</m:t>
                    </m:r>
                    <m:r>
                      <a:rPr lang="en-US" sz="2400" b="1" i="1">
                        <a:solidFill>
                          <a:schemeClr val="accent5"/>
                        </a:solidFill>
                        <a:latin typeface="Cambria Math" panose="02040503050406030204" pitchFamily="18" charset="0"/>
                        <a:ea typeface="Cambria Math" panose="02040503050406030204" pitchFamily="18" charset="0"/>
                      </a:rPr>
                      <m:t> | </m:t>
                    </m:r>
                    <m:sSub>
                      <m:sSubPr>
                        <m:ctrlPr>
                          <a:rPr lang="en-US" sz="2400" b="1" i="1">
                            <a:solidFill>
                              <a:schemeClr val="accent5"/>
                            </a:solidFill>
                            <a:latin typeface="Cambria Math" panose="02040503050406030204" pitchFamily="18" charset="0"/>
                            <a:ea typeface="Cambria Math" panose="02040503050406030204" pitchFamily="18" charset="0"/>
                          </a:rPr>
                        </m:ctrlPr>
                      </m:sSubPr>
                      <m:e>
                        <m:r>
                          <a:rPr lang="en-US" sz="2400" b="1" i="1">
                            <a:solidFill>
                              <a:schemeClr val="accent5"/>
                            </a:solidFill>
                            <a:latin typeface="Cambria Math" panose="02040503050406030204" pitchFamily="18" charset="0"/>
                            <a:ea typeface="Cambria Math" panose="02040503050406030204" pitchFamily="18" charset="0"/>
                          </a:rPr>
                          <m:t>𝑲</m:t>
                        </m:r>
                      </m:e>
                      <m:sub>
                        <m:r>
                          <a:rPr lang="en-US" sz="2400" b="1" i="1">
                            <a:solidFill>
                              <a:schemeClr val="accent5"/>
                            </a:solidFill>
                            <a:latin typeface="Cambria Math" panose="02040503050406030204" pitchFamily="18" charset="0"/>
                            <a:ea typeface="Cambria Math" panose="02040503050406030204" pitchFamily="18" charset="0"/>
                          </a:rPr>
                          <m:t>𝒊</m:t>
                        </m:r>
                      </m:sub>
                    </m:sSub>
                    <m:r>
                      <a:rPr lang="ru-RU" sz="2400" b="1" i="1">
                        <a:solidFill>
                          <a:schemeClr val="accent5"/>
                        </a:solidFill>
                        <a:latin typeface="Cambria Math" panose="02040503050406030204" pitchFamily="18" charset="0"/>
                        <a:ea typeface="Cambria Math" panose="02040503050406030204" pitchFamily="18" charset="0"/>
                      </a:rPr>
                      <m:t>𝝋</m:t>
                    </m:r>
                  </m:oMath>
                </a14:m>
                <a:endParaRPr lang="ru-RU" sz="2400" b="1" dirty="0">
                  <a:solidFill>
                    <a:schemeClr val="accent5"/>
                  </a:solidFill>
                  <a:latin typeface="Arial" panose="020B0604020202020204" pitchFamily="34" charset="0"/>
                  <a:ea typeface="Cambria Math" panose="02040503050406030204" pitchFamily="18" charset="0"/>
                  <a:cs typeface="Arial" panose="020B0604020202020204" pitchFamily="34" charset="0"/>
                </a:endParaRPr>
              </a:p>
              <a:p>
                <a:r>
                  <a:rPr lang="ru-RU" sz="1800" dirty="0">
                    <a:latin typeface="Arial" panose="020B0604020202020204" pitchFamily="34" charset="0"/>
                    <a:ea typeface="Cambria Math" panose="02040503050406030204" pitchFamily="18" charset="0"/>
                    <a:cs typeface="Arial" panose="020B0604020202020204" pitchFamily="34" charset="0"/>
                  </a:rPr>
                  <a:t>Где</a:t>
                </a:r>
                <a:r>
                  <a:rPr lang="ru-RU" sz="1800" b="1" dirty="0">
                    <a:latin typeface="Arial" panose="020B0604020202020204" pitchFamily="34" charset="0"/>
                    <a:ea typeface="Cambria Math" panose="02040503050406030204" pitchFamily="18" charset="0"/>
                    <a:cs typeface="Arial" panose="020B0604020202020204" pitchFamily="34" charset="0"/>
                  </a:rPr>
                  <a:t> </a:t>
                </a:r>
                <a:r>
                  <a:rPr lang="en-US" sz="1800" b="1" dirty="0">
                    <a:solidFill>
                      <a:schemeClr val="accent5"/>
                    </a:solidFill>
                    <a:latin typeface="Arial" panose="020B0604020202020204" pitchFamily="34" charset="0"/>
                    <a:ea typeface="Cambria Math" panose="02040503050406030204" pitchFamily="18" charset="0"/>
                    <a:cs typeface="Arial" panose="020B0604020202020204" pitchFamily="34" charset="0"/>
                  </a:rPr>
                  <a:t>p </a:t>
                </a:r>
                <a14:m>
                  <m:oMath xmlns:m="http://schemas.openxmlformats.org/officeDocument/2006/math">
                    <m:r>
                      <a:rPr lang="en-US" sz="1800" b="1" i="1">
                        <a:solidFill>
                          <a:schemeClr val="accent5"/>
                        </a:solidFill>
                        <a:latin typeface="Cambria Math" panose="02040503050406030204" pitchFamily="18" charset="0"/>
                        <a:ea typeface="Cambria Math" panose="02040503050406030204" pitchFamily="18" charset="0"/>
                      </a:rPr>
                      <m:t>∈</m:t>
                    </m:r>
                  </m:oMath>
                </a14:m>
                <a:r>
                  <a:rPr lang="en-US" sz="1800" b="1" dirty="0">
                    <a:solidFill>
                      <a:schemeClr val="accent5"/>
                    </a:solidFill>
                    <a:latin typeface="Arial" panose="020B0604020202020204" pitchFamily="34" charset="0"/>
                    <a:ea typeface="Cambria Math" panose="02040503050406030204" pitchFamily="18" charset="0"/>
                    <a:cs typeface="Arial" panose="020B0604020202020204" pitchFamily="34" charset="0"/>
                  </a:rPr>
                  <a:t> </a:t>
                </a:r>
                <a:r>
                  <a:rPr lang="en-US" sz="1800" b="1" dirty="0" smtClean="0">
                    <a:solidFill>
                      <a:schemeClr val="accent5"/>
                    </a:solidFill>
                    <a:latin typeface="Arial" panose="020B0604020202020204" pitchFamily="34" charset="0"/>
                    <a:ea typeface="Cambria Math" panose="02040503050406030204" pitchFamily="18" charset="0"/>
                    <a:cs typeface="Arial" panose="020B0604020202020204" pitchFamily="34" charset="0"/>
                  </a:rPr>
                  <a:t>Atom </a:t>
                </a:r>
                <a:r>
                  <a:rPr lang="en-US" sz="1800" dirty="0">
                    <a:latin typeface="Arial" panose="020B0604020202020204" pitchFamily="34" charset="0"/>
                    <a:ea typeface="Cambria Math" panose="02040503050406030204" pitchFamily="18" charset="0"/>
                    <a:cs typeface="Arial" panose="020B0604020202020204" pitchFamily="34" charset="0"/>
                  </a:rPr>
                  <a:t>(</a:t>
                </a:r>
                <a:r>
                  <a:rPr lang="ru-RU" sz="1800" dirty="0">
                    <a:latin typeface="Arial" panose="020B0604020202020204" pitchFamily="34" charset="0"/>
                    <a:ea typeface="Cambria Math" panose="02040503050406030204" pitchFamily="18" charset="0"/>
                    <a:cs typeface="Arial" panose="020B0604020202020204" pitchFamily="34" charset="0"/>
                  </a:rPr>
                  <a:t>множество атомарных </a:t>
                </a:r>
                <a:r>
                  <a:rPr lang="ru-RU" sz="1800" dirty="0" smtClean="0">
                    <a:latin typeface="Arial" panose="020B0604020202020204" pitchFamily="34" charset="0"/>
                    <a:ea typeface="Cambria Math" panose="02040503050406030204" pitchFamily="18" charset="0"/>
                    <a:cs typeface="Arial" panose="020B0604020202020204" pitchFamily="34" charset="0"/>
                  </a:rPr>
                  <a:t>высказываний). </a:t>
                </a:r>
                <a:r>
                  <a:rPr lang="ru-RU" sz="1800" dirty="0">
                    <a:latin typeface="Arial" panose="020B0604020202020204" pitchFamily="34" charset="0"/>
                    <a:ea typeface="Cambria Math" panose="02040503050406030204" pitchFamily="18" charset="0"/>
                    <a:cs typeface="Arial" panose="020B0604020202020204" pitchFamily="34" charset="0"/>
                  </a:rPr>
                  <a:t>Тогда </a:t>
                </a:r>
                <a14:m>
                  <m:oMath xmlns:m="http://schemas.openxmlformats.org/officeDocument/2006/math">
                    <m:sSub>
                      <m:sSubPr>
                        <m:ctrlPr>
                          <a:rPr lang="en-US" sz="1800" b="1" i="1">
                            <a:solidFill>
                              <a:schemeClr val="accent5"/>
                            </a:solidFill>
                            <a:latin typeface="Cambria Math" panose="02040503050406030204" pitchFamily="18" charset="0"/>
                            <a:ea typeface="Cambria Math" panose="02040503050406030204" pitchFamily="18" charset="0"/>
                          </a:rPr>
                        </m:ctrlPr>
                      </m:sSubPr>
                      <m:e>
                        <m:r>
                          <a:rPr lang="en-US" sz="1800" b="1" i="1">
                            <a:solidFill>
                              <a:schemeClr val="accent5"/>
                            </a:solidFill>
                            <a:latin typeface="Cambria Math" panose="02040503050406030204" pitchFamily="18" charset="0"/>
                            <a:ea typeface="Cambria Math" panose="02040503050406030204" pitchFamily="18" charset="0"/>
                          </a:rPr>
                          <m:t>𝑲</m:t>
                        </m:r>
                      </m:e>
                      <m:sub>
                        <m:r>
                          <a:rPr lang="en-US" sz="1800" b="1" i="1">
                            <a:solidFill>
                              <a:schemeClr val="accent5"/>
                            </a:solidFill>
                            <a:latin typeface="Cambria Math" panose="02040503050406030204" pitchFamily="18" charset="0"/>
                            <a:ea typeface="Cambria Math" panose="02040503050406030204" pitchFamily="18" charset="0"/>
                          </a:rPr>
                          <m:t>𝒊</m:t>
                        </m:r>
                      </m:sub>
                    </m:sSub>
                    <m:r>
                      <a:rPr lang="ru-RU" sz="1800" b="1" i="1">
                        <a:solidFill>
                          <a:schemeClr val="accent5"/>
                        </a:solidFill>
                        <a:latin typeface="Cambria Math" panose="02040503050406030204" pitchFamily="18" charset="0"/>
                        <a:ea typeface="Cambria Math" panose="02040503050406030204" pitchFamily="18" charset="0"/>
                      </a:rPr>
                      <m:t>𝝋</m:t>
                    </m:r>
                  </m:oMath>
                </a14:m>
                <a:r>
                  <a:rPr lang="ru-RU" sz="1800" b="1" dirty="0">
                    <a:solidFill>
                      <a:schemeClr val="accent5"/>
                    </a:solidFill>
                    <a:latin typeface="Arial" panose="020B0604020202020204" pitchFamily="34" charset="0"/>
                    <a:ea typeface="Cambria Math" panose="02040503050406030204" pitchFamily="18" charset="0"/>
                    <a:cs typeface="Arial" panose="020B0604020202020204" pitchFamily="34" charset="0"/>
                  </a:rPr>
                  <a:t> будет читаться, как «агент </a:t>
                </a:r>
                <a:r>
                  <a:rPr lang="en-US" sz="1800" b="1" dirty="0">
                    <a:solidFill>
                      <a:schemeClr val="accent5"/>
                    </a:solidFill>
                    <a:latin typeface="Arial" panose="020B0604020202020204" pitchFamily="34" charset="0"/>
                    <a:ea typeface="Cambria Math" panose="02040503050406030204" pitchFamily="18" charset="0"/>
                    <a:cs typeface="Arial" panose="020B0604020202020204" pitchFamily="34" charset="0"/>
                  </a:rPr>
                  <a:t>i</a:t>
                </a:r>
                <a:r>
                  <a:rPr lang="ru-RU" sz="1800" b="1" dirty="0">
                    <a:solidFill>
                      <a:schemeClr val="accent5"/>
                    </a:solidFill>
                    <a:latin typeface="Arial" panose="020B0604020202020204" pitchFamily="34" charset="0"/>
                    <a:ea typeface="Cambria Math" panose="02040503050406030204" pitchFamily="18" charset="0"/>
                    <a:cs typeface="Arial" panose="020B0604020202020204" pitchFamily="34" charset="0"/>
                  </a:rPr>
                  <a:t> знает, что </a:t>
                </a:r>
                <a14:m>
                  <m:oMath xmlns:m="http://schemas.openxmlformats.org/officeDocument/2006/math">
                    <m:r>
                      <a:rPr lang="ru-RU" sz="1800" b="1" i="1">
                        <a:solidFill>
                          <a:schemeClr val="accent5"/>
                        </a:solidFill>
                        <a:latin typeface="Cambria Math" panose="02040503050406030204" pitchFamily="18" charset="0"/>
                        <a:ea typeface="Cambria Math" panose="02040503050406030204" pitchFamily="18" charset="0"/>
                      </a:rPr>
                      <m:t>𝝋</m:t>
                    </m:r>
                  </m:oMath>
                </a14:m>
                <a:r>
                  <a:rPr lang="ru-RU" sz="1800" b="1" dirty="0">
                    <a:solidFill>
                      <a:schemeClr val="accent5"/>
                    </a:solidFill>
                    <a:latin typeface="Arial" panose="020B0604020202020204" pitchFamily="34" charset="0"/>
                    <a:ea typeface="Cambria Math" panose="02040503050406030204" pitchFamily="18" charset="0"/>
                    <a:cs typeface="Arial" panose="020B0604020202020204" pitchFamily="34" charset="0"/>
                  </a:rPr>
                  <a:t> истина» или же «агент </a:t>
                </a:r>
                <a:r>
                  <a:rPr lang="en-US" sz="1800" b="1" dirty="0">
                    <a:solidFill>
                      <a:schemeClr val="accent5"/>
                    </a:solidFill>
                    <a:latin typeface="Arial" panose="020B0604020202020204" pitchFamily="34" charset="0"/>
                    <a:ea typeface="Cambria Math" panose="02040503050406030204" pitchFamily="18" charset="0"/>
                    <a:cs typeface="Arial" panose="020B0604020202020204" pitchFamily="34" charset="0"/>
                  </a:rPr>
                  <a:t>i</a:t>
                </a:r>
                <a:r>
                  <a:rPr lang="ru-RU" sz="1800" b="1" dirty="0">
                    <a:solidFill>
                      <a:schemeClr val="accent5"/>
                    </a:solidFill>
                    <a:latin typeface="Arial" panose="020B0604020202020204" pitchFamily="34" charset="0"/>
                    <a:ea typeface="Cambria Math" panose="02040503050406030204" pitchFamily="18" charset="0"/>
                    <a:cs typeface="Arial" panose="020B0604020202020204" pitchFamily="34" charset="0"/>
                  </a:rPr>
                  <a:t> уведомлен, что </a:t>
                </a:r>
                <a14:m>
                  <m:oMath xmlns:m="http://schemas.openxmlformats.org/officeDocument/2006/math">
                    <m:r>
                      <a:rPr lang="ru-RU" sz="1800" b="1" i="1">
                        <a:solidFill>
                          <a:schemeClr val="accent5"/>
                        </a:solidFill>
                        <a:latin typeface="Cambria Math" panose="02040503050406030204" pitchFamily="18" charset="0"/>
                        <a:ea typeface="Cambria Math" panose="02040503050406030204" pitchFamily="18" charset="0"/>
                      </a:rPr>
                      <m:t>𝝋</m:t>
                    </m:r>
                  </m:oMath>
                </a14:m>
                <a:r>
                  <a:rPr lang="ru-RU" sz="1800" b="1" dirty="0">
                    <a:solidFill>
                      <a:schemeClr val="accent5"/>
                    </a:solidFill>
                    <a:latin typeface="Arial" panose="020B0604020202020204" pitchFamily="34" charset="0"/>
                    <a:ea typeface="Cambria Math" panose="02040503050406030204" pitchFamily="18" charset="0"/>
                    <a:cs typeface="Arial" panose="020B0604020202020204" pitchFamily="34" charset="0"/>
                  </a:rPr>
                  <a:t> истина»</a:t>
                </a:r>
              </a:p>
              <a:p>
                <a:endParaRPr lang="ru-RU" sz="1800" dirty="0">
                  <a:latin typeface="Arial" panose="020B0604020202020204" pitchFamily="34" charset="0"/>
                  <a:cs typeface="Arial" panose="020B0604020202020204" pitchFamily="34" charset="0"/>
                </a:endParaRPr>
              </a:p>
            </p:txBody>
          </p:sp>
        </mc:Choice>
        <mc:Fallback xmlns="">
          <p:sp>
            <p:nvSpPr>
              <p:cNvPr id="3" name="Объект 2"/>
              <p:cNvSpPr>
                <a:spLocks noGrp="1" noRot="1" noChangeAspect="1" noMove="1" noResize="1" noEditPoints="1" noAdjustHandles="1" noChangeArrowheads="1" noChangeShapeType="1" noTextEdit="1"/>
              </p:cNvSpPr>
              <p:nvPr>
                <p:ph idx="1"/>
              </p:nvPr>
            </p:nvSpPr>
            <p:spPr>
              <a:xfrm>
                <a:off x="179512" y="1412776"/>
                <a:ext cx="8784976" cy="5112567"/>
              </a:xfrm>
              <a:blipFill rotWithShape="0">
                <a:blip r:embed="rId3"/>
                <a:stretch>
                  <a:fillRect l="-902" t="-1193" r="-555" b="-5251"/>
                </a:stretch>
              </a:blipFill>
            </p:spPr>
            <p:txBody>
              <a:bodyPr/>
              <a:lstStyle/>
              <a:p>
                <a:r>
                  <a:rPr lang="ru-RU">
                    <a:noFill/>
                  </a:rPr>
                  <a:t> </a:t>
                </a:r>
              </a:p>
            </p:txBody>
          </p:sp>
        </mc:Fallback>
      </mc:AlternateContent>
    </p:spTree>
    <p:extLst>
      <p:ext uri="{BB962C8B-B14F-4D97-AF65-F5344CB8AC3E}">
        <p14:creationId xmlns:p14="http://schemas.microsoft.com/office/powerpoint/2010/main" val="2625533481"/>
      </p:ext>
    </p:extLst>
  </p:cSld>
  <p:clrMapOvr>
    <a:masterClrMapping/>
  </p:clrMapOvr>
  <p:transition spd="med">
    <p:pull/>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a:bodyPr>
          <a:lstStyle/>
          <a:p>
            <a:r>
              <a:rPr lang="ru-RU" dirty="0"/>
              <a:t>Семантика возможных </a:t>
            </a:r>
            <a:r>
              <a:rPr lang="ru-RU" dirty="0" smtClean="0"/>
              <a:t>миров</a:t>
            </a:r>
            <a:endParaRPr lang="ru-RU" dirty="0"/>
          </a:p>
        </p:txBody>
      </p:sp>
      <mc:AlternateContent xmlns:mc="http://schemas.openxmlformats.org/markup-compatibility/2006" xmlns:a14="http://schemas.microsoft.com/office/drawing/2010/main">
        <mc:Choice Requires="a14">
          <p:sp>
            <p:nvSpPr>
              <p:cNvPr id="3" name="Объект 2"/>
              <p:cNvSpPr>
                <a:spLocks noGrp="1"/>
              </p:cNvSpPr>
              <p:nvPr>
                <p:ph idx="1"/>
              </p:nvPr>
            </p:nvSpPr>
            <p:spPr>
              <a:xfrm>
                <a:off x="628650" y="1825625"/>
                <a:ext cx="7886700" cy="3835623"/>
              </a:xfrm>
            </p:spPr>
            <p:txBody>
              <a:bodyPr>
                <a:normAutofit fontScale="85000" lnSpcReduction="20000"/>
              </a:bodyPr>
              <a:lstStyle/>
              <a:p>
                <a:pPr algn="just"/>
                <a:r>
                  <a:rPr lang="en-US" dirty="0"/>
                  <a:t>	</a:t>
                </a:r>
                <a:r>
                  <a:rPr lang="ru-RU" dirty="0">
                    <a:solidFill>
                      <a:schemeClr val="accent1">
                        <a:lumMod val="75000"/>
                      </a:schemeClr>
                    </a:solidFill>
                  </a:rPr>
                  <a:t>Семантика  возможных  состояний </a:t>
                </a:r>
                <a:r>
                  <a:rPr lang="ru-RU" dirty="0" smtClean="0">
                    <a:solidFill>
                      <a:schemeClr val="accent1">
                        <a:lumMod val="75000"/>
                      </a:schemeClr>
                    </a:solidFill>
                  </a:rPr>
                  <a:t>миров</a:t>
                </a:r>
                <a:r>
                  <a:rPr lang="ru-RU" dirty="0" smtClean="0"/>
                  <a:t> говорит о </a:t>
                </a:r>
                <a:r>
                  <a:rPr lang="ru-RU" dirty="0"/>
                  <a:t>том, что агент может строить с использованием подходящего языка </a:t>
                </a:r>
                <a:r>
                  <a:rPr lang="ru-RU" dirty="0" smtClean="0"/>
                  <a:t>различные возможные </a:t>
                </a:r>
                <a:r>
                  <a:rPr lang="ru-RU" dirty="0" smtClean="0">
                    <a:solidFill>
                      <a:schemeClr val="accent1">
                        <a:lumMod val="75000"/>
                      </a:schemeClr>
                    </a:solidFill>
                  </a:rPr>
                  <a:t>модели </a:t>
                </a:r>
                <a:r>
                  <a:rPr lang="ru-RU" dirty="0">
                    <a:solidFill>
                      <a:schemeClr val="accent1">
                        <a:lumMod val="75000"/>
                      </a:schemeClr>
                    </a:solidFill>
                  </a:rPr>
                  <a:t>мира</a:t>
                </a:r>
                <a:r>
                  <a:rPr lang="ru-RU" dirty="0"/>
                  <a:t>. </a:t>
                </a:r>
                <a:endParaRPr lang="ru-RU" dirty="0" smtClean="0"/>
              </a:p>
              <a:p>
                <a:pPr algn="just"/>
                <a:r>
                  <a:rPr lang="ru-RU" dirty="0" smtClean="0"/>
                  <a:t>При этом обычно </a:t>
                </a:r>
                <a:r>
                  <a:rPr lang="ru-RU" dirty="0"/>
                  <a:t>агент не знает, какая из этих </a:t>
                </a:r>
                <a:r>
                  <a:rPr lang="ru-RU" dirty="0">
                    <a:solidFill>
                      <a:schemeClr val="accent1">
                        <a:lumMod val="75000"/>
                      </a:schemeClr>
                    </a:solidFill>
                  </a:rPr>
                  <a:t>моделей«правильная»</a:t>
                </a:r>
                <a:r>
                  <a:rPr lang="ru-RU" dirty="0"/>
                  <a:t> (т.е. полностью согласуется с реальным миром), однако, получая информацию о реальном мире, </a:t>
                </a:r>
                <a:r>
                  <a:rPr lang="ru-RU" dirty="0">
                    <a:solidFill>
                      <a:schemeClr val="accent1">
                        <a:lumMod val="75000"/>
                      </a:schemeClr>
                    </a:solidFill>
                  </a:rPr>
                  <a:t>он исключает </a:t>
                </a:r>
                <a:r>
                  <a:rPr lang="ru-RU" dirty="0"/>
                  <a:t>из списка возможных те модели, которые с этой информацией несовместимы</a:t>
                </a:r>
                <a14:m>
                  <m:oMath xmlns:m="http://schemas.openxmlformats.org/officeDocument/2006/math">
                    <m:r>
                      <a:rPr lang="ru-RU" b="0" dirty="0">
                        <a:latin typeface="Cambria Math" panose="02040503050406030204" pitchFamily="18" charset="0"/>
                      </a:rPr>
                      <m:t>.</m:t>
                    </m:r>
                  </m:oMath>
                </a14:m>
                <a:endParaRPr lang="ru-RU" dirty="0" smtClean="0">
                  <a:ea typeface="Cambria Math" panose="02040503050406030204" pitchFamily="18" charset="0"/>
                </a:endParaRPr>
              </a:p>
              <a:p>
                <a:r>
                  <a:rPr lang="ru-RU" dirty="0"/>
                  <a:t>Чем меньше </a:t>
                </a:r>
                <a:r>
                  <a:rPr lang="ru-RU" dirty="0" smtClean="0"/>
                  <a:t>список </a:t>
                </a:r>
                <a:r>
                  <a:rPr lang="ru-RU" dirty="0"/>
                  <a:t>оставшихся возможных моделей мира, </a:t>
                </a:r>
                <a:r>
                  <a:rPr lang="ru-RU" dirty="0" smtClean="0"/>
                  <a:t>тем </a:t>
                </a:r>
                <a:r>
                  <a:rPr lang="ru-RU" dirty="0" smtClean="0">
                    <a:solidFill>
                      <a:schemeClr val="accent1">
                        <a:lumMod val="75000"/>
                      </a:schemeClr>
                    </a:solidFill>
                  </a:rPr>
                  <a:t>меньше </a:t>
                </a:r>
                <a:r>
                  <a:rPr lang="ru-RU" dirty="0">
                    <a:solidFill>
                      <a:schemeClr val="accent1">
                        <a:lumMod val="75000"/>
                      </a:schemeClr>
                    </a:solidFill>
                  </a:rPr>
                  <a:t>неопределенности </a:t>
                </a:r>
                <a:r>
                  <a:rPr lang="ru-RU" dirty="0"/>
                  <a:t>в знаниях </a:t>
                </a:r>
                <a:r>
                  <a:rPr lang="ru-RU" dirty="0" smtClean="0"/>
                  <a:t>агента, т.е</a:t>
                </a:r>
                <a:r>
                  <a:rPr lang="ru-RU" dirty="0"/>
                  <a:t>. тем больше он об этом мире знает.</a:t>
                </a:r>
                <a:endParaRPr lang="ru-RU" dirty="0">
                  <a:ea typeface="Cambria Math" panose="02040503050406030204" pitchFamily="18" charset="0"/>
                </a:endParaRPr>
              </a:p>
              <a:p>
                <a:endParaRPr lang="ru-RU" dirty="0"/>
              </a:p>
            </p:txBody>
          </p:sp>
        </mc:Choice>
        <mc:Fallback xmlns="">
          <p:sp>
            <p:nvSpPr>
              <p:cNvPr id="3" name="Объект 2"/>
              <p:cNvSpPr>
                <a:spLocks noGrp="1" noRot="1" noChangeAspect="1" noMove="1" noResize="1" noEditPoints="1" noAdjustHandles="1" noChangeArrowheads="1" noChangeShapeType="1" noTextEdit="1"/>
              </p:cNvSpPr>
              <p:nvPr>
                <p:ph idx="1"/>
              </p:nvPr>
            </p:nvSpPr>
            <p:spPr>
              <a:xfrm>
                <a:off x="628650" y="1825625"/>
                <a:ext cx="7886700" cy="3835623"/>
              </a:xfrm>
              <a:blipFill rotWithShape="0">
                <a:blip r:embed="rId2"/>
                <a:stretch>
                  <a:fillRect l="-1005" t="-3651" r="-1236"/>
                </a:stretch>
              </a:blipFill>
            </p:spPr>
            <p:txBody>
              <a:bodyPr/>
              <a:lstStyle/>
              <a:p>
                <a:r>
                  <a:rPr lang="ru-RU">
                    <a:noFill/>
                  </a:rPr>
                  <a:t> </a:t>
                </a:r>
              </a:p>
            </p:txBody>
          </p:sp>
        </mc:Fallback>
      </mc:AlternateContent>
      <p:pic>
        <p:nvPicPr>
          <p:cNvPr id="10" name="Объект 3"/>
          <p:cNvPicPr>
            <a:picLocks noChangeAspect="1"/>
          </p:cNvPicPr>
          <p:nvPr/>
        </p:nvPicPr>
        <p:blipFill>
          <a:blip r:embed="rId3"/>
          <a:stretch>
            <a:fillRect/>
          </a:stretch>
        </p:blipFill>
        <p:spPr>
          <a:xfrm>
            <a:off x="1043608" y="5292126"/>
            <a:ext cx="6607646" cy="1436927"/>
          </a:xfrm>
          <a:prstGeom prst="rect">
            <a:avLst/>
          </a:prstGeom>
        </p:spPr>
      </p:pic>
    </p:spTree>
    <p:extLst>
      <p:ext uri="{BB962C8B-B14F-4D97-AF65-F5344CB8AC3E}">
        <p14:creationId xmlns:p14="http://schemas.microsoft.com/office/powerpoint/2010/main" val="195784387"/>
      </p:ext>
    </p:extLst>
  </p:cSld>
  <p:clrMapOvr>
    <a:masterClrMapping/>
  </p:clrMapOvr>
  <p:transition spd="med">
    <p:pull/>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323528" y="4437112"/>
            <a:ext cx="8640960" cy="2232247"/>
          </a:xfrm>
        </p:spPr>
        <p:txBody>
          <a:bodyPr>
            <a:normAutofit/>
          </a:bodyPr>
          <a:lstStyle/>
          <a:p>
            <a:pPr marL="0" indent="0">
              <a:buNone/>
            </a:pPr>
            <a:r>
              <a:rPr lang="ru-RU" i="1" dirty="0">
                <a:solidFill>
                  <a:schemeClr val="accent1">
                    <a:lumMod val="75000"/>
                  </a:schemeClr>
                </a:solidFill>
                <a:latin typeface="Arial" panose="020B0604020202020204" pitchFamily="34" charset="0"/>
                <a:cs typeface="Arial" panose="020B0604020202020204" pitchFamily="34" charset="0"/>
              </a:rPr>
              <a:t>Ч</a:t>
            </a:r>
            <a:r>
              <a:rPr lang="ru-RU" i="1" dirty="0" smtClean="0">
                <a:solidFill>
                  <a:schemeClr val="accent1">
                    <a:lumMod val="75000"/>
                  </a:schemeClr>
                </a:solidFill>
                <a:latin typeface="Arial" panose="020B0604020202020204" pitchFamily="34" charset="0"/>
                <a:cs typeface="Arial" panose="020B0604020202020204" pitchFamily="34" charset="0"/>
              </a:rPr>
              <a:t>то-то похожее можно сказать в отношении людей  и информационной безопасности. С той лишь разницей, что здесь королем себе позволить быть не может, пожалуй, никто.</a:t>
            </a:r>
            <a:endParaRPr lang="ru-RU" i="1" dirty="0">
              <a:solidFill>
                <a:schemeClr val="accent1">
                  <a:lumMod val="75000"/>
                </a:schemeClr>
              </a:solidFill>
              <a:latin typeface="Arial" panose="020B0604020202020204" pitchFamily="34" charset="0"/>
              <a:cs typeface="Arial" panose="020B0604020202020204" pitchFamily="34" charset="0"/>
            </a:endParaRPr>
          </a:p>
        </p:txBody>
      </p:sp>
      <p:pic>
        <p:nvPicPr>
          <p:cNvPr id="7" name="Рисунок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52120" y="332656"/>
            <a:ext cx="3063862" cy="3853915"/>
          </a:xfrm>
          <a:prstGeom prst="rect">
            <a:avLst/>
          </a:prstGeom>
        </p:spPr>
      </p:pic>
      <p:sp>
        <p:nvSpPr>
          <p:cNvPr id="8" name="Заголовок 7"/>
          <p:cNvSpPr>
            <a:spLocks noGrp="1"/>
          </p:cNvSpPr>
          <p:nvPr>
            <p:ph type="title"/>
          </p:nvPr>
        </p:nvSpPr>
        <p:spPr>
          <a:xfrm>
            <a:off x="107504" y="1196752"/>
            <a:ext cx="5688632" cy="2736304"/>
          </a:xfrm>
        </p:spPr>
        <p:txBody>
          <a:bodyPr>
            <a:noAutofit/>
          </a:bodyPr>
          <a:lstStyle/>
          <a:p>
            <a:r>
              <a:rPr lang="ru-RU" sz="2800" dirty="0"/>
              <a:t>«Точность(Аккуратность) — вежливость королей и обязанность их подданных», — сказал французский король Людовик XVIII.</a:t>
            </a:r>
            <a:r>
              <a:rPr lang="en-US" sz="2800" dirty="0"/>
              <a:t/>
            </a:r>
            <a:br>
              <a:rPr lang="en-US" sz="2800" dirty="0"/>
            </a:br>
            <a:endParaRPr lang="ru-RU" sz="2800" dirty="0"/>
          </a:p>
        </p:txBody>
      </p:sp>
    </p:spTree>
    <p:extLst>
      <p:ext uri="{BB962C8B-B14F-4D97-AF65-F5344CB8AC3E}">
        <p14:creationId xmlns:p14="http://schemas.microsoft.com/office/powerpoint/2010/main" val="578344218"/>
      </p:ext>
    </p:extLst>
  </p:cSld>
  <p:clrMapOvr>
    <a:masterClrMapping/>
  </p:clrMapOvr>
  <p:transition spd="slow">
    <p:cove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Семантика возможных миров</a:t>
            </a:r>
          </a:p>
        </p:txBody>
      </p:sp>
      <mc:AlternateContent xmlns:mc="http://schemas.openxmlformats.org/markup-compatibility/2006" xmlns:a14="http://schemas.microsoft.com/office/drawing/2010/main">
        <mc:Choice Requires="a14">
          <p:sp>
            <p:nvSpPr>
              <p:cNvPr id="3" name="Объект 2"/>
              <p:cNvSpPr>
                <a:spLocks noGrp="1"/>
              </p:cNvSpPr>
              <p:nvPr>
                <p:ph idx="1"/>
              </p:nvPr>
            </p:nvSpPr>
            <p:spPr>
              <a:xfrm>
                <a:off x="628650" y="1825625"/>
                <a:ext cx="7886700" cy="4267672"/>
              </a:xfrm>
            </p:spPr>
            <p:txBody>
              <a:bodyPr>
                <a:normAutofit fontScale="70000" lnSpcReduction="20000"/>
              </a:bodyPr>
              <a:lstStyle/>
              <a:p>
                <a:r>
                  <a:rPr lang="ru-RU" dirty="0" smtClean="0"/>
                  <a:t>Модель </a:t>
                </a:r>
                <a14:m>
                  <m:oMath xmlns:m="http://schemas.openxmlformats.org/officeDocument/2006/math">
                    <m:r>
                      <a:rPr lang="ru-RU" sz="3400" b="1" i="1">
                        <a:solidFill>
                          <a:schemeClr val="accent5"/>
                        </a:solidFill>
                        <a:latin typeface="Cambria Math" panose="02040503050406030204" pitchFamily="18" charset="0"/>
                        <a:ea typeface="Cambria Math" panose="02040503050406030204" pitchFamily="18" charset="0"/>
                      </a:rPr>
                      <m:t>𝓜</m:t>
                    </m:r>
                    <m:r>
                      <a:rPr lang="ru-RU" sz="3400" b="1" i="1">
                        <a:solidFill>
                          <a:schemeClr val="accent5"/>
                        </a:solidFill>
                        <a:latin typeface="Cambria Math" panose="02040503050406030204" pitchFamily="18" charset="0"/>
                        <a:ea typeface="Cambria Math" panose="02040503050406030204" pitchFamily="18" charset="0"/>
                      </a:rPr>
                      <m:t>= </m:t>
                    </m:r>
                  </m:oMath>
                </a14:m>
                <a:r>
                  <a:rPr lang="en-US" sz="3400" b="1" dirty="0">
                    <a:solidFill>
                      <a:schemeClr val="accent5"/>
                    </a:solidFill>
                  </a:rPr>
                  <a:t>&lt; W, </a:t>
                </a:r>
                <a14:m>
                  <m:oMath xmlns:m="http://schemas.openxmlformats.org/officeDocument/2006/math">
                    <m:sSub>
                      <m:sSubPr>
                        <m:ctrlPr>
                          <a:rPr lang="en-US" sz="3400" b="1" i="1" dirty="0">
                            <a:solidFill>
                              <a:schemeClr val="accent5"/>
                            </a:solidFill>
                            <a:latin typeface="Cambria Math" panose="02040503050406030204" pitchFamily="18" charset="0"/>
                          </a:rPr>
                        </m:ctrlPr>
                      </m:sSubPr>
                      <m:e>
                        <m:r>
                          <m:rPr>
                            <m:nor/>
                          </m:rPr>
                          <a:rPr lang="en-US" sz="3400" b="1" dirty="0">
                            <a:solidFill>
                              <a:schemeClr val="accent5"/>
                            </a:solidFill>
                          </a:rPr>
                          <m:t>{</m:t>
                        </m:r>
                        <m:sSub>
                          <m:sSubPr>
                            <m:ctrlPr>
                              <a:rPr lang="en-US" sz="3400" b="1" i="1">
                                <a:solidFill>
                                  <a:schemeClr val="accent5"/>
                                </a:solidFill>
                                <a:latin typeface="Cambria Math" panose="02040503050406030204" pitchFamily="18" charset="0"/>
                              </a:rPr>
                            </m:ctrlPr>
                          </m:sSubPr>
                          <m:e>
                            <m:r>
                              <a:rPr lang="en-US" sz="3400" b="1" i="1">
                                <a:solidFill>
                                  <a:schemeClr val="accent5"/>
                                </a:solidFill>
                                <a:latin typeface="Cambria Math" panose="02040503050406030204" pitchFamily="18" charset="0"/>
                              </a:rPr>
                              <m:t>𝑹</m:t>
                            </m:r>
                          </m:e>
                          <m:sub>
                            <m:r>
                              <a:rPr lang="en-US" sz="3400" b="1" i="1">
                                <a:solidFill>
                                  <a:schemeClr val="accent5"/>
                                </a:solidFill>
                                <a:latin typeface="Cambria Math" panose="02040503050406030204" pitchFamily="18" charset="0"/>
                              </a:rPr>
                              <m:t>𝒊</m:t>
                            </m:r>
                          </m:sub>
                        </m:sSub>
                        <m:r>
                          <m:rPr>
                            <m:nor/>
                          </m:rPr>
                          <a:rPr lang="en-US" sz="3400" b="1" dirty="0">
                            <a:solidFill>
                              <a:schemeClr val="accent5"/>
                            </a:solidFill>
                          </a:rPr>
                          <m:t>}</m:t>
                        </m:r>
                      </m:e>
                      <m:sub>
                        <m:r>
                          <a:rPr lang="en-US" sz="3400" b="1" i="1" dirty="0">
                            <a:solidFill>
                              <a:schemeClr val="accent5"/>
                            </a:solidFill>
                            <a:latin typeface="Cambria Math" panose="02040503050406030204" pitchFamily="18" charset="0"/>
                          </a:rPr>
                          <m:t>𝒊</m:t>
                        </m:r>
                        <m:r>
                          <a:rPr lang="en-US" sz="3400" b="1" i="1">
                            <a:solidFill>
                              <a:schemeClr val="accent5"/>
                            </a:solidFill>
                            <a:latin typeface="Cambria Math" panose="02040503050406030204" pitchFamily="18" charset="0"/>
                            <a:ea typeface="Cambria Math" panose="02040503050406030204" pitchFamily="18" charset="0"/>
                          </a:rPr>
                          <m:t>∈</m:t>
                        </m:r>
                        <m:r>
                          <a:rPr lang="en-US" sz="3400" b="1" i="1">
                            <a:solidFill>
                              <a:schemeClr val="accent5"/>
                            </a:solidFill>
                            <a:latin typeface="Cambria Math" panose="02040503050406030204" pitchFamily="18" charset="0"/>
                            <a:ea typeface="Cambria Math" panose="02040503050406030204" pitchFamily="18" charset="0"/>
                          </a:rPr>
                          <m:t>𝑵</m:t>
                        </m:r>
                      </m:sub>
                    </m:sSub>
                  </m:oMath>
                </a14:m>
                <a:r>
                  <a:rPr lang="en-US" sz="3400" b="1" dirty="0">
                    <a:solidFill>
                      <a:schemeClr val="accent5"/>
                    </a:solidFill>
                  </a:rPr>
                  <a:t>, V &gt;</a:t>
                </a:r>
                <a:r>
                  <a:rPr lang="en-US" sz="3400" b="1" i="1" dirty="0"/>
                  <a:t> </a:t>
                </a:r>
                <a:r>
                  <a:rPr lang="ru-RU" dirty="0"/>
                  <a:t>языка </a:t>
                </a:r>
                <a14:m>
                  <m:oMath xmlns:m="http://schemas.openxmlformats.org/officeDocument/2006/math">
                    <m:sSubSup>
                      <m:sSubSupPr>
                        <m:ctrlPr>
                          <a:rPr lang="en-US" sz="3400" b="1" i="1">
                            <a:solidFill>
                              <a:schemeClr val="accent1">
                                <a:lumMod val="75000"/>
                              </a:schemeClr>
                            </a:solidFill>
                            <a:latin typeface="Cambria Math" panose="02040503050406030204" pitchFamily="18" charset="0"/>
                          </a:rPr>
                        </m:ctrlPr>
                      </m:sSubSupPr>
                      <m:e>
                        <m:r>
                          <a:rPr lang="en-US" sz="3400" b="1" i="1">
                            <a:solidFill>
                              <a:schemeClr val="accent1">
                                <a:lumMod val="75000"/>
                              </a:schemeClr>
                            </a:solidFill>
                            <a:latin typeface="Cambria Math" panose="02040503050406030204" pitchFamily="18" charset="0"/>
                          </a:rPr>
                          <m:t>𝑳</m:t>
                        </m:r>
                      </m:e>
                      <m:sub>
                        <m:r>
                          <a:rPr lang="en-US" sz="3400" b="1" i="1">
                            <a:solidFill>
                              <a:schemeClr val="accent1">
                                <a:lumMod val="75000"/>
                              </a:schemeClr>
                            </a:solidFill>
                            <a:latin typeface="Cambria Math" panose="02040503050406030204" pitchFamily="18" charset="0"/>
                          </a:rPr>
                          <m:t>𝑵</m:t>
                        </m:r>
                      </m:sub>
                      <m:sup>
                        <m:r>
                          <a:rPr lang="en-US" sz="3400" b="1" i="1">
                            <a:solidFill>
                              <a:schemeClr val="accent1">
                                <a:lumMod val="75000"/>
                              </a:schemeClr>
                            </a:solidFill>
                            <a:latin typeface="Cambria Math" panose="02040503050406030204" pitchFamily="18" charset="0"/>
                          </a:rPr>
                          <m:t>𝑲</m:t>
                        </m:r>
                      </m:sup>
                    </m:sSubSup>
                  </m:oMath>
                </a14:m>
                <a:r>
                  <a:rPr lang="en-US" i="1" dirty="0" smtClean="0"/>
                  <a:t> </a:t>
                </a:r>
                <a:r>
                  <a:rPr lang="ru-RU" dirty="0" smtClean="0"/>
                  <a:t>состоит </a:t>
                </a:r>
                <a:r>
                  <a:rPr lang="ru-RU" dirty="0"/>
                  <a:t>из непустого множества </a:t>
                </a:r>
                <a:r>
                  <a:rPr lang="ru-RU" sz="3400" b="1" i="1" dirty="0">
                    <a:solidFill>
                      <a:schemeClr val="accent1">
                        <a:lumMod val="75000"/>
                      </a:schemeClr>
                    </a:solidFill>
                  </a:rPr>
                  <a:t>S</a:t>
                </a:r>
                <a:r>
                  <a:rPr lang="ru-RU" i="1" dirty="0"/>
                  <a:t> </a:t>
                </a:r>
                <a:r>
                  <a:rPr lang="ru-RU" dirty="0" smtClean="0"/>
                  <a:t>возможных</a:t>
                </a:r>
                <a:r>
                  <a:rPr lang="en-US" dirty="0" smtClean="0"/>
                  <a:t> </a:t>
                </a:r>
                <a:r>
                  <a:rPr lang="ru-RU" dirty="0" smtClean="0"/>
                  <a:t>миров </a:t>
                </a:r>
                <a:r>
                  <a:rPr lang="ru-RU" dirty="0"/>
                  <a:t>(или состояний), </a:t>
                </a:r>
                <a:r>
                  <a:rPr lang="ru-RU" sz="3400" b="1" i="1" dirty="0">
                    <a:solidFill>
                      <a:schemeClr val="accent1">
                        <a:lumMod val="75000"/>
                      </a:schemeClr>
                    </a:solidFill>
                  </a:rPr>
                  <a:t>N</a:t>
                </a:r>
                <a:r>
                  <a:rPr lang="ru-RU" i="1" dirty="0">
                    <a:solidFill>
                      <a:schemeClr val="accent1">
                        <a:lumMod val="75000"/>
                      </a:schemeClr>
                    </a:solidFill>
                  </a:rPr>
                  <a:t> </a:t>
                </a:r>
                <a:r>
                  <a:rPr lang="ru-RU" dirty="0">
                    <a:solidFill>
                      <a:schemeClr val="accent1">
                        <a:lumMod val="75000"/>
                      </a:schemeClr>
                    </a:solidFill>
                  </a:rPr>
                  <a:t>бинарных </a:t>
                </a:r>
                <a:r>
                  <a:rPr lang="ru-RU" dirty="0" smtClean="0">
                    <a:solidFill>
                      <a:schemeClr val="accent1">
                        <a:lumMod val="75000"/>
                      </a:schemeClr>
                    </a:solidFill>
                  </a:rPr>
                  <a:t>отношений</a:t>
                </a:r>
                <a:r>
                  <a:rPr lang="en-US" dirty="0" smtClean="0">
                    <a:solidFill>
                      <a:schemeClr val="accent1">
                        <a:lumMod val="75000"/>
                      </a:schemeClr>
                    </a:solidFill>
                  </a:rPr>
                  <a:t> </a:t>
                </a:r>
                <a14:m>
                  <m:oMath xmlns:m="http://schemas.openxmlformats.org/officeDocument/2006/math">
                    <m:sSub>
                      <m:sSubPr>
                        <m:ctrlPr>
                          <a:rPr lang="ru-RU" sz="3400" b="1" i="1" smtClean="0">
                            <a:solidFill>
                              <a:schemeClr val="accent1">
                                <a:lumMod val="75000"/>
                              </a:schemeClr>
                            </a:solidFill>
                            <a:latin typeface="Cambria Math" panose="02040503050406030204" pitchFamily="18" charset="0"/>
                          </a:rPr>
                        </m:ctrlPr>
                      </m:sSubPr>
                      <m:e>
                        <m:r>
                          <a:rPr lang="en-US" sz="3400" b="1" i="1">
                            <a:solidFill>
                              <a:schemeClr val="accent1">
                                <a:lumMod val="75000"/>
                              </a:schemeClr>
                            </a:solidFill>
                            <a:latin typeface="Cambria Math" panose="02040503050406030204" pitchFamily="18" charset="0"/>
                          </a:rPr>
                          <m:t>𝑹</m:t>
                        </m:r>
                      </m:e>
                      <m:sub>
                        <m:r>
                          <a:rPr lang="en-US" sz="3400" b="1" i="1" smtClean="0">
                            <a:solidFill>
                              <a:schemeClr val="accent1">
                                <a:lumMod val="75000"/>
                              </a:schemeClr>
                            </a:solidFill>
                            <a:latin typeface="Cambria Math" panose="02040503050406030204" pitchFamily="18" charset="0"/>
                          </a:rPr>
                          <m:t>𝟏</m:t>
                        </m:r>
                      </m:sub>
                    </m:sSub>
                  </m:oMath>
                </a14:m>
                <a:r>
                  <a:rPr lang="ru-RU" sz="3400" b="1" dirty="0" smtClean="0">
                    <a:solidFill>
                      <a:schemeClr val="accent1">
                        <a:lumMod val="75000"/>
                      </a:schemeClr>
                    </a:solidFill>
                  </a:rPr>
                  <a:t>,…, </a:t>
                </a:r>
                <a14:m>
                  <m:oMath xmlns:m="http://schemas.openxmlformats.org/officeDocument/2006/math">
                    <m:sSub>
                      <m:sSubPr>
                        <m:ctrlPr>
                          <a:rPr lang="ru-RU" sz="3400" b="1" i="1" smtClean="0">
                            <a:solidFill>
                              <a:schemeClr val="accent1">
                                <a:lumMod val="75000"/>
                              </a:schemeClr>
                            </a:solidFill>
                            <a:latin typeface="Cambria Math" panose="02040503050406030204" pitchFamily="18" charset="0"/>
                          </a:rPr>
                        </m:ctrlPr>
                      </m:sSubPr>
                      <m:e>
                        <m:r>
                          <a:rPr lang="en-US" sz="3400" b="1" i="1" smtClean="0">
                            <a:solidFill>
                              <a:schemeClr val="accent1">
                                <a:lumMod val="75000"/>
                              </a:schemeClr>
                            </a:solidFill>
                            <a:latin typeface="Cambria Math" panose="02040503050406030204" pitchFamily="18" charset="0"/>
                          </a:rPr>
                          <m:t>𝑹</m:t>
                        </m:r>
                      </m:e>
                      <m:sub>
                        <m:r>
                          <a:rPr lang="en-US" sz="3400" b="1" i="1" smtClean="0">
                            <a:solidFill>
                              <a:schemeClr val="accent1">
                                <a:lumMod val="75000"/>
                              </a:schemeClr>
                            </a:solidFill>
                            <a:latin typeface="Cambria Math" panose="02040503050406030204" pitchFamily="18" charset="0"/>
                          </a:rPr>
                          <m:t>𝑵</m:t>
                        </m:r>
                      </m:sub>
                    </m:sSub>
                  </m:oMath>
                </a14:m>
                <a:r>
                  <a:rPr lang="ru-RU" dirty="0" smtClean="0"/>
                  <a:t>, </a:t>
                </a:r>
                <a:r>
                  <a:rPr lang="ru-RU" dirty="0"/>
                  <a:t>заданных на </a:t>
                </a:r>
                <a:r>
                  <a:rPr lang="ru-RU" dirty="0">
                    <a:solidFill>
                      <a:schemeClr val="accent1">
                        <a:lumMod val="75000"/>
                      </a:schemeClr>
                    </a:solidFill>
                  </a:rPr>
                  <a:t>множестве </a:t>
                </a:r>
                <a:r>
                  <a:rPr lang="ru-RU" sz="3400" b="1" i="1" dirty="0">
                    <a:solidFill>
                      <a:schemeClr val="accent1">
                        <a:lumMod val="75000"/>
                      </a:schemeClr>
                    </a:solidFill>
                  </a:rPr>
                  <a:t>S</a:t>
                </a:r>
                <a:r>
                  <a:rPr lang="ru-RU" i="1" dirty="0"/>
                  <a:t> </a:t>
                </a:r>
                <a:r>
                  <a:rPr lang="ru-RU" dirty="0"/>
                  <a:t>(по </a:t>
                </a:r>
                <a:r>
                  <a:rPr lang="ru-RU" dirty="0" smtClean="0"/>
                  <a:t>одному</a:t>
                </a:r>
                <a:r>
                  <a:rPr lang="en-US" dirty="0" smtClean="0"/>
                  <a:t> </a:t>
                </a:r>
                <a:r>
                  <a:rPr lang="ru-RU" dirty="0" smtClean="0"/>
                  <a:t>отношению </a:t>
                </a:r>
                <a:r>
                  <a:rPr lang="ru-RU" dirty="0"/>
                  <a:t>на каждого агента), и </a:t>
                </a:r>
                <a:r>
                  <a:rPr lang="ru-RU" dirty="0" smtClean="0"/>
                  <a:t>оценочной</a:t>
                </a:r>
                <a:r>
                  <a:rPr lang="en-US" dirty="0" smtClean="0"/>
                  <a:t> </a:t>
                </a:r>
                <a:r>
                  <a:rPr lang="ru-RU" dirty="0" smtClean="0"/>
                  <a:t>функции </a:t>
                </a:r>
                <a:r>
                  <a:rPr lang="en-US" dirty="0"/>
                  <a:t> </a:t>
                </a:r>
                <a:r>
                  <a:rPr lang="en-US" dirty="0" smtClean="0"/>
                  <a:t>           </a:t>
                </a:r>
                <a:r>
                  <a:rPr lang="ru-RU" sz="3400" b="1" i="1" dirty="0" smtClean="0">
                    <a:solidFill>
                      <a:schemeClr val="accent1">
                        <a:lumMod val="75000"/>
                      </a:schemeClr>
                    </a:solidFill>
                  </a:rPr>
                  <a:t>V</a:t>
                </a:r>
                <a:r>
                  <a:rPr lang="ru-RU" sz="3400" b="1" dirty="0">
                    <a:solidFill>
                      <a:schemeClr val="accent1">
                        <a:lumMod val="75000"/>
                      </a:schemeClr>
                    </a:solidFill>
                  </a:rPr>
                  <a:t>: </a:t>
                </a:r>
                <a:r>
                  <a:rPr lang="ru-RU" sz="3400" b="1" i="1" dirty="0" err="1">
                    <a:solidFill>
                      <a:schemeClr val="accent1">
                        <a:lumMod val="75000"/>
                      </a:schemeClr>
                    </a:solidFill>
                  </a:rPr>
                  <a:t>Atom</a:t>
                </a:r>
                <a:r>
                  <a:rPr lang="ru-RU" sz="3400" b="1" i="1" dirty="0">
                    <a:solidFill>
                      <a:schemeClr val="accent1">
                        <a:lumMod val="75000"/>
                      </a:schemeClr>
                    </a:solidFill>
                  </a:rPr>
                  <a:t> </a:t>
                </a:r>
                <a:r>
                  <a:rPr lang="ru-RU" sz="3400" b="1" dirty="0">
                    <a:solidFill>
                      <a:schemeClr val="accent1">
                        <a:lumMod val="75000"/>
                      </a:schemeClr>
                    </a:solidFill>
                  </a:rPr>
                  <a:t>⇒ </a:t>
                </a:r>
                <a14:m>
                  <m:oMath xmlns:m="http://schemas.openxmlformats.org/officeDocument/2006/math">
                    <m:sSup>
                      <m:sSupPr>
                        <m:ctrlPr>
                          <a:rPr lang="ru-RU" sz="3400" b="1" i="1" smtClean="0">
                            <a:solidFill>
                              <a:schemeClr val="accent1">
                                <a:lumMod val="75000"/>
                              </a:schemeClr>
                            </a:solidFill>
                            <a:latin typeface="Cambria Math" panose="02040503050406030204" pitchFamily="18" charset="0"/>
                          </a:rPr>
                        </m:ctrlPr>
                      </m:sSupPr>
                      <m:e>
                        <m:r>
                          <a:rPr lang="en-US" sz="3400" b="1" i="1" smtClean="0">
                            <a:solidFill>
                              <a:schemeClr val="accent1">
                                <a:lumMod val="75000"/>
                              </a:schemeClr>
                            </a:solidFill>
                            <a:latin typeface="Cambria Math" panose="02040503050406030204" pitchFamily="18" charset="0"/>
                          </a:rPr>
                          <m:t>𝟐</m:t>
                        </m:r>
                      </m:e>
                      <m:sup>
                        <m:r>
                          <a:rPr lang="en-US" sz="3400" b="1" i="1" smtClean="0">
                            <a:solidFill>
                              <a:schemeClr val="accent1">
                                <a:lumMod val="75000"/>
                              </a:schemeClr>
                            </a:solidFill>
                            <a:latin typeface="Cambria Math" panose="02040503050406030204" pitchFamily="18" charset="0"/>
                          </a:rPr>
                          <m:t>𝑺</m:t>
                        </m:r>
                      </m:sup>
                    </m:sSup>
                  </m:oMath>
                </a14:m>
                <a:r>
                  <a:rPr lang="ru-RU" dirty="0" smtClean="0"/>
                  <a:t>. </a:t>
                </a:r>
                <a:r>
                  <a:rPr lang="ru-RU" dirty="0"/>
                  <a:t>Отношение </a:t>
                </a:r>
                <a:r>
                  <a:rPr lang="ru-RU" dirty="0" smtClean="0"/>
                  <a:t>истинности</a:t>
                </a:r>
                <a:r>
                  <a:rPr lang="en-US" dirty="0" smtClean="0"/>
                  <a:t> </a:t>
                </a:r>
                <a:r>
                  <a:rPr lang="ru-RU" dirty="0" smtClean="0"/>
                  <a:t>формул </a:t>
                </a:r>
                <a:r>
                  <a:rPr lang="ru-RU" sz="3400" b="1" dirty="0">
                    <a:solidFill>
                      <a:schemeClr val="accent1">
                        <a:lumMod val="75000"/>
                      </a:schemeClr>
                    </a:solidFill>
                  </a:rPr>
                  <a:t>⊨</a:t>
                </a:r>
                <a:r>
                  <a:rPr lang="ru-RU" dirty="0"/>
                  <a:t> определяется на </a:t>
                </a:r>
                <a14:m>
                  <m:oMath xmlns:m="http://schemas.openxmlformats.org/officeDocument/2006/math">
                    <m:sSubSup>
                      <m:sSubSupPr>
                        <m:ctrlPr>
                          <a:rPr lang="en-US" sz="3400" b="1" i="1">
                            <a:solidFill>
                              <a:schemeClr val="accent1">
                                <a:lumMod val="75000"/>
                              </a:schemeClr>
                            </a:solidFill>
                            <a:latin typeface="Cambria Math" panose="02040503050406030204" pitchFamily="18" charset="0"/>
                          </a:rPr>
                        </m:ctrlPr>
                      </m:sSubSupPr>
                      <m:e>
                        <m:r>
                          <a:rPr lang="en-US" sz="3400" b="1" i="1">
                            <a:solidFill>
                              <a:schemeClr val="accent1">
                                <a:lumMod val="75000"/>
                              </a:schemeClr>
                            </a:solidFill>
                            <a:latin typeface="Cambria Math" panose="02040503050406030204" pitchFamily="18" charset="0"/>
                          </a:rPr>
                          <m:t>𝑳</m:t>
                        </m:r>
                      </m:e>
                      <m:sub>
                        <m:r>
                          <a:rPr lang="en-US" sz="3400" b="1" i="1">
                            <a:solidFill>
                              <a:schemeClr val="accent1">
                                <a:lumMod val="75000"/>
                              </a:schemeClr>
                            </a:solidFill>
                            <a:latin typeface="Cambria Math" panose="02040503050406030204" pitchFamily="18" charset="0"/>
                          </a:rPr>
                          <m:t>𝑵</m:t>
                        </m:r>
                      </m:sub>
                      <m:sup>
                        <m:r>
                          <a:rPr lang="en-US" sz="3400" b="1" i="1">
                            <a:solidFill>
                              <a:schemeClr val="accent1">
                                <a:lumMod val="75000"/>
                              </a:schemeClr>
                            </a:solidFill>
                            <a:latin typeface="Cambria Math" panose="02040503050406030204" pitchFamily="18" charset="0"/>
                          </a:rPr>
                          <m:t>𝑲</m:t>
                        </m:r>
                      </m:sup>
                    </m:sSubSup>
                  </m:oMath>
                </a14:m>
                <a:r>
                  <a:rPr lang="en-US" i="1" dirty="0" smtClean="0"/>
                  <a:t> </a:t>
                </a:r>
                <a:r>
                  <a:rPr lang="ru-RU" dirty="0" smtClean="0"/>
                  <a:t>рекурсивно</a:t>
                </a:r>
                <a:r>
                  <a:rPr lang="en-US" dirty="0" smtClean="0"/>
                  <a:t> </a:t>
                </a:r>
                <a:r>
                  <a:rPr lang="ru-RU" dirty="0" smtClean="0"/>
                  <a:t>следующим </a:t>
                </a:r>
                <a:r>
                  <a:rPr lang="ru-RU" dirty="0"/>
                  <a:t>образом:</a:t>
                </a:r>
                <a:endParaRPr lang="en-US" b="1" dirty="0" smtClean="0"/>
              </a:p>
              <a:p>
                <a:pPr algn="just"/>
                <a:r>
                  <a:rPr lang="ru-RU" dirty="0" smtClean="0"/>
                  <a:t>Для </a:t>
                </a:r>
                <a:r>
                  <a:rPr lang="ru-RU" dirty="0"/>
                  <a:t>каждого </a:t>
                </a:r>
                <a:r>
                  <a:rPr lang="en-US" sz="3400" b="1" dirty="0">
                    <a:solidFill>
                      <a:schemeClr val="accent5"/>
                    </a:solidFill>
                  </a:rPr>
                  <a:t>s</a:t>
                </a:r>
                <a14:m>
                  <m:oMath xmlns:m="http://schemas.openxmlformats.org/officeDocument/2006/math">
                    <m:r>
                      <a:rPr lang="en-US" sz="3400" b="1">
                        <a:solidFill>
                          <a:schemeClr val="accent5"/>
                        </a:solidFill>
                        <a:latin typeface="Cambria Math" panose="02040503050406030204" pitchFamily="18" charset="0"/>
                        <a:ea typeface="Cambria Math" panose="02040503050406030204" pitchFamily="18" charset="0"/>
                      </a:rPr>
                      <m:t> </m:t>
                    </m:r>
                    <m:r>
                      <a:rPr lang="en-US" sz="3400" b="1" i="1">
                        <a:solidFill>
                          <a:schemeClr val="accent5"/>
                        </a:solidFill>
                        <a:latin typeface="Cambria Math" panose="02040503050406030204" pitchFamily="18" charset="0"/>
                        <a:ea typeface="Cambria Math" panose="02040503050406030204" pitchFamily="18" charset="0"/>
                      </a:rPr>
                      <m:t>∈</m:t>
                    </m:r>
                  </m:oMath>
                </a14:m>
                <a:r>
                  <a:rPr lang="en-US" sz="3400" b="1" dirty="0">
                    <a:solidFill>
                      <a:schemeClr val="accent5"/>
                    </a:solidFill>
                    <a:ea typeface="Cambria Math" panose="02040503050406030204" pitchFamily="18" charset="0"/>
                  </a:rPr>
                  <a:t> </a:t>
                </a:r>
                <a:r>
                  <a:rPr lang="en-US" sz="3400" b="1" dirty="0" smtClean="0">
                    <a:solidFill>
                      <a:schemeClr val="accent5"/>
                    </a:solidFill>
                    <a:ea typeface="Cambria Math" panose="02040503050406030204" pitchFamily="18" charset="0"/>
                  </a:rPr>
                  <a:t>S, </a:t>
                </a:r>
                <a14:m>
                  <m:oMath xmlns:m="http://schemas.openxmlformats.org/officeDocument/2006/math">
                    <m:r>
                      <a:rPr lang="ru-RU" sz="3400" b="1" i="1">
                        <a:solidFill>
                          <a:schemeClr val="accent5"/>
                        </a:solidFill>
                        <a:latin typeface="Cambria Math" panose="02040503050406030204" pitchFamily="18" charset="0"/>
                        <a:ea typeface="Cambria Math" panose="02040503050406030204" pitchFamily="18" charset="0"/>
                      </a:rPr>
                      <m:t>𝝋</m:t>
                    </m:r>
                  </m:oMath>
                </a14:m>
                <a:r>
                  <a:rPr lang="en-US" b="1" dirty="0">
                    <a:solidFill>
                      <a:schemeClr val="accent5"/>
                    </a:solidFill>
                    <a:ea typeface="Cambria Math" panose="02040503050406030204" pitchFamily="18" charset="0"/>
                  </a:rPr>
                  <a:t> </a:t>
                </a:r>
                <a:r>
                  <a:rPr lang="ru-RU" b="1" dirty="0">
                    <a:solidFill>
                      <a:schemeClr val="accent5"/>
                    </a:solidFill>
                    <a:ea typeface="Cambria Math" panose="02040503050406030204" pitchFamily="18" charset="0"/>
                  </a:rPr>
                  <a:t> - истина в состоянии </a:t>
                </a:r>
                <a:r>
                  <a:rPr lang="en-US" sz="3400" b="1" dirty="0">
                    <a:solidFill>
                      <a:schemeClr val="accent5"/>
                    </a:solidFill>
                    <a:ea typeface="Cambria Math" panose="02040503050406030204" pitchFamily="18" charset="0"/>
                  </a:rPr>
                  <a:t>s</a:t>
                </a:r>
                <a:r>
                  <a:rPr lang="en-US" b="1" dirty="0" smtClean="0">
                    <a:ea typeface="Cambria Math" panose="02040503050406030204" pitchFamily="18" charset="0"/>
                  </a:rPr>
                  <a:t>, </a:t>
                </a:r>
                <a:r>
                  <a:rPr lang="ru-RU" dirty="0">
                    <a:ea typeface="Cambria Math" panose="02040503050406030204" pitchFamily="18" charset="0"/>
                  </a:rPr>
                  <a:t>обозначим</a:t>
                </a:r>
                <a:r>
                  <a:rPr lang="ru-RU" b="1" dirty="0">
                    <a:ea typeface="Cambria Math" panose="02040503050406030204" pitchFamily="18" charset="0"/>
                  </a:rPr>
                  <a:t> </a:t>
                </a:r>
                <a:r>
                  <a:rPr lang="en-US" b="1" dirty="0" smtClean="0">
                    <a:ea typeface="Cambria Math" panose="02040503050406030204" pitchFamily="18" charset="0"/>
                  </a:rPr>
                  <a:t>     </a:t>
                </a:r>
                <a:r>
                  <a:rPr lang="en-US" sz="3400" b="1" dirty="0" smtClean="0">
                    <a:solidFill>
                      <a:schemeClr val="accent5"/>
                    </a:solidFill>
                    <a:ea typeface="Cambria Math" panose="02040503050406030204" pitchFamily="18" charset="0"/>
                  </a:rPr>
                  <a:t>M,s </a:t>
                </a:r>
                <a14:m>
                  <m:oMath xmlns:m="http://schemas.openxmlformats.org/officeDocument/2006/math">
                    <m:r>
                      <a:rPr lang="en-US" sz="3400" b="1" i="1">
                        <a:solidFill>
                          <a:schemeClr val="accent5"/>
                        </a:solidFill>
                        <a:latin typeface="Cambria Math" panose="02040503050406030204" pitchFamily="18" charset="0"/>
                        <a:ea typeface="Cambria Math" panose="02040503050406030204" pitchFamily="18" charset="0"/>
                      </a:rPr>
                      <m:t>⊨</m:t>
                    </m:r>
                  </m:oMath>
                </a14:m>
                <a:r>
                  <a:rPr lang="en-US" sz="3400" b="1" dirty="0">
                    <a:solidFill>
                      <a:schemeClr val="accent5"/>
                    </a:solidFill>
                    <a:ea typeface="Cambria Math" panose="02040503050406030204" pitchFamily="18" charset="0"/>
                  </a:rPr>
                  <a:t>𝝋</a:t>
                </a:r>
                <a:r>
                  <a:rPr lang="en-US" b="1" dirty="0">
                    <a:ea typeface="Cambria Math" panose="02040503050406030204" pitchFamily="18" charset="0"/>
                  </a:rPr>
                  <a:t>, </a:t>
                </a:r>
                <a:r>
                  <a:rPr lang="ru-RU" dirty="0">
                    <a:ea typeface="Cambria Math" panose="02040503050406030204" pitchFamily="18" charset="0"/>
                  </a:rPr>
                  <a:t>которое определяется </a:t>
                </a:r>
                <a:r>
                  <a:rPr lang="ru-RU" b="1" dirty="0">
                    <a:solidFill>
                      <a:schemeClr val="accent5"/>
                    </a:solidFill>
                    <a:ea typeface="Cambria Math" panose="02040503050406030204" pitchFamily="18" charset="0"/>
                  </a:rPr>
                  <a:t>индукцией по структуре </a:t>
                </a:r>
                <a:r>
                  <a:rPr lang="ru-RU" sz="3400" b="1" dirty="0">
                    <a:solidFill>
                      <a:schemeClr val="accent5"/>
                    </a:solidFill>
                    <a:ea typeface="Cambria Math" panose="02040503050406030204" pitchFamily="18" charset="0"/>
                  </a:rPr>
                  <a:t>𝝋</a:t>
                </a:r>
                <a:r>
                  <a:rPr lang="en-US" dirty="0">
                    <a:ea typeface="Cambria Math" panose="02040503050406030204" pitchFamily="18" charset="0"/>
                  </a:rPr>
                  <a:t>:</a:t>
                </a:r>
              </a:p>
              <a:p>
                <a:pPr marL="257175" indent="-257175" algn="just"/>
                <a:r>
                  <a:rPr lang="en-US" sz="3400" b="1" dirty="0" smtClean="0">
                    <a:solidFill>
                      <a:schemeClr val="accent5"/>
                    </a:solidFill>
                    <a:ea typeface="Cambria Math" panose="02040503050406030204" pitchFamily="18" charset="0"/>
                  </a:rPr>
                  <a:t>M,s </a:t>
                </a:r>
                <a14:m>
                  <m:oMath xmlns:m="http://schemas.openxmlformats.org/officeDocument/2006/math">
                    <m:r>
                      <a:rPr lang="en-US" sz="3400" b="1" i="1">
                        <a:solidFill>
                          <a:schemeClr val="accent5"/>
                        </a:solidFill>
                        <a:latin typeface="Cambria Math" panose="02040503050406030204" pitchFamily="18" charset="0"/>
                        <a:ea typeface="Cambria Math" panose="02040503050406030204" pitchFamily="18" charset="0"/>
                      </a:rPr>
                      <m:t>⊨</m:t>
                    </m:r>
                  </m:oMath>
                </a14:m>
                <a:r>
                  <a:rPr lang="en-US" sz="3400" b="1" dirty="0">
                    <a:solidFill>
                      <a:schemeClr val="accent5"/>
                    </a:solidFill>
                    <a:ea typeface="Cambria Math" panose="02040503050406030204" pitchFamily="18" charset="0"/>
                  </a:rPr>
                  <a:t> </a:t>
                </a:r>
                <a14:m>
                  <m:oMath xmlns:m="http://schemas.openxmlformats.org/officeDocument/2006/math">
                    <m:r>
                      <a:rPr lang="en-US" sz="3400" b="1" i="1" dirty="0">
                        <a:solidFill>
                          <a:schemeClr val="accent5"/>
                        </a:solidFill>
                        <a:latin typeface="Cambria Math" panose="02040503050406030204" pitchFamily="18" charset="0"/>
                        <a:ea typeface="Cambria Math" panose="02040503050406030204" pitchFamily="18" charset="0"/>
                      </a:rPr>
                      <m:t>𝝆</m:t>
                    </m:r>
                  </m:oMath>
                </a14:m>
                <a:r>
                  <a:rPr lang="en-US" sz="3400" b="1" dirty="0" smtClean="0">
                    <a:solidFill>
                      <a:schemeClr val="accent5"/>
                    </a:solidFill>
                    <a:ea typeface="Cambria Math" panose="02040503050406030204" pitchFamily="18" charset="0"/>
                  </a:rPr>
                  <a:t> </a:t>
                </a:r>
                <a:r>
                  <a:rPr lang="ru-RU" b="1" dirty="0">
                    <a:solidFill>
                      <a:schemeClr val="accent5"/>
                    </a:solidFill>
                    <a:ea typeface="Cambria Math" panose="02040503050406030204" pitchFamily="18" charset="0"/>
                  </a:rPr>
                  <a:t>тогда и только </a:t>
                </a:r>
                <a:r>
                  <a:rPr lang="ru-RU" b="1" dirty="0" smtClean="0">
                    <a:solidFill>
                      <a:schemeClr val="accent5"/>
                    </a:solidFill>
                    <a:ea typeface="Cambria Math" panose="02040503050406030204" pitchFamily="18" charset="0"/>
                  </a:rPr>
                  <a:t>тогда</a:t>
                </a:r>
                <a:r>
                  <a:rPr lang="en-US" b="1" dirty="0" smtClean="0">
                    <a:solidFill>
                      <a:schemeClr val="accent5"/>
                    </a:solidFill>
                    <a:ea typeface="Cambria Math" panose="02040503050406030204" pitchFamily="18" charset="0"/>
                  </a:rPr>
                  <a:t> </a:t>
                </a:r>
                <a:r>
                  <a:rPr lang="ru-RU" b="1" dirty="0" smtClean="0">
                    <a:solidFill>
                      <a:schemeClr val="accent5"/>
                    </a:solidFill>
                    <a:ea typeface="Cambria Math" panose="02040503050406030204" pitchFamily="18" charset="0"/>
                  </a:rPr>
                  <a:t>если </a:t>
                </a:r>
                <a:r>
                  <a:rPr lang="en-US" sz="3400" b="1" dirty="0" smtClean="0">
                    <a:solidFill>
                      <a:schemeClr val="accent5"/>
                    </a:solidFill>
                    <a:ea typeface="Cambria Math" panose="02040503050406030204" pitchFamily="18" charset="0"/>
                  </a:rPr>
                  <a:t>s </a:t>
                </a:r>
                <a14:m>
                  <m:oMath xmlns:m="http://schemas.openxmlformats.org/officeDocument/2006/math">
                    <m:r>
                      <a:rPr lang="en-US" sz="3400" b="1" i="1">
                        <a:solidFill>
                          <a:schemeClr val="accent5"/>
                        </a:solidFill>
                        <a:latin typeface="Cambria Math" panose="02040503050406030204" pitchFamily="18" charset="0"/>
                        <a:ea typeface="Cambria Math" panose="02040503050406030204" pitchFamily="18" charset="0"/>
                      </a:rPr>
                      <m:t>∈</m:t>
                    </m:r>
                  </m:oMath>
                </a14:m>
                <a:r>
                  <a:rPr lang="en-US" sz="3400" b="1" dirty="0">
                    <a:solidFill>
                      <a:schemeClr val="accent5"/>
                    </a:solidFill>
                    <a:ea typeface="Cambria Math" panose="02040503050406030204" pitchFamily="18" charset="0"/>
                  </a:rPr>
                  <a:t> V</a:t>
                </a:r>
                <a:r>
                  <a:rPr lang="en-US" sz="3400" b="1" dirty="0" smtClean="0">
                    <a:solidFill>
                      <a:schemeClr val="accent5"/>
                    </a:solidFill>
                    <a:ea typeface="Cambria Math" panose="02040503050406030204" pitchFamily="18" charset="0"/>
                  </a:rPr>
                  <a:t>(</a:t>
                </a:r>
                <a14:m>
                  <m:oMath xmlns:m="http://schemas.openxmlformats.org/officeDocument/2006/math">
                    <m:r>
                      <a:rPr lang="en-US" sz="3400" b="1" i="1" dirty="0">
                        <a:solidFill>
                          <a:schemeClr val="accent5"/>
                        </a:solidFill>
                        <a:latin typeface="Cambria Math" panose="02040503050406030204" pitchFamily="18" charset="0"/>
                        <a:ea typeface="Cambria Math" panose="02040503050406030204" pitchFamily="18" charset="0"/>
                      </a:rPr>
                      <m:t>𝝆</m:t>
                    </m:r>
                  </m:oMath>
                </a14:m>
                <a:r>
                  <a:rPr lang="en-US" sz="3400" b="1" dirty="0" smtClean="0">
                    <a:solidFill>
                      <a:schemeClr val="accent5"/>
                    </a:solidFill>
                    <a:ea typeface="Cambria Math" panose="02040503050406030204" pitchFamily="18" charset="0"/>
                  </a:rPr>
                  <a:t>) </a:t>
                </a:r>
                <a:r>
                  <a:rPr lang="ru-RU" b="1" dirty="0" smtClean="0">
                    <a:solidFill>
                      <a:schemeClr val="accent5"/>
                    </a:solidFill>
                    <a:ea typeface="Cambria Math" panose="02040503050406030204" pitchFamily="18" charset="0"/>
                  </a:rPr>
                  <a:t>для</a:t>
                </a:r>
                <a:r>
                  <a:rPr lang="ru-RU" b="1" dirty="0">
                    <a:solidFill>
                      <a:schemeClr val="accent5"/>
                    </a:solidFill>
                    <a:ea typeface="Cambria Math" panose="02040503050406030204" pitchFamily="18" charset="0"/>
                  </a:rPr>
                  <a:t> </a:t>
                </a:r>
                <a:r>
                  <a:rPr lang="ru-RU" b="1" dirty="0" smtClean="0">
                    <a:solidFill>
                      <a:schemeClr val="accent5"/>
                    </a:solidFill>
                    <a:ea typeface="Cambria Math" panose="02040503050406030204" pitchFamily="18" charset="0"/>
                  </a:rPr>
                  <a:t>всех </a:t>
                </a:r>
                <a14:m>
                  <m:oMath xmlns:m="http://schemas.openxmlformats.org/officeDocument/2006/math">
                    <m:r>
                      <a:rPr lang="en-US" sz="3400" b="1" i="1" dirty="0">
                        <a:solidFill>
                          <a:schemeClr val="accent5"/>
                        </a:solidFill>
                        <a:latin typeface="Cambria Math" panose="02040503050406030204" pitchFamily="18" charset="0"/>
                        <a:ea typeface="Cambria Math" panose="02040503050406030204" pitchFamily="18" charset="0"/>
                      </a:rPr>
                      <m:t>𝝆</m:t>
                    </m:r>
                  </m:oMath>
                </a14:m>
                <a:r>
                  <a:rPr lang="en-US" sz="3400" b="1" dirty="0" smtClean="0">
                    <a:solidFill>
                      <a:schemeClr val="accent5"/>
                    </a:solidFill>
                    <a:ea typeface="Cambria Math" panose="02040503050406030204" pitchFamily="18" charset="0"/>
                  </a:rPr>
                  <a:t> </a:t>
                </a:r>
                <a14:m>
                  <m:oMath xmlns:m="http://schemas.openxmlformats.org/officeDocument/2006/math">
                    <m:r>
                      <a:rPr lang="en-US" sz="3400" b="1" i="1">
                        <a:solidFill>
                          <a:schemeClr val="accent5"/>
                        </a:solidFill>
                        <a:latin typeface="Cambria Math" panose="02040503050406030204" pitchFamily="18" charset="0"/>
                        <a:ea typeface="Cambria Math" panose="02040503050406030204" pitchFamily="18" charset="0"/>
                      </a:rPr>
                      <m:t>∈</m:t>
                    </m:r>
                  </m:oMath>
                </a14:m>
                <a:r>
                  <a:rPr lang="en-US" sz="3400" b="1" dirty="0">
                    <a:solidFill>
                      <a:schemeClr val="accent5"/>
                    </a:solidFill>
                    <a:ea typeface="Cambria Math" panose="02040503050406030204" pitchFamily="18" charset="0"/>
                  </a:rPr>
                  <a:t> </a:t>
                </a:r>
                <a:r>
                  <a:rPr lang="en-US" sz="3400" b="1" dirty="0" smtClean="0">
                    <a:solidFill>
                      <a:schemeClr val="accent5"/>
                    </a:solidFill>
                    <a:ea typeface="Cambria Math" panose="02040503050406030204" pitchFamily="18" charset="0"/>
                  </a:rPr>
                  <a:t>Atom</a:t>
                </a:r>
                <a:endParaRPr lang="en-US" b="1" dirty="0">
                  <a:solidFill>
                    <a:schemeClr val="accent5"/>
                  </a:solidFill>
                  <a:ea typeface="Cambria Math" panose="02040503050406030204" pitchFamily="18" charset="0"/>
                </a:endParaRPr>
              </a:p>
              <a:p>
                <a:pPr marL="257175" indent="-257175" algn="just"/>
                <a:r>
                  <a:rPr lang="en-US" sz="3400" b="1" dirty="0" smtClean="0">
                    <a:solidFill>
                      <a:schemeClr val="accent5"/>
                    </a:solidFill>
                    <a:ea typeface="Cambria Math" panose="02040503050406030204" pitchFamily="18" charset="0"/>
                  </a:rPr>
                  <a:t>M,s </a:t>
                </a:r>
                <a14:m>
                  <m:oMath xmlns:m="http://schemas.openxmlformats.org/officeDocument/2006/math">
                    <m:r>
                      <a:rPr lang="en-US" sz="3400" b="1" i="1">
                        <a:solidFill>
                          <a:schemeClr val="accent5"/>
                        </a:solidFill>
                        <a:latin typeface="Cambria Math" panose="02040503050406030204" pitchFamily="18" charset="0"/>
                        <a:ea typeface="Cambria Math" panose="02040503050406030204" pitchFamily="18" charset="0"/>
                      </a:rPr>
                      <m:t>⊨</m:t>
                    </m:r>
                  </m:oMath>
                </a14:m>
                <a:r>
                  <a:rPr lang="en-US" sz="3400" b="1" dirty="0">
                    <a:solidFill>
                      <a:schemeClr val="accent5"/>
                    </a:solidFill>
                    <a:ea typeface="Cambria Math" panose="02040503050406030204" pitchFamily="18" charset="0"/>
                  </a:rPr>
                  <a:t> </a:t>
                </a:r>
                <a14:m>
                  <m:oMath xmlns:m="http://schemas.openxmlformats.org/officeDocument/2006/math">
                    <m:r>
                      <a:rPr lang="en-US" sz="3400" b="1" i="1" dirty="0">
                        <a:solidFill>
                          <a:schemeClr val="accent5"/>
                        </a:solidFill>
                        <a:latin typeface="Cambria Math" panose="02040503050406030204" pitchFamily="18" charset="0"/>
                        <a:ea typeface="Cambria Math" panose="02040503050406030204" pitchFamily="18" charset="0"/>
                      </a:rPr>
                      <m:t>¬</m:t>
                    </m:r>
                  </m:oMath>
                </a14:m>
                <a:r>
                  <a:rPr lang="en-US" sz="3400" b="1" dirty="0">
                    <a:solidFill>
                      <a:schemeClr val="accent5"/>
                    </a:solidFill>
                    <a:ea typeface="Cambria Math" panose="02040503050406030204" pitchFamily="18" charset="0"/>
                  </a:rPr>
                  <a:t>𝝋 </a:t>
                </a:r>
                <a:r>
                  <a:rPr lang="ru-RU" b="1" dirty="0">
                    <a:solidFill>
                      <a:schemeClr val="accent5"/>
                    </a:solidFill>
                    <a:ea typeface="Cambria Math" panose="02040503050406030204" pitchFamily="18" charset="0"/>
                  </a:rPr>
                  <a:t>тогда и только тогда, когда </a:t>
                </a:r>
                <a:r>
                  <a:rPr lang="en-US" sz="3400" b="1" dirty="0" smtClean="0">
                    <a:solidFill>
                      <a:schemeClr val="accent5"/>
                    </a:solidFill>
                    <a:ea typeface="Cambria Math" panose="02040503050406030204" pitchFamily="18" charset="0"/>
                  </a:rPr>
                  <a:t>M,s </a:t>
                </a:r>
                <a14:m>
                  <m:oMath xmlns:m="http://schemas.openxmlformats.org/officeDocument/2006/math">
                    <m:r>
                      <a:rPr lang="en-US" sz="3400" b="1" i="1">
                        <a:solidFill>
                          <a:schemeClr val="accent5"/>
                        </a:solidFill>
                        <a:latin typeface="Cambria Math" panose="02040503050406030204" pitchFamily="18" charset="0"/>
                        <a:ea typeface="Cambria Math" panose="02040503050406030204" pitchFamily="18" charset="0"/>
                      </a:rPr>
                      <m:t>⊭</m:t>
                    </m:r>
                  </m:oMath>
                </a14:m>
                <a:r>
                  <a:rPr lang="ru-RU" sz="3400" b="1" dirty="0">
                    <a:solidFill>
                      <a:schemeClr val="accent5"/>
                    </a:solidFill>
                    <a:ea typeface="Cambria Math" panose="02040503050406030204" pitchFamily="18" charset="0"/>
                  </a:rPr>
                  <a:t> </a:t>
                </a:r>
                <a:r>
                  <a:rPr lang="en-US" sz="3400" b="1" dirty="0">
                    <a:solidFill>
                      <a:schemeClr val="accent5"/>
                    </a:solidFill>
                    <a:ea typeface="Cambria Math" panose="02040503050406030204" pitchFamily="18" charset="0"/>
                  </a:rPr>
                  <a:t>𝝋</a:t>
                </a:r>
                <a:endParaRPr lang="ru-RU" sz="3400" b="1" dirty="0">
                  <a:solidFill>
                    <a:schemeClr val="accent5"/>
                  </a:solidFill>
                  <a:ea typeface="Cambria Math" panose="02040503050406030204" pitchFamily="18" charset="0"/>
                </a:endParaRPr>
              </a:p>
              <a:p>
                <a:pPr marL="257175" indent="-257175" algn="just"/>
                <a:r>
                  <a:rPr lang="ru-RU" sz="3400" b="1" dirty="0">
                    <a:solidFill>
                      <a:schemeClr val="accent5"/>
                    </a:solidFill>
                    <a:ea typeface="Cambria Math" panose="02040503050406030204" pitchFamily="18" charset="0"/>
                  </a:rPr>
                  <a:t>М</a:t>
                </a:r>
                <a:r>
                  <a:rPr lang="en-US" sz="3400" b="1" dirty="0" smtClean="0">
                    <a:solidFill>
                      <a:schemeClr val="accent5"/>
                    </a:solidFill>
                    <a:ea typeface="Cambria Math" panose="02040503050406030204" pitchFamily="18" charset="0"/>
                  </a:rPr>
                  <a:t>,s </a:t>
                </a:r>
                <a14:m>
                  <m:oMath xmlns:m="http://schemas.openxmlformats.org/officeDocument/2006/math">
                    <m:r>
                      <a:rPr lang="en-US" sz="3400" b="1" i="1">
                        <a:solidFill>
                          <a:schemeClr val="accent5"/>
                        </a:solidFill>
                        <a:latin typeface="Cambria Math" panose="02040503050406030204" pitchFamily="18" charset="0"/>
                        <a:ea typeface="Cambria Math" panose="02040503050406030204" pitchFamily="18" charset="0"/>
                      </a:rPr>
                      <m:t>⊨</m:t>
                    </m:r>
                  </m:oMath>
                </a14:m>
                <a:r>
                  <a:rPr lang="en-US" sz="3400" b="1" dirty="0">
                    <a:solidFill>
                      <a:schemeClr val="accent5"/>
                    </a:solidFill>
                    <a:ea typeface="Cambria Math" panose="02040503050406030204" pitchFamily="18" charset="0"/>
                  </a:rPr>
                  <a:t> </a:t>
                </a:r>
                <a:r>
                  <a:rPr lang="en-US" sz="3400" b="1" dirty="0" smtClean="0">
                    <a:solidFill>
                      <a:schemeClr val="accent5"/>
                    </a:solidFill>
                    <a:ea typeface="Cambria Math" panose="02040503050406030204" pitchFamily="18" charset="0"/>
                  </a:rPr>
                  <a:t>𝝋 </a:t>
                </a:r>
                <a14:m>
                  <m:oMath xmlns:m="http://schemas.openxmlformats.org/officeDocument/2006/math">
                    <m:r>
                      <a:rPr lang="en-US" sz="3400" b="1" i="1" smtClean="0">
                        <a:solidFill>
                          <a:schemeClr val="accent5"/>
                        </a:solidFill>
                        <a:latin typeface="Cambria Math" panose="02040503050406030204" pitchFamily="18" charset="0"/>
                        <a:ea typeface="Cambria Math" panose="02040503050406030204" pitchFamily="18" charset="0"/>
                      </a:rPr>
                      <m:t>→</m:t>
                    </m:r>
                    <m:r>
                      <m:rPr>
                        <m:nor/>
                      </m:rPr>
                      <a:rPr lang="en-US" sz="3400" b="1" dirty="0">
                        <a:solidFill>
                          <a:schemeClr val="accent5"/>
                        </a:solidFill>
                        <a:ea typeface="Cambria Math" panose="02040503050406030204" pitchFamily="18" charset="0"/>
                      </a:rPr>
                      <m:t>𝝋</m:t>
                    </m:r>
                  </m:oMath>
                </a14:m>
                <a:r>
                  <a:rPr lang="en-US" sz="3400" b="1" dirty="0" smtClean="0">
                    <a:solidFill>
                      <a:schemeClr val="accent5"/>
                    </a:solidFill>
                    <a:ea typeface="Cambria Math" panose="02040503050406030204" pitchFamily="18" charset="0"/>
                  </a:rPr>
                  <a:t> </a:t>
                </a:r>
                <a:r>
                  <a:rPr lang="ru-RU" b="1" dirty="0" smtClean="0">
                    <a:solidFill>
                      <a:schemeClr val="accent5"/>
                    </a:solidFill>
                    <a:ea typeface="Cambria Math" panose="02040503050406030204" pitchFamily="18" charset="0"/>
                  </a:rPr>
                  <a:t>тогда </a:t>
                </a:r>
                <a:r>
                  <a:rPr lang="ru-RU" b="1" dirty="0">
                    <a:solidFill>
                      <a:schemeClr val="accent5"/>
                    </a:solidFill>
                    <a:ea typeface="Cambria Math" panose="02040503050406030204" pitchFamily="18" charset="0"/>
                  </a:rPr>
                  <a:t>и только </a:t>
                </a:r>
                <a:r>
                  <a:rPr lang="ru-RU" b="1" dirty="0" smtClean="0">
                    <a:solidFill>
                      <a:schemeClr val="accent5"/>
                    </a:solidFill>
                    <a:ea typeface="Cambria Math" panose="02040503050406030204" pitchFamily="18" charset="0"/>
                  </a:rPr>
                  <a:t>тогда, когда </a:t>
                </a:r>
                <a:r>
                  <a:rPr lang="en-US" sz="3400" b="1" dirty="0" smtClean="0">
                    <a:solidFill>
                      <a:schemeClr val="accent5"/>
                    </a:solidFill>
                    <a:ea typeface="Cambria Math" panose="02040503050406030204" pitchFamily="18" charset="0"/>
                  </a:rPr>
                  <a:t>M,s </a:t>
                </a:r>
                <a14:m>
                  <m:oMath xmlns:m="http://schemas.openxmlformats.org/officeDocument/2006/math">
                    <m:r>
                      <a:rPr lang="en-US" sz="3400" b="1" i="1">
                        <a:solidFill>
                          <a:schemeClr val="accent5"/>
                        </a:solidFill>
                        <a:latin typeface="Cambria Math" panose="02040503050406030204" pitchFamily="18" charset="0"/>
                        <a:ea typeface="Cambria Math" panose="02040503050406030204" pitchFamily="18" charset="0"/>
                      </a:rPr>
                      <m:t>⊨</m:t>
                    </m:r>
                  </m:oMath>
                </a14:m>
                <a:r>
                  <a:rPr lang="en-US" sz="3400" b="1" dirty="0">
                    <a:solidFill>
                      <a:schemeClr val="accent5"/>
                    </a:solidFill>
                    <a:ea typeface="Cambria Math" panose="02040503050406030204" pitchFamily="18" charset="0"/>
                  </a:rPr>
                  <a:t> 𝝋 </a:t>
                </a:r>
                <a:r>
                  <a:rPr lang="ru-RU" b="1" dirty="0" smtClean="0">
                    <a:solidFill>
                      <a:schemeClr val="accent5"/>
                    </a:solidFill>
                    <a:ea typeface="Cambria Math" panose="02040503050406030204" pitchFamily="18" charset="0"/>
                  </a:rPr>
                  <a:t>или</a:t>
                </a:r>
                <a:r>
                  <a:rPr lang="en-US" b="1" dirty="0" smtClean="0">
                    <a:solidFill>
                      <a:schemeClr val="accent5"/>
                    </a:solidFill>
                    <a:ea typeface="Cambria Math" panose="02040503050406030204" pitchFamily="18" charset="0"/>
                  </a:rPr>
                  <a:t> </a:t>
                </a:r>
                <a:r>
                  <a:rPr lang="en-US" sz="3400" b="1" dirty="0" smtClean="0">
                    <a:solidFill>
                      <a:schemeClr val="accent5"/>
                    </a:solidFill>
                    <a:ea typeface="Cambria Math" panose="02040503050406030204" pitchFamily="18" charset="0"/>
                  </a:rPr>
                  <a:t>M,s </a:t>
                </a:r>
                <a14:m>
                  <m:oMath xmlns:m="http://schemas.openxmlformats.org/officeDocument/2006/math">
                    <m:r>
                      <a:rPr lang="en-US" sz="3400" b="1" i="1">
                        <a:solidFill>
                          <a:schemeClr val="accent5"/>
                        </a:solidFill>
                        <a:latin typeface="Cambria Math" panose="02040503050406030204" pitchFamily="18" charset="0"/>
                        <a:ea typeface="Cambria Math" panose="02040503050406030204" pitchFamily="18" charset="0"/>
                      </a:rPr>
                      <m:t>⊨</m:t>
                    </m:r>
                  </m:oMath>
                </a14:m>
                <a:r>
                  <a:rPr lang="en-US" sz="3400" b="1" dirty="0">
                    <a:solidFill>
                      <a:schemeClr val="accent5"/>
                    </a:solidFill>
                    <a:ea typeface="Cambria Math" panose="02040503050406030204" pitchFamily="18" charset="0"/>
                  </a:rPr>
                  <a:t> </a:t>
                </a:r>
                <a14:m>
                  <m:oMath xmlns:m="http://schemas.openxmlformats.org/officeDocument/2006/math">
                    <m:r>
                      <a:rPr lang="en-US" sz="3400" b="1" i="1">
                        <a:solidFill>
                          <a:schemeClr val="accent5"/>
                        </a:solidFill>
                        <a:latin typeface="Cambria Math" panose="02040503050406030204" pitchFamily="18" charset="0"/>
                        <a:ea typeface="Cambria Math" panose="02040503050406030204" pitchFamily="18" charset="0"/>
                      </a:rPr>
                      <m:t>𝝍</m:t>
                    </m:r>
                  </m:oMath>
                </a14:m>
                <a:endParaRPr lang="en-US" sz="3400" b="1" dirty="0">
                  <a:solidFill>
                    <a:schemeClr val="accent5"/>
                  </a:solidFill>
                  <a:ea typeface="Cambria Math" panose="02040503050406030204" pitchFamily="18" charset="0"/>
                </a:endParaRPr>
              </a:p>
              <a:p>
                <a:pPr marL="257175" indent="-257175" algn="just"/>
                <a:r>
                  <a:rPr lang="ru-RU" sz="3400" b="1" dirty="0">
                    <a:solidFill>
                      <a:schemeClr val="accent5"/>
                    </a:solidFill>
                    <a:ea typeface="Cambria Math" panose="02040503050406030204" pitchFamily="18" charset="0"/>
                  </a:rPr>
                  <a:t>М</a:t>
                </a:r>
                <a:r>
                  <a:rPr lang="en-US" sz="3400" b="1" dirty="0" smtClean="0">
                    <a:solidFill>
                      <a:schemeClr val="accent5"/>
                    </a:solidFill>
                    <a:ea typeface="Cambria Math" panose="02040503050406030204" pitchFamily="18" charset="0"/>
                  </a:rPr>
                  <a:t>,s </a:t>
                </a:r>
                <a14:m>
                  <m:oMath xmlns:m="http://schemas.openxmlformats.org/officeDocument/2006/math">
                    <m:r>
                      <a:rPr lang="en-US" sz="3400" b="1" i="1">
                        <a:solidFill>
                          <a:schemeClr val="accent5"/>
                        </a:solidFill>
                        <a:latin typeface="Cambria Math" panose="02040503050406030204" pitchFamily="18" charset="0"/>
                        <a:ea typeface="Cambria Math" panose="02040503050406030204" pitchFamily="18" charset="0"/>
                      </a:rPr>
                      <m:t>⊨</m:t>
                    </m:r>
                    <m:sSub>
                      <m:sSubPr>
                        <m:ctrlPr>
                          <a:rPr lang="ru-RU" sz="3400" b="1" i="1">
                            <a:solidFill>
                              <a:schemeClr val="accent5"/>
                            </a:solidFill>
                            <a:latin typeface="Cambria Math" panose="02040503050406030204" pitchFamily="18" charset="0"/>
                          </a:rPr>
                        </m:ctrlPr>
                      </m:sSubPr>
                      <m:e>
                        <m:r>
                          <a:rPr lang="en-US" sz="3400" b="1" i="1">
                            <a:solidFill>
                              <a:schemeClr val="accent5"/>
                            </a:solidFill>
                            <a:latin typeface="Cambria Math" panose="02040503050406030204" pitchFamily="18" charset="0"/>
                          </a:rPr>
                          <m:t>𝑲</m:t>
                        </m:r>
                      </m:e>
                      <m:sub>
                        <m:r>
                          <a:rPr lang="en-US" sz="3400" b="1" i="1">
                            <a:solidFill>
                              <a:schemeClr val="accent5"/>
                            </a:solidFill>
                            <a:latin typeface="Cambria Math" panose="02040503050406030204" pitchFamily="18" charset="0"/>
                          </a:rPr>
                          <m:t>𝒊</m:t>
                        </m:r>
                      </m:sub>
                    </m:sSub>
                  </m:oMath>
                </a14:m>
                <a:r>
                  <a:rPr lang="en-US" sz="3400" b="1" dirty="0">
                    <a:solidFill>
                      <a:schemeClr val="accent5"/>
                    </a:solidFill>
                    <a:ea typeface="Cambria Math" panose="02040503050406030204" pitchFamily="18" charset="0"/>
                  </a:rPr>
                  <a:t> 𝝋  </a:t>
                </a:r>
                <a:r>
                  <a:rPr lang="ru-RU" b="1" dirty="0">
                    <a:solidFill>
                      <a:schemeClr val="accent5"/>
                    </a:solidFill>
                    <a:ea typeface="Cambria Math" panose="02040503050406030204" pitchFamily="18" charset="0"/>
                  </a:rPr>
                  <a:t>тогда и только тогда, </a:t>
                </a:r>
                <a:r>
                  <a:rPr lang="ru-RU" b="1" dirty="0" smtClean="0">
                    <a:solidFill>
                      <a:schemeClr val="accent5"/>
                    </a:solidFill>
                    <a:ea typeface="Cambria Math" panose="02040503050406030204" pitchFamily="18" charset="0"/>
                  </a:rPr>
                  <a:t>когда для всех </a:t>
                </a:r>
                <a:r>
                  <a:rPr lang="en-US" sz="3400" b="1" dirty="0" smtClean="0">
                    <a:solidFill>
                      <a:schemeClr val="accent5"/>
                    </a:solidFill>
                    <a:ea typeface="Cambria Math" panose="02040503050406030204" pitchFamily="18" charset="0"/>
                  </a:rPr>
                  <a:t>t </a:t>
                </a:r>
                <a14:m>
                  <m:oMath xmlns:m="http://schemas.openxmlformats.org/officeDocument/2006/math">
                    <m:r>
                      <a:rPr lang="en-US" sz="3400" b="1" i="1">
                        <a:solidFill>
                          <a:schemeClr val="accent5"/>
                        </a:solidFill>
                        <a:latin typeface="Cambria Math" panose="02040503050406030204" pitchFamily="18" charset="0"/>
                        <a:ea typeface="Cambria Math" panose="02040503050406030204" pitchFamily="18" charset="0"/>
                      </a:rPr>
                      <m:t>∈</m:t>
                    </m:r>
                    <m:r>
                      <a:rPr lang="en-US" sz="3400" b="1" i="1" smtClean="0">
                        <a:solidFill>
                          <a:schemeClr val="accent5"/>
                        </a:solidFill>
                        <a:latin typeface="Cambria Math" panose="02040503050406030204" pitchFamily="18" charset="0"/>
                        <a:ea typeface="Cambria Math" panose="02040503050406030204" pitchFamily="18" charset="0"/>
                      </a:rPr>
                      <m:t>𝑺</m:t>
                    </m:r>
                    <m:r>
                      <a:rPr lang="ru-RU" sz="3400" b="1" i="1" smtClean="0">
                        <a:solidFill>
                          <a:schemeClr val="accent5"/>
                        </a:solidFill>
                        <a:latin typeface="Cambria Math" panose="02040503050406030204" pitchFamily="18" charset="0"/>
                        <a:ea typeface="Cambria Math" panose="02040503050406030204" pitchFamily="18" charset="0"/>
                      </a:rPr>
                      <m:t> из </m:t>
                    </m:r>
                    <m:r>
                      <a:rPr lang="en-US" sz="3400" b="1" i="1" smtClean="0">
                        <a:solidFill>
                          <a:schemeClr val="accent5"/>
                        </a:solidFill>
                        <a:latin typeface="Cambria Math" panose="02040503050406030204" pitchFamily="18" charset="0"/>
                        <a:ea typeface="Cambria Math" panose="02040503050406030204" pitchFamily="18" charset="0"/>
                      </a:rPr>
                      <m:t>𝒔</m:t>
                    </m:r>
                    <m:sSub>
                      <m:sSubPr>
                        <m:ctrlPr>
                          <a:rPr lang="en-US" sz="3400" b="1" i="1">
                            <a:solidFill>
                              <a:schemeClr val="accent5"/>
                            </a:solidFill>
                            <a:latin typeface="Cambria Math" panose="02040503050406030204" pitchFamily="18" charset="0"/>
                            <a:ea typeface="Cambria Math" panose="02040503050406030204" pitchFamily="18" charset="0"/>
                          </a:rPr>
                        </m:ctrlPr>
                      </m:sSubPr>
                      <m:e>
                        <m:r>
                          <a:rPr lang="en-US" sz="3400" b="1" i="1">
                            <a:solidFill>
                              <a:schemeClr val="accent5"/>
                            </a:solidFill>
                            <a:latin typeface="Cambria Math" panose="02040503050406030204" pitchFamily="18" charset="0"/>
                            <a:ea typeface="Cambria Math" panose="02040503050406030204" pitchFamily="18" charset="0"/>
                          </a:rPr>
                          <m:t>𝑹</m:t>
                        </m:r>
                      </m:e>
                      <m:sub>
                        <m:r>
                          <a:rPr lang="en-US" sz="3400" b="1" i="1">
                            <a:solidFill>
                              <a:schemeClr val="accent5"/>
                            </a:solidFill>
                            <a:latin typeface="Cambria Math" panose="02040503050406030204" pitchFamily="18" charset="0"/>
                            <a:ea typeface="Cambria Math" panose="02040503050406030204" pitchFamily="18" charset="0"/>
                          </a:rPr>
                          <m:t>𝒊</m:t>
                        </m:r>
                      </m:sub>
                    </m:sSub>
                    <m:r>
                      <a:rPr lang="en-US" sz="3400" b="1" i="0" smtClean="0">
                        <a:solidFill>
                          <a:schemeClr val="accent5"/>
                        </a:solidFill>
                        <a:latin typeface="Cambria Math" panose="02040503050406030204" pitchFamily="18" charset="0"/>
                        <a:ea typeface="Cambria Math" panose="02040503050406030204" pitchFamily="18" charset="0"/>
                      </a:rPr>
                      <m:t>𝐭</m:t>
                    </m:r>
                    <m:r>
                      <a:rPr lang="en-US" sz="3400" b="1" i="0" smtClean="0">
                        <a:solidFill>
                          <a:schemeClr val="accent5"/>
                        </a:solidFill>
                        <a:latin typeface="Cambria Math" panose="02040503050406030204" pitchFamily="18" charset="0"/>
                        <a:ea typeface="Cambria Math" panose="02040503050406030204" pitchFamily="18" charset="0"/>
                      </a:rPr>
                      <m:t> следует </m:t>
                    </m:r>
                  </m:oMath>
                </a14:m>
                <a:r>
                  <a:rPr lang="ru-RU" b="1" dirty="0" smtClean="0">
                    <a:solidFill>
                      <a:schemeClr val="accent5"/>
                    </a:solidFill>
                    <a:ea typeface="Cambria Math" panose="02040503050406030204" pitchFamily="18" charset="0"/>
                  </a:rPr>
                  <a:t> </a:t>
                </a:r>
                <a:r>
                  <a:rPr lang="ru-RU" sz="3400" b="1" dirty="0">
                    <a:solidFill>
                      <a:schemeClr val="accent5"/>
                    </a:solidFill>
                    <a:ea typeface="Cambria Math" panose="02040503050406030204" pitchFamily="18" charset="0"/>
                  </a:rPr>
                  <a:t>М</a:t>
                </a:r>
                <a:r>
                  <a:rPr lang="en-US" sz="3400" b="1" dirty="0" smtClean="0">
                    <a:solidFill>
                      <a:schemeClr val="accent5"/>
                    </a:solidFill>
                    <a:ea typeface="Cambria Math" panose="02040503050406030204" pitchFamily="18" charset="0"/>
                  </a:rPr>
                  <a:t>,t </a:t>
                </a:r>
                <a14:m>
                  <m:oMath xmlns:m="http://schemas.openxmlformats.org/officeDocument/2006/math">
                    <m:r>
                      <a:rPr lang="en-US" sz="3400" b="1" i="1">
                        <a:solidFill>
                          <a:schemeClr val="accent5"/>
                        </a:solidFill>
                        <a:latin typeface="Cambria Math" panose="02040503050406030204" pitchFamily="18" charset="0"/>
                        <a:ea typeface="Cambria Math" panose="02040503050406030204" pitchFamily="18" charset="0"/>
                      </a:rPr>
                      <m:t>⊨</m:t>
                    </m:r>
                  </m:oMath>
                </a14:m>
                <a:r>
                  <a:rPr lang="en-US" sz="3400" b="1" dirty="0">
                    <a:solidFill>
                      <a:schemeClr val="accent5"/>
                    </a:solidFill>
                    <a:ea typeface="Cambria Math" panose="02040503050406030204" pitchFamily="18" charset="0"/>
                  </a:rPr>
                  <a:t> 𝝋 </a:t>
                </a:r>
                <a:endParaRPr lang="ru-RU" b="1" dirty="0">
                  <a:solidFill>
                    <a:schemeClr val="accent5"/>
                  </a:solidFill>
                  <a:ea typeface="Cambria Math" panose="02040503050406030204" pitchFamily="18" charset="0"/>
                </a:endParaRPr>
              </a:p>
              <a:p>
                <a:endParaRPr lang="ru-RU" dirty="0"/>
              </a:p>
            </p:txBody>
          </p:sp>
        </mc:Choice>
        <mc:Fallback xmlns="">
          <p:sp>
            <p:nvSpPr>
              <p:cNvPr id="3" name="Объект 2"/>
              <p:cNvSpPr>
                <a:spLocks noGrp="1" noRot="1" noChangeAspect="1" noMove="1" noResize="1" noEditPoints="1" noAdjustHandles="1" noChangeArrowheads="1" noChangeShapeType="1" noTextEdit="1"/>
              </p:cNvSpPr>
              <p:nvPr>
                <p:ph idx="1"/>
              </p:nvPr>
            </p:nvSpPr>
            <p:spPr>
              <a:xfrm>
                <a:off x="628650" y="1825625"/>
                <a:ext cx="7886700" cy="4267672"/>
              </a:xfrm>
              <a:blipFill rotWithShape="0">
                <a:blip r:embed="rId2"/>
                <a:stretch>
                  <a:fillRect l="-1005" t="-2996" r="-386"/>
                </a:stretch>
              </a:blipFill>
            </p:spPr>
            <p:txBody>
              <a:bodyPr/>
              <a:lstStyle/>
              <a:p>
                <a:r>
                  <a:rPr lang="ru-RU">
                    <a:noFill/>
                  </a:rPr>
                  <a:t> </a:t>
                </a:r>
              </a:p>
            </p:txBody>
          </p:sp>
        </mc:Fallback>
      </mc:AlternateContent>
    </p:spTree>
    <p:extLst>
      <p:ext uri="{BB962C8B-B14F-4D97-AF65-F5344CB8AC3E}">
        <p14:creationId xmlns:p14="http://schemas.microsoft.com/office/powerpoint/2010/main" val="3146982351"/>
      </p:ext>
    </p:extLst>
  </p:cSld>
  <p:clrMapOvr>
    <a:masterClrMapping/>
  </p:clrMapOvr>
  <p:transition spd="med">
    <p:pull/>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Семантика возможных миров</a:t>
            </a:r>
          </a:p>
        </p:txBody>
      </p:sp>
      <mc:AlternateContent xmlns:mc="http://schemas.openxmlformats.org/markup-compatibility/2006" xmlns:a14="http://schemas.microsoft.com/office/drawing/2010/main">
        <mc:Choice Requires="a14">
          <p:sp>
            <p:nvSpPr>
              <p:cNvPr id="3" name="Объект 2"/>
              <p:cNvSpPr>
                <a:spLocks noGrp="1"/>
              </p:cNvSpPr>
              <p:nvPr>
                <p:ph idx="1"/>
              </p:nvPr>
            </p:nvSpPr>
            <p:spPr>
              <a:xfrm>
                <a:off x="628650" y="1825624"/>
                <a:ext cx="7886700" cy="4627711"/>
              </a:xfrm>
            </p:spPr>
            <p:txBody>
              <a:bodyPr>
                <a:normAutofit fontScale="85000" lnSpcReduction="20000"/>
              </a:bodyPr>
              <a:lstStyle/>
              <a:p>
                <a:pPr algn="just"/>
                <a:r>
                  <a:rPr lang="ru-RU" dirty="0" smtClean="0">
                    <a:ea typeface="Cambria Math" panose="02040503050406030204" pitchFamily="18" charset="0"/>
                  </a:rPr>
                  <a:t>Формулировка</a:t>
                </a:r>
                <a:r>
                  <a:rPr lang="ru-RU" b="1" dirty="0" smtClean="0">
                    <a:ea typeface="Cambria Math" panose="02040503050406030204" pitchFamily="18" charset="0"/>
                  </a:rPr>
                  <a:t> </a:t>
                </a:r>
                <a14:m>
                  <m:oMath xmlns:m="http://schemas.openxmlformats.org/officeDocument/2006/math">
                    <m:sSub>
                      <m:sSubPr>
                        <m:ctrlPr>
                          <a:rPr lang="ru-RU" b="1" i="1">
                            <a:solidFill>
                              <a:schemeClr val="accent5"/>
                            </a:solidFill>
                            <a:latin typeface="Cambria Math" panose="02040503050406030204" pitchFamily="18" charset="0"/>
                          </a:rPr>
                        </m:ctrlPr>
                      </m:sSubPr>
                      <m:e>
                        <m:r>
                          <a:rPr lang="en-US" b="1" i="1">
                            <a:solidFill>
                              <a:schemeClr val="accent5"/>
                            </a:solidFill>
                            <a:latin typeface="Cambria Math" panose="02040503050406030204" pitchFamily="18" charset="0"/>
                          </a:rPr>
                          <m:t>𝑲</m:t>
                        </m:r>
                      </m:e>
                      <m:sub>
                        <m:r>
                          <a:rPr lang="en-US" b="1" i="1">
                            <a:solidFill>
                              <a:schemeClr val="accent5"/>
                            </a:solidFill>
                            <a:latin typeface="Cambria Math" panose="02040503050406030204" pitchFamily="18" charset="0"/>
                          </a:rPr>
                          <m:t>𝒊</m:t>
                        </m:r>
                      </m:sub>
                    </m:sSub>
                  </m:oMath>
                </a14:m>
                <a:r>
                  <a:rPr lang="en-US" b="1" dirty="0">
                    <a:solidFill>
                      <a:schemeClr val="accent5"/>
                    </a:solidFill>
                    <a:ea typeface="Cambria Math" panose="02040503050406030204" pitchFamily="18" charset="0"/>
                  </a:rPr>
                  <a:t> 𝝋 </a:t>
                </a:r>
                <a:r>
                  <a:rPr lang="ru-RU" b="1" dirty="0">
                    <a:solidFill>
                      <a:schemeClr val="accent5"/>
                    </a:solidFill>
                    <a:ea typeface="Cambria Math" panose="02040503050406030204" pitchFamily="18" charset="0"/>
                  </a:rPr>
                  <a:t> </a:t>
                </a:r>
                <a:r>
                  <a:rPr lang="ru-RU" dirty="0">
                    <a:ea typeface="Cambria Math" panose="02040503050406030204" pitchFamily="18" charset="0"/>
                  </a:rPr>
                  <a:t>определяет множество </a:t>
                </a:r>
                <a:r>
                  <a:rPr lang="ru-RU" dirty="0" smtClean="0">
                    <a:ea typeface="Cambria Math" panose="02040503050406030204" pitchFamily="18" charset="0"/>
                  </a:rPr>
                  <a:t>состояний </a:t>
                </a:r>
                <a:r>
                  <a:rPr lang="en-US" b="1" dirty="0" smtClean="0">
                    <a:solidFill>
                      <a:schemeClr val="accent1">
                        <a:lumMod val="75000"/>
                      </a:schemeClr>
                    </a:solidFill>
                    <a:ea typeface="Cambria Math" panose="02040503050406030204" pitchFamily="18" charset="0"/>
                  </a:rPr>
                  <a:t>s</a:t>
                </a:r>
                <a:r>
                  <a:rPr lang="ru-RU" dirty="0" smtClean="0">
                    <a:ea typeface="Cambria Math" panose="02040503050406030204" pitchFamily="18" charset="0"/>
                  </a:rPr>
                  <a:t>, </a:t>
                </a:r>
                <a:r>
                  <a:rPr lang="ru-RU" dirty="0">
                    <a:ea typeface="Cambria Math" panose="02040503050406030204" pitchFamily="18" charset="0"/>
                  </a:rPr>
                  <a:t>в которых высказывание</a:t>
                </a:r>
                <a:r>
                  <a:rPr lang="ru-RU" b="1" dirty="0">
                    <a:ea typeface="Cambria Math" panose="02040503050406030204" pitchFamily="18" charset="0"/>
                  </a:rPr>
                  <a:t> </a:t>
                </a:r>
                <a:r>
                  <a:rPr lang="ru-RU" b="1" dirty="0">
                    <a:solidFill>
                      <a:schemeClr val="accent5"/>
                    </a:solidFill>
                    <a:ea typeface="Cambria Math" panose="02040503050406030204" pitchFamily="18" charset="0"/>
                  </a:rPr>
                  <a:t>«агент </a:t>
                </a:r>
                <a:r>
                  <a:rPr lang="en-US" b="1" dirty="0">
                    <a:solidFill>
                      <a:schemeClr val="accent5"/>
                    </a:solidFill>
                    <a:ea typeface="Cambria Math" panose="02040503050406030204" pitchFamily="18" charset="0"/>
                  </a:rPr>
                  <a:t>i </a:t>
                </a:r>
                <a:r>
                  <a:rPr lang="ru-RU" b="1" dirty="0">
                    <a:solidFill>
                      <a:schemeClr val="accent5"/>
                    </a:solidFill>
                    <a:ea typeface="Cambria Math" panose="02040503050406030204" pitchFamily="18" charset="0"/>
                  </a:rPr>
                  <a:t>знает</a:t>
                </a:r>
                <a:r>
                  <a:rPr lang="en-US" b="1" dirty="0">
                    <a:solidFill>
                      <a:schemeClr val="accent5"/>
                    </a:solidFill>
                    <a:ea typeface="Cambria Math" panose="02040503050406030204" pitchFamily="18" charset="0"/>
                  </a:rPr>
                  <a:t>, </a:t>
                </a:r>
                <a:r>
                  <a:rPr lang="ru-RU" b="1" dirty="0">
                    <a:solidFill>
                      <a:schemeClr val="accent5"/>
                    </a:solidFill>
                    <a:ea typeface="Cambria Math" panose="02040503050406030204" pitchFamily="18" charset="0"/>
                  </a:rPr>
                  <a:t>что </a:t>
                </a:r>
                <a:r>
                  <a:rPr lang="en-US" b="1" dirty="0">
                    <a:solidFill>
                      <a:schemeClr val="accent5"/>
                    </a:solidFill>
                    <a:ea typeface="Cambria Math" panose="02040503050406030204" pitchFamily="18" charset="0"/>
                  </a:rPr>
                  <a:t> 𝝋</a:t>
                </a:r>
                <a:r>
                  <a:rPr lang="ru-RU" b="1" dirty="0">
                    <a:solidFill>
                      <a:schemeClr val="accent5"/>
                    </a:solidFill>
                    <a:ea typeface="Cambria Math" panose="02040503050406030204" pitchFamily="18" charset="0"/>
                  </a:rPr>
                  <a:t>  истина» </a:t>
                </a:r>
                <a:r>
                  <a:rPr lang="ru-RU" dirty="0">
                    <a:ea typeface="Cambria Math" panose="02040503050406030204" pitchFamily="18" charset="0"/>
                  </a:rPr>
                  <a:t>верно. </a:t>
                </a:r>
                <a:r>
                  <a:rPr lang="ru-RU" dirty="0" smtClean="0">
                    <a:ea typeface="Cambria Math" panose="02040503050406030204" pitchFamily="18" charset="0"/>
                  </a:rPr>
                  <a:t>Но </a:t>
                </a:r>
                <a:r>
                  <a:rPr lang="ru-RU" dirty="0">
                    <a:ea typeface="Cambria Math" panose="02040503050406030204" pitchFamily="18" charset="0"/>
                  </a:rPr>
                  <a:t>это не объясняет почему или как агент</a:t>
                </a:r>
                <a:r>
                  <a:rPr lang="ru-RU" b="1" dirty="0">
                    <a:ea typeface="Cambria Math" panose="02040503050406030204" pitchFamily="18" charset="0"/>
                  </a:rPr>
                  <a:t> </a:t>
                </a:r>
                <a:r>
                  <a:rPr lang="en-US" b="1" dirty="0">
                    <a:solidFill>
                      <a:schemeClr val="accent5"/>
                    </a:solidFill>
                    <a:ea typeface="Cambria Math" panose="02040503050406030204" pitchFamily="18" charset="0"/>
                  </a:rPr>
                  <a:t>i</a:t>
                </a:r>
                <a:r>
                  <a:rPr lang="ru-RU" b="1" dirty="0" smtClean="0">
                    <a:solidFill>
                      <a:schemeClr val="accent5"/>
                    </a:solidFill>
                    <a:ea typeface="Cambria Math" panose="02040503050406030204" pitchFamily="18" charset="0"/>
                  </a:rPr>
                  <a:t>  додумался до этого</a:t>
                </a:r>
                <a:r>
                  <a:rPr lang="en-US" dirty="0" smtClean="0">
                    <a:ea typeface="Cambria Math" panose="02040503050406030204" pitchFamily="18" charset="0"/>
                  </a:rPr>
                  <a:t>. </a:t>
                </a:r>
                <a:r>
                  <a:rPr lang="ru-RU" dirty="0">
                    <a:ea typeface="Cambria Math" panose="02040503050406030204" pitchFamily="18" charset="0"/>
                  </a:rPr>
                  <a:t>С</a:t>
                </a:r>
                <a:r>
                  <a:rPr lang="ru-RU" dirty="0" smtClean="0">
                    <a:ea typeface="Cambria Math" panose="02040503050406030204" pitchFamily="18" charset="0"/>
                  </a:rPr>
                  <a:t>уществует </a:t>
                </a:r>
                <a:r>
                  <a:rPr lang="ru-RU" dirty="0">
                    <a:ea typeface="Cambria Math" panose="02040503050406030204" pitchFamily="18" charset="0"/>
                  </a:rPr>
                  <a:t>множество путей для понимания того, как эти модели представлены в знаниях агента.</a:t>
                </a:r>
                <a:r>
                  <a:rPr lang="en-US" dirty="0">
                    <a:ea typeface="Cambria Math" panose="02040503050406030204" pitchFamily="18" charset="0"/>
                  </a:rPr>
                  <a:t> </a:t>
                </a:r>
                <a:r>
                  <a:rPr lang="ru-RU" dirty="0" smtClean="0">
                    <a:ea typeface="Cambria Math" panose="02040503050406030204" pitchFamily="18" charset="0"/>
                  </a:rPr>
                  <a:t>Самый </a:t>
                </a:r>
                <a:r>
                  <a:rPr lang="ru-RU" dirty="0">
                    <a:ea typeface="Cambria Math" panose="02040503050406030204" pitchFamily="18" charset="0"/>
                  </a:rPr>
                  <a:t>простой способ описать это – говорить, что состояние </a:t>
                </a:r>
                <a:r>
                  <a:rPr lang="en-US" b="1" dirty="0">
                    <a:solidFill>
                      <a:schemeClr val="accent5"/>
                    </a:solidFill>
                    <a:ea typeface="Cambria Math" panose="02040503050406030204" pitchFamily="18" charset="0"/>
                  </a:rPr>
                  <a:t>t</a:t>
                </a:r>
                <a:r>
                  <a:rPr lang="en-US" b="1" dirty="0" smtClean="0">
                    <a:solidFill>
                      <a:schemeClr val="accent5"/>
                    </a:solidFill>
                    <a:ea typeface="Cambria Math" panose="02040503050406030204" pitchFamily="18" charset="0"/>
                  </a:rPr>
                  <a:t> </a:t>
                </a:r>
                <a:r>
                  <a:rPr lang="ru-RU" b="1" dirty="0">
                    <a:solidFill>
                      <a:schemeClr val="accent5"/>
                    </a:solidFill>
                    <a:ea typeface="Cambria Math" panose="02040503050406030204" pitchFamily="18" charset="0"/>
                  </a:rPr>
                  <a:t>доступно для агента, находящегося в состоянии </a:t>
                </a:r>
                <a:r>
                  <a:rPr lang="en-US" b="1" dirty="0">
                    <a:solidFill>
                      <a:schemeClr val="accent5"/>
                    </a:solidFill>
                    <a:ea typeface="Cambria Math" panose="02040503050406030204" pitchFamily="18" charset="0"/>
                  </a:rPr>
                  <a:t>s</a:t>
                </a:r>
                <a:r>
                  <a:rPr lang="en-US" b="1" dirty="0" smtClean="0">
                    <a:ea typeface="Cambria Math" panose="02040503050406030204" pitchFamily="18" charset="0"/>
                  </a:rPr>
                  <a:t>.</a:t>
                </a:r>
                <a:endParaRPr lang="en-US" b="1" dirty="0">
                  <a:ea typeface="Cambria Math" panose="02040503050406030204" pitchFamily="18" charset="0"/>
                </a:endParaRPr>
              </a:p>
              <a:p>
                <a:pPr marL="0" indent="0" algn="just">
                  <a:buNone/>
                </a:pPr>
                <a:r>
                  <a:rPr lang="ru-RU" dirty="0" smtClean="0">
                    <a:ea typeface="Cambria Math" panose="02040503050406030204" pitchFamily="18" charset="0"/>
                  </a:rPr>
                  <a:t>Существует </a:t>
                </a:r>
                <a:r>
                  <a:rPr lang="ru-RU" dirty="0">
                    <a:ea typeface="Cambria Math" panose="02040503050406030204" pitchFamily="18" charset="0"/>
                  </a:rPr>
                  <a:t>несколько интерпретаций </a:t>
                </a:r>
                <a:r>
                  <a:rPr lang="en-US" b="1" dirty="0" smtClean="0">
                    <a:solidFill>
                      <a:schemeClr val="accent1">
                        <a:lumMod val="75000"/>
                      </a:schemeClr>
                    </a:solidFill>
                    <a:ea typeface="Cambria Math" panose="02040503050406030204" pitchFamily="18" charset="0"/>
                  </a:rPr>
                  <a:t>s</a:t>
                </a:r>
                <a14:m>
                  <m:oMath xmlns:m="http://schemas.openxmlformats.org/officeDocument/2006/math">
                    <m:sSub>
                      <m:sSubPr>
                        <m:ctrlPr>
                          <a:rPr lang="en-US" b="1" i="1">
                            <a:solidFill>
                              <a:schemeClr val="accent1">
                                <a:lumMod val="75000"/>
                              </a:schemeClr>
                            </a:solidFill>
                            <a:latin typeface="Cambria Math" panose="02040503050406030204" pitchFamily="18" charset="0"/>
                            <a:ea typeface="Cambria Math" panose="02040503050406030204" pitchFamily="18" charset="0"/>
                          </a:rPr>
                        </m:ctrlPr>
                      </m:sSubPr>
                      <m:e>
                        <m:r>
                          <a:rPr lang="en-US" b="1" i="1">
                            <a:solidFill>
                              <a:schemeClr val="accent1">
                                <a:lumMod val="75000"/>
                              </a:schemeClr>
                            </a:solidFill>
                            <a:latin typeface="Cambria Math" panose="02040503050406030204" pitchFamily="18" charset="0"/>
                            <a:ea typeface="Cambria Math" panose="02040503050406030204" pitchFamily="18" charset="0"/>
                          </a:rPr>
                          <m:t>𝑹</m:t>
                        </m:r>
                      </m:e>
                      <m:sub>
                        <m:r>
                          <a:rPr lang="en-US" b="1" i="1">
                            <a:solidFill>
                              <a:schemeClr val="accent1">
                                <a:lumMod val="75000"/>
                              </a:schemeClr>
                            </a:solidFill>
                            <a:latin typeface="Cambria Math" panose="02040503050406030204" pitchFamily="18" charset="0"/>
                            <a:ea typeface="Cambria Math" panose="02040503050406030204" pitchFamily="18" charset="0"/>
                          </a:rPr>
                          <m:t>𝒊</m:t>
                        </m:r>
                      </m:sub>
                    </m:sSub>
                    <m:r>
                      <a:rPr lang="en-US" b="1" i="0" smtClean="0">
                        <a:solidFill>
                          <a:schemeClr val="accent1">
                            <a:lumMod val="75000"/>
                          </a:schemeClr>
                        </a:solidFill>
                        <a:latin typeface="Cambria Math" panose="02040503050406030204" pitchFamily="18" charset="0"/>
                        <a:ea typeface="Cambria Math" panose="02040503050406030204" pitchFamily="18" charset="0"/>
                      </a:rPr>
                      <m:t>𝐭</m:t>
                    </m:r>
                  </m:oMath>
                </a14:m>
                <a:r>
                  <a:rPr lang="en-US" b="1" dirty="0" smtClean="0">
                    <a:ea typeface="Cambria Math" panose="02040503050406030204" pitchFamily="18" charset="0"/>
                  </a:rPr>
                  <a:t>: </a:t>
                </a:r>
                <a:endParaRPr lang="en-US" b="1" dirty="0">
                  <a:ea typeface="Cambria Math" panose="02040503050406030204" pitchFamily="18" charset="0"/>
                </a:endParaRPr>
              </a:p>
              <a:p>
                <a:pPr marL="257175" indent="-257175" algn="just"/>
                <a:r>
                  <a:rPr lang="ru-RU" b="1" dirty="0">
                    <a:solidFill>
                      <a:schemeClr val="accent5"/>
                    </a:solidFill>
                    <a:ea typeface="Cambria Math" panose="02040503050406030204" pitchFamily="18" charset="0"/>
                  </a:rPr>
                  <a:t>Все, что агент</a:t>
                </a:r>
                <a:r>
                  <a:rPr lang="en-US" b="1" dirty="0">
                    <a:solidFill>
                      <a:schemeClr val="accent5"/>
                    </a:solidFill>
                    <a:ea typeface="Cambria Math" panose="02040503050406030204" pitchFamily="18" charset="0"/>
                  </a:rPr>
                  <a:t> i </a:t>
                </a:r>
                <a:r>
                  <a:rPr lang="ru-RU" b="1" dirty="0">
                    <a:solidFill>
                      <a:schemeClr val="accent5"/>
                    </a:solidFill>
                    <a:ea typeface="Cambria Math" panose="02040503050406030204" pitchFamily="18" charset="0"/>
                  </a:rPr>
                  <a:t>знает в состоянии </a:t>
                </a:r>
                <a:r>
                  <a:rPr lang="en-US" b="1" dirty="0">
                    <a:solidFill>
                      <a:schemeClr val="accent5"/>
                    </a:solidFill>
                    <a:ea typeface="Cambria Math" panose="02040503050406030204" pitchFamily="18" charset="0"/>
                  </a:rPr>
                  <a:t>s</a:t>
                </a:r>
                <a:r>
                  <a:rPr lang="en-US" b="1" dirty="0" smtClean="0">
                    <a:solidFill>
                      <a:schemeClr val="accent5"/>
                    </a:solidFill>
                    <a:ea typeface="Cambria Math" panose="02040503050406030204" pitchFamily="18" charset="0"/>
                  </a:rPr>
                  <a:t> </a:t>
                </a:r>
                <a:r>
                  <a:rPr lang="ru-RU" b="1" dirty="0">
                    <a:solidFill>
                      <a:schemeClr val="accent5"/>
                    </a:solidFill>
                    <a:ea typeface="Cambria Math" panose="02040503050406030204" pitchFamily="18" charset="0"/>
                  </a:rPr>
                  <a:t>будет истинно и в </a:t>
                </a:r>
                <a:r>
                  <a:rPr lang="en-US" b="1" dirty="0">
                    <a:solidFill>
                      <a:schemeClr val="accent5"/>
                    </a:solidFill>
                    <a:ea typeface="Cambria Math" panose="02040503050406030204" pitchFamily="18" charset="0"/>
                  </a:rPr>
                  <a:t>t</a:t>
                </a:r>
                <a:r>
                  <a:rPr lang="ru-RU" b="1" dirty="0" smtClean="0">
                    <a:solidFill>
                      <a:schemeClr val="accent5"/>
                    </a:solidFill>
                    <a:ea typeface="Cambria Math" panose="02040503050406030204" pitchFamily="18" charset="0"/>
                  </a:rPr>
                  <a:t>.</a:t>
                </a:r>
                <a:r>
                  <a:rPr lang="en-US" b="1" dirty="0" smtClean="0">
                    <a:solidFill>
                      <a:schemeClr val="accent5"/>
                    </a:solidFill>
                    <a:ea typeface="Cambria Math" panose="02040503050406030204" pitchFamily="18" charset="0"/>
                  </a:rPr>
                  <a:t> </a:t>
                </a:r>
                <a:endParaRPr lang="ru-RU" b="1" dirty="0">
                  <a:solidFill>
                    <a:schemeClr val="accent5"/>
                  </a:solidFill>
                  <a:ea typeface="Cambria Math" panose="02040503050406030204" pitchFamily="18" charset="0"/>
                </a:endParaRPr>
              </a:p>
              <a:p>
                <a:pPr marL="257175" indent="-257175" algn="just"/>
                <a:r>
                  <a:rPr lang="ru-RU" b="1" dirty="0">
                    <a:solidFill>
                      <a:schemeClr val="accent5"/>
                    </a:solidFill>
                    <a:ea typeface="Cambria Math" panose="02040503050406030204" pitchFamily="18" charset="0"/>
                  </a:rPr>
                  <a:t>В обоих состояниях агент обладает одинаковым опытом и одинаковыми воспоминаниями</a:t>
                </a:r>
                <a:endParaRPr lang="en-US" b="1" dirty="0">
                  <a:solidFill>
                    <a:schemeClr val="accent5"/>
                  </a:solidFill>
                  <a:ea typeface="Cambria Math" panose="02040503050406030204" pitchFamily="18" charset="0"/>
                </a:endParaRPr>
              </a:p>
              <a:p>
                <a:pPr marL="257175" indent="-257175" algn="just"/>
                <a:r>
                  <a:rPr lang="ru-RU" b="1" dirty="0">
                    <a:solidFill>
                      <a:schemeClr val="accent5"/>
                    </a:solidFill>
                    <a:ea typeface="Cambria Math" panose="02040503050406030204" pitchFamily="18" charset="0"/>
                  </a:rPr>
                  <a:t>В состоянии </a:t>
                </a:r>
                <a:r>
                  <a:rPr lang="en-US" b="1" dirty="0">
                    <a:solidFill>
                      <a:schemeClr val="accent5"/>
                    </a:solidFill>
                    <a:ea typeface="Cambria Math" panose="02040503050406030204" pitchFamily="18" charset="0"/>
                  </a:rPr>
                  <a:t>s</a:t>
                </a:r>
                <a:r>
                  <a:rPr lang="en-US" b="1" dirty="0" smtClean="0">
                    <a:solidFill>
                      <a:schemeClr val="accent5"/>
                    </a:solidFill>
                    <a:ea typeface="Cambria Math" panose="02040503050406030204" pitchFamily="18" charset="0"/>
                  </a:rPr>
                  <a:t> </a:t>
                </a:r>
                <a:r>
                  <a:rPr lang="ru-RU" b="1" dirty="0">
                    <a:solidFill>
                      <a:schemeClr val="accent5"/>
                    </a:solidFill>
                    <a:ea typeface="Cambria Math" panose="02040503050406030204" pitchFamily="18" charset="0"/>
                  </a:rPr>
                  <a:t>агент </a:t>
                </a:r>
                <a:r>
                  <a:rPr lang="en-US" b="1" dirty="0">
                    <a:solidFill>
                      <a:schemeClr val="accent5"/>
                    </a:solidFill>
                    <a:ea typeface="Cambria Math" panose="02040503050406030204" pitchFamily="18" charset="0"/>
                  </a:rPr>
                  <a:t>i </a:t>
                </a:r>
                <a:r>
                  <a:rPr lang="ru-RU" b="1" dirty="0">
                    <a:solidFill>
                      <a:schemeClr val="accent5"/>
                    </a:solidFill>
                    <a:ea typeface="Cambria Math" panose="02040503050406030204" pitchFamily="18" charset="0"/>
                  </a:rPr>
                  <a:t>не </a:t>
                </a:r>
                <a:r>
                  <a:rPr lang="ru-RU" b="1" dirty="0" smtClean="0">
                    <a:solidFill>
                      <a:schemeClr val="accent5"/>
                    </a:solidFill>
                    <a:ea typeface="Cambria Math" panose="02040503050406030204" pitchFamily="18" charset="0"/>
                  </a:rPr>
                  <a:t>может</a:t>
                </a:r>
                <a:r>
                  <a:rPr lang="en-US" b="1" dirty="0" smtClean="0">
                    <a:solidFill>
                      <a:schemeClr val="accent5"/>
                    </a:solidFill>
                    <a:ea typeface="Cambria Math" panose="02040503050406030204" pitchFamily="18" charset="0"/>
                  </a:rPr>
                  <a:t> </a:t>
                </a:r>
                <a:r>
                  <a:rPr lang="ru-RU" b="1" dirty="0" smtClean="0">
                    <a:solidFill>
                      <a:schemeClr val="accent5"/>
                    </a:solidFill>
                    <a:ea typeface="Cambria Math" panose="02040503050406030204" pitchFamily="18" charset="0"/>
                  </a:rPr>
                  <a:t>сам </a:t>
                </a:r>
                <a:r>
                  <a:rPr lang="ru-RU" b="1" dirty="0">
                    <a:solidFill>
                      <a:schemeClr val="accent5"/>
                    </a:solidFill>
                    <a:ea typeface="Cambria Math" panose="02040503050406030204" pitchFamily="18" charset="0"/>
                  </a:rPr>
                  <a:t>исключить состояние </a:t>
                </a:r>
                <a:r>
                  <a:rPr lang="en-US" b="1" dirty="0">
                    <a:solidFill>
                      <a:schemeClr val="accent5"/>
                    </a:solidFill>
                    <a:ea typeface="Cambria Math" panose="02040503050406030204" pitchFamily="18" charset="0"/>
                  </a:rPr>
                  <a:t>t</a:t>
                </a:r>
                <a:r>
                  <a:rPr lang="ru-RU" b="1" dirty="0">
                    <a:solidFill>
                      <a:schemeClr val="accent5"/>
                    </a:solidFill>
                    <a:ea typeface="Cambria Math" panose="02040503050406030204" pitchFamily="18" charset="0"/>
                  </a:rPr>
                  <a:t>	</a:t>
                </a:r>
              </a:p>
              <a:p>
                <a:pPr marL="0" indent="0">
                  <a:buNone/>
                </a:pPr>
                <a:endParaRPr lang="ru-RU" dirty="0"/>
              </a:p>
            </p:txBody>
          </p:sp>
        </mc:Choice>
        <mc:Fallback xmlns="">
          <p:sp>
            <p:nvSpPr>
              <p:cNvPr id="3" name="Объект 2"/>
              <p:cNvSpPr>
                <a:spLocks noGrp="1" noRot="1" noChangeAspect="1" noMove="1" noResize="1" noEditPoints="1" noAdjustHandles="1" noChangeArrowheads="1" noChangeShapeType="1" noTextEdit="1"/>
              </p:cNvSpPr>
              <p:nvPr>
                <p:ph idx="1"/>
              </p:nvPr>
            </p:nvSpPr>
            <p:spPr>
              <a:xfrm>
                <a:off x="628650" y="1825624"/>
                <a:ext cx="7886700" cy="4627711"/>
              </a:xfrm>
              <a:blipFill rotWithShape="0">
                <a:blip r:embed="rId2"/>
                <a:stretch>
                  <a:fillRect l="-1159" t="-3289" r="-1236"/>
                </a:stretch>
              </a:blipFill>
            </p:spPr>
            <p:txBody>
              <a:bodyPr/>
              <a:lstStyle/>
              <a:p>
                <a:r>
                  <a:rPr lang="ru-RU">
                    <a:noFill/>
                  </a:rPr>
                  <a:t> </a:t>
                </a:r>
              </a:p>
            </p:txBody>
          </p:sp>
        </mc:Fallback>
      </mc:AlternateContent>
    </p:spTree>
    <p:extLst>
      <p:ext uri="{BB962C8B-B14F-4D97-AF65-F5344CB8AC3E}">
        <p14:creationId xmlns:p14="http://schemas.microsoft.com/office/powerpoint/2010/main" val="2277899215"/>
      </p:ext>
    </p:extLst>
  </p:cSld>
  <p:clrMapOvr>
    <a:masterClrMapping/>
  </p:clrMapOvr>
  <p:transition spd="med">
    <p:pull/>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Семантика возможных миров</a:t>
            </a:r>
          </a:p>
        </p:txBody>
      </p:sp>
      <mc:AlternateContent xmlns:mc="http://schemas.openxmlformats.org/markup-compatibility/2006" xmlns:a14="http://schemas.microsoft.com/office/drawing/2010/main">
        <mc:Choice Requires="a14">
          <p:sp>
            <p:nvSpPr>
              <p:cNvPr id="6" name="TextBox 5"/>
              <p:cNvSpPr txBox="1"/>
              <p:nvPr/>
            </p:nvSpPr>
            <p:spPr>
              <a:xfrm>
                <a:off x="138957" y="1379919"/>
                <a:ext cx="8746454" cy="2862322"/>
              </a:xfrm>
              <a:prstGeom prst="rect">
                <a:avLst/>
              </a:prstGeom>
              <a:noFill/>
            </p:spPr>
            <p:txBody>
              <a:bodyPr wrap="square" rtlCol="0">
                <a:spAutoFit/>
              </a:bodyPr>
              <a:lstStyle/>
              <a:p>
                <a:r>
                  <a:rPr lang="ru-RU" dirty="0" smtClean="0"/>
                  <a:t>Вернёмся к нашим аксиомам.</a:t>
                </a:r>
              </a:p>
              <a:p>
                <a:r>
                  <a:rPr lang="en-US" b="1" dirty="0">
                    <a:solidFill>
                      <a:srgbClr val="0070C0"/>
                    </a:solidFill>
                  </a:rPr>
                  <a:t>(T)</a:t>
                </a:r>
                <a14:m>
                  <m:oMath xmlns:m="http://schemas.openxmlformats.org/officeDocument/2006/math">
                    <m:sSub>
                      <m:sSubPr>
                        <m:ctrlPr>
                          <a:rPr lang="ru-RU" b="1" i="1">
                            <a:solidFill>
                              <a:srgbClr val="0070C0"/>
                            </a:solidFill>
                            <a:latin typeface="Cambria Math" panose="02040503050406030204" pitchFamily="18" charset="0"/>
                          </a:rPr>
                        </m:ctrlPr>
                      </m:sSubPr>
                      <m:e>
                        <m:r>
                          <a:rPr lang="en-US" b="1" i="1" smtClean="0">
                            <a:solidFill>
                              <a:srgbClr val="0070C0"/>
                            </a:solidFill>
                            <a:latin typeface="Cambria Math" panose="02040503050406030204" pitchFamily="18" charset="0"/>
                          </a:rPr>
                          <m:t> </m:t>
                        </m:r>
                        <m:r>
                          <a:rPr lang="en-US" b="1" i="1">
                            <a:solidFill>
                              <a:srgbClr val="0070C0"/>
                            </a:solidFill>
                            <a:latin typeface="Cambria Math" panose="02040503050406030204" pitchFamily="18" charset="0"/>
                          </a:rPr>
                          <m:t>𝑲</m:t>
                        </m:r>
                      </m:e>
                      <m:sub>
                        <m:r>
                          <a:rPr lang="en-US" b="1" i="1">
                            <a:solidFill>
                              <a:srgbClr val="0070C0"/>
                            </a:solidFill>
                            <a:latin typeface="Cambria Math" panose="02040503050406030204" pitchFamily="18" charset="0"/>
                          </a:rPr>
                          <m:t>𝒊</m:t>
                        </m:r>
                      </m:sub>
                    </m:sSub>
                    <m:r>
                      <m:rPr>
                        <m:nor/>
                      </m:rPr>
                      <a:rPr lang="en-US" b="1" dirty="0">
                        <a:solidFill>
                          <a:srgbClr val="0070C0"/>
                        </a:solidFill>
                        <a:ea typeface="Cambria Math" panose="02040503050406030204" pitchFamily="18" charset="0"/>
                      </a:rPr>
                      <m:t>𝝋</m:t>
                    </m:r>
                    <m:r>
                      <a:rPr lang="en-US" b="1" i="1">
                        <a:solidFill>
                          <a:srgbClr val="0070C0"/>
                        </a:solidFill>
                        <a:latin typeface="Cambria Math" panose="02040503050406030204" pitchFamily="18" charset="0"/>
                      </a:rPr>
                      <m:t>→</m:t>
                    </m:r>
                    <m:r>
                      <m:rPr>
                        <m:nor/>
                      </m:rPr>
                      <a:rPr lang="en-US" b="1" dirty="0">
                        <a:solidFill>
                          <a:srgbClr val="0070C0"/>
                        </a:solidFill>
                        <a:ea typeface="Cambria Math" panose="02040503050406030204" pitchFamily="18" charset="0"/>
                      </a:rPr>
                      <m:t>𝝋</m:t>
                    </m:r>
                  </m:oMath>
                </a14:m>
                <a:r>
                  <a:rPr lang="ru-RU" dirty="0" smtClean="0"/>
                  <a:t>– «все, </a:t>
                </a:r>
                <a:r>
                  <a:rPr lang="ru-RU" dirty="0"/>
                  <a:t>что вы </a:t>
                </a:r>
                <a:r>
                  <a:rPr lang="ru-RU" dirty="0" smtClean="0"/>
                  <a:t>знаете – это истина</a:t>
                </a:r>
                <a:r>
                  <a:rPr lang="ru-RU" dirty="0"/>
                  <a:t>. Сомневаюсь</a:t>
                </a:r>
                <a:r>
                  <a:rPr lang="ru-RU" dirty="0" smtClean="0"/>
                  <a:t>……..Полностью верите новостям?» Данную </a:t>
                </a:r>
                <a:r>
                  <a:rPr lang="ru-RU" dirty="0"/>
                  <a:t>проблему </a:t>
                </a:r>
                <a:r>
                  <a:rPr lang="ru-RU" dirty="0" smtClean="0"/>
                  <a:t>решает </a:t>
                </a:r>
                <a:r>
                  <a:rPr lang="ru-RU" dirty="0"/>
                  <a:t>семантика возможных миров </a:t>
                </a:r>
                <a:r>
                  <a:rPr lang="ru-RU" dirty="0" err="1" smtClean="0"/>
                  <a:t>Хинтикки</a:t>
                </a:r>
                <a:r>
                  <a:rPr lang="ru-RU" dirty="0" smtClean="0"/>
                  <a:t>, </a:t>
                </a:r>
                <a:r>
                  <a:rPr lang="ru-RU" dirty="0" err="1" smtClean="0"/>
                  <a:t>т.к</a:t>
                </a:r>
                <a:r>
                  <a:rPr lang="ru-RU" dirty="0" smtClean="0"/>
                  <a:t> в этой семантике отношение достижимости является рефлексивным.</a:t>
                </a:r>
                <a:endParaRPr lang="ru-RU" dirty="0"/>
              </a:p>
              <a:p>
                <a:r>
                  <a:rPr lang="ru-RU" dirty="0" smtClean="0"/>
                  <a:t>Рефлексивность</a:t>
                </a:r>
                <a:r>
                  <a:rPr lang="en-US" dirty="0" smtClean="0"/>
                  <a:t> </a:t>
                </a:r>
                <a:r>
                  <a:rPr lang="ru-RU" dirty="0" smtClean="0"/>
                  <a:t>-</a:t>
                </a:r>
                <a:r>
                  <a:rPr lang="en-US" dirty="0" smtClean="0"/>
                  <a:t> </a:t>
                </a:r>
                <a:r>
                  <a:rPr lang="ru-RU" dirty="0" smtClean="0"/>
                  <a:t>для </a:t>
                </a:r>
                <a:r>
                  <a:rPr lang="ru-RU" dirty="0"/>
                  <a:t>любого мира </a:t>
                </a:r>
                <a:r>
                  <a:rPr lang="en-US" dirty="0"/>
                  <a:t>w</a:t>
                </a:r>
                <a:r>
                  <a:rPr lang="en-US" dirty="0" smtClean="0"/>
                  <a:t> </a:t>
                </a:r>
                <a14:m>
                  <m:oMath xmlns:m="http://schemas.openxmlformats.org/officeDocument/2006/math">
                    <m:sSub>
                      <m:sSubPr>
                        <m:ctrlPr>
                          <a:rPr lang="en-US" i="1">
                            <a:latin typeface="Cambria Math" panose="02040503050406030204" pitchFamily="18" charset="0"/>
                          </a:rPr>
                        </m:ctrlPr>
                      </m:sSubPr>
                      <m:e>
                        <m:r>
                          <a:rPr lang="en-US" i="1">
                            <a:latin typeface="Cambria Math"/>
                          </a:rPr>
                          <m:t>𝑅</m:t>
                        </m:r>
                      </m:e>
                      <m:sub>
                        <m:r>
                          <a:rPr lang="en-US" b="0" i="1" smtClean="0">
                            <a:latin typeface="Cambria Math" panose="02040503050406030204" pitchFamily="18" charset="0"/>
                          </a:rPr>
                          <m:t>𝑖</m:t>
                        </m:r>
                      </m:sub>
                    </m:sSub>
                  </m:oMath>
                </a14:m>
                <a:r>
                  <a:rPr lang="ru-RU" dirty="0" smtClean="0"/>
                  <a:t>(</a:t>
                </a:r>
                <a:r>
                  <a:rPr lang="en-US" dirty="0"/>
                  <a:t>w</a:t>
                </a:r>
                <a:r>
                  <a:rPr lang="ru-RU" dirty="0" smtClean="0"/>
                  <a:t>, </a:t>
                </a:r>
                <a:r>
                  <a:rPr lang="en-US" dirty="0"/>
                  <a:t>w</a:t>
                </a:r>
                <a:r>
                  <a:rPr lang="ru-RU" dirty="0" smtClean="0"/>
                  <a:t>) </a:t>
                </a:r>
                <a:r>
                  <a:rPr lang="ru-RU" dirty="0"/>
                  <a:t>, т.е. каждый мир достижим сам из </a:t>
                </a:r>
                <a:r>
                  <a:rPr lang="ru-RU" dirty="0" smtClean="0"/>
                  <a:t>себя</a:t>
                </a:r>
                <a:r>
                  <a:rPr lang="en-US" dirty="0" smtClean="0"/>
                  <a:t>.</a:t>
                </a:r>
              </a:p>
              <a:p>
                <a:r>
                  <a:rPr lang="ru-RU" dirty="0" smtClean="0"/>
                  <a:t> </a:t>
                </a:r>
                <a14:m>
                  <m:oMath xmlns:m="http://schemas.openxmlformats.org/officeDocument/2006/math">
                    <m:d>
                      <m:dPr>
                        <m:ctrlPr>
                          <a:rPr lang="en-US" b="1" i="1">
                            <a:solidFill>
                              <a:srgbClr val="0070C0"/>
                            </a:solidFill>
                            <a:latin typeface="Cambria Math" panose="02040503050406030204" pitchFamily="18" charset="0"/>
                            <a:ea typeface="Cambria Math" panose="02040503050406030204" pitchFamily="18" charset="0"/>
                          </a:rPr>
                        </m:ctrlPr>
                      </m:dPr>
                      <m:e>
                        <m:r>
                          <a:rPr lang="en-US" b="1" i="1">
                            <a:solidFill>
                              <a:srgbClr val="0070C0"/>
                            </a:solidFill>
                            <a:latin typeface="Cambria Math" panose="02040503050406030204" pitchFamily="18" charset="0"/>
                            <a:ea typeface="Cambria Math" panose="02040503050406030204" pitchFamily="18" charset="0"/>
                          </a:rPr>
                          <m:t>𝑺</m:t>
                        </m:r>
                        <m:r>
                          <a:rPr lang="en-US" b="1" i="1">
                            <a:solidFill>
                              <a:srgbClr val="0070C0"/>
                            </a:solidFill>
                            <a:latin typeface="Cambria Math" panose="02040503050406030204" pitchFamily="18" charset="0"/>
                            <a:ea typeface="Cambria Math" panose="02040503050406030204" pitchFamily="18" charset="0"/>
                          </a:rPr>
                          <m:t>𝟓</m:t>
                        </m:r>
                      </m:e>
                    </m:d>
                    <m:r>
                      <a:rPr lang="en-US" b="1" i="1">
                        <a:solidFill>
                          <a:srgbClr val="0070C0"/>
                        </a:solidFill>
                        <a:latin typeface="Cambria Math" panose="02040503050406030204" pitchFamily="18" charset="0"/>
                        <a:ea typeface="Cambria Math" panose="02040503050406030204" pitchFamily="18" charset="0"/>
                      </a:rPr>
                      <m:t> ¬</m:t>
                    </m:r>
                    <m:sSub>
                      <m:sSubPr>
                        <m:ctrlPr>
                          <a:rPr lang="ru-RU" b="1" i="1">
                            <a:solidFill>
                              <a:srgbClr val="0070C0"/>
                            </a:solidFill>
                            <a:latin typeface="Cambria Math" panose="02040503050406030204" pitchFamily="18" charset="0"/>
                          </a:rPr>
                        </m:ctrlPr>
                      </m:sSubPr>
                      <m:e>
                        <m:r>
                          <a:rPr lang="en-US" b="1" i="1">
                            <a:solidFill>
                              <a:srgbClr val="0070C0"/>
                            </a:solidFill>
                            <a:latin typeface="Cambria Math" panose="02040503050406030204" pitchFamily="18" charset="0"/>
                          </a:rPr>
                          <m:t>𝑲</m:t>
                        </m:r>
                      </m:e>
                      <m:sub>
                        <m:r>
                          <a:rPr lang="en-US" b="1" i="1">
                            <a:solidFill>
                              <a:srgbClr val="0070C0"/>
                            </a:solidFill>
                            <a:latin typeface="Cambria Math" panose="02040503050406030204" pitchFamily="18" charset="0"/>
                          </a:rPr>
                          <m:t>𝒊</m:t>
                        </m:r>
                      </m:sub>
                    </m:sSub>
                    <m:r>
                      <m:rPr>
                        <m:nor/>
                      </m:rPr>
                      <a:rPr lang="en-US" b="1" dirty="0">
                        <a:solidFill>
                          <a:srgbClr val="0070C0"/>
                        </a:solidFill>
                        <a:ea typeface="Cambria Math" panose="02040503050406030204" pitchFamily="18" charset="0"/>
                      </a:rPr>
                      <m:t>𝝋</m:t>
                    </m:r>
                    <m:r>
                      <a:rPr lang="ru-RU" b="1" i="1">
                        <a:solidFill>
                          <a:srgbClr val="0070C0"/>
                        </a:solidFill>
                        <a:latin typeface="Cambria Math" panose="02040503050406030204" pitchFamily="18" charset="0"/>
                      </a:rPr>
                      <m:t>→</m:t>
                    </m:r>
                    <m:sSub>
                      <m:sSubPr>
                        <m:ctrlPr>
                          <a:rPr lang="ru-RU" b="1" i="1">
                            <a:solidFill>
                              <a:srgbClr val="0070C0"/>
                            </a:solidFill>
                            <a:latin typeface="Cambria Math" panose="02040503050406030204" pitchFamily="18" charset="0"/>
                          </a:rPr>
                        </m:ctrlPr>
                      </m:sSubPr>
                      <m:e>
                        <m:r>
                          <a:rPr lang="en-US" b="1" i="1">
                            <a:solidFill>
                              <a:srgbClr val="0070C0"/>
                            </a:solidFill>
                            <a:latin typeface="Cambria Math" panose="02040503050406030204" pitchFamily="18" charset="0"/>
                          </a:rPr>
                          <m:t>𝑲</m:t>
                        </m:r>
                      </m:e>
                      <m:sub>
                        <m:r>
                          <a:rPr lang="en-US" b="1" i="1">
                            <a:solidFill>
                              <a:srgbClr val="0070C0"/>
                            </a:solidFill>
                            <a:latin typeface="Cambria Math" panose="02040503050406030204" pitchFamily="18" charset="0"/>
                          </a:rPr>
                          <m:t>𝒊</m:t>
                        </m:r>
                      </m:sub>
                    </m:sSub>
                    <m:r>
                      <a:rPr lang="en-US" b="1" i="1">
                        <a:solidFill>
                          <a:srgbClr val="0070C0"/>
                        </a:solidFill>
                        <a:latin typeface="Cambria Math" panose="02040503050406030204" pitchFamily="18" charset="0"/>
                        <a:ea typeface="Cambria Math" panose="02040503050406030204" pitchFamily="18" charset="0"/>
                      </a:rPr>
                      <m:t>¬</m:t>
                    </m:r>
                    <m:sSub>
                      <m:sSubPr>
                        <m:ctrlPr>
                          <a:rPr lang="ru-RU" b="1" i="1">
                            <a:solidFill>
                              <a:srgbClr val="0070C0"/>
                            </a:solidFill>
                            <a:latin typeface="Cambria Math" panose="02040503050406030204" pitchFamily="18" charset="0"/>
                          </a:rPr>
                        </m:ctrlPr>
                      </m:sSubPr>
                      <m:e>
                        <m:r>
                          <a:rPr lang="en-US" b="1" i="1">
                            <a:solidFill>
                              <a:srgbClr val="0070C0"/>
                            </a:solidFill>
                            <a:latin typeface="Cambria Math" panose="02040503050406030204" pitchFamily="18" charset="0"/>
                          </a:rPr>
                          <m:t>𝑲</m:t>
                        </m:r>
                      </m:e>
                      <m:sub>
                        <m:r>
                          <a:rPr lang="en-US" b="1" i="1">
                            <a:solidFill>
                              <a:srgbClr val="0070C0"/>
                            </a:solidFill>
                            <a:latin typeface="Cambria Math" panose="02040503050406030204" pitchFamily="18" charset="0"/>
                          </a:rPr>
                          <m:t>𝒊</m:t>
                        </m:r>
                      </m:sub>
                    </m:sSub>
                    <m:r>
                      <m:rPr>
                        <m:nor/>
                      </m:rPr>
                      <a:rPr lang="en-US" b="1" dirty="0">
                        <a:solidFill>
                          <a:srgbClr val="0070C0"/>
                        </a:solidFill>
                        <a:ea typeface="Cambria Math" panose="02040503050406030204" pitchFamily="18" charset="0"/>
                      </a:rPr>
                      <m:t>𝝋</m:t>
                    </m:r>
                  </m:oMath>
                </a14:m>
                <a:r>
                  <a:rPr lang="en-US" dirty="0" smtClean="0"/>
                  <a:t> (</a:t>
                </a:r>
                <a:r>
                  <a:rPr lang="ru-RU" dirty="0" err="1" smtClean="0"/>
                  <a:t>нег.интроспекция</a:t>
                </a:r>
                <a:r>
                  <a:rPr lang="en-US" dirty="0" smtClean="0"/>
                  <a:t>)</a:t>
                </a:r>
                <a:r>
                  <a:rPr lang="ru-RU" dirty="0" smtClean="0"/>
                  <a:t>– «Вы реально в курсе всего, чего ещё не знаете?»</a:t>
                </a:r>
              </a:p>
              <a:p>
                <a:r>
                  <a:rPr lang="ru-RU" dirty="0"/>
                  <a:t> </a:t>
                </a:r>
                <a:r>
                  <a:rPr lang="ru-RU" dirty="0" smtClean="0"/>
                  <a:t>  И эта проблема решается с помощью </a:t>
                </a:r>
                <a:r>
                  <a:rPr lang="ru-RU" dirty="0"/>
                  <a:t>семантики возможных миров </a:t>
                </a:r>
                <a:r>
                  <a:rPr lang="ru-RU" dirty="0" err="1" smtClean="0"/>
                  <a:t>Хинтикки</a:t>
                </a:r>
                <a:r>
                  <a:rPr lang="ru-RU" dirty="0" smtClean="0"/>
                  <a:t>, </a:t>
                </a:r>
                <a:r>
                  <a:rPr lang="ru-RU" dirty="0" err="1"/>
                  <a:t>т.к</a:t>
                </a:r>
                <a:r>
                  <a:rPr lang="ru-RU" dirty="0"/>
                  <a:t> </a:t>
                </a:r>
                <a:r>
                  <a:rPr lang="ru-RU" dirty="0" smtClean="0"/>
                  <a:t> </a:t>
                </a:r>
                <a:r>
                  <a:rPr lang="ru-RU" dirty="0"/>
                  <a:t>в этой семантике отношение достижимости является </a:t>
                </a:r>
                <a:r>
                  <a:rPr lang="ru-RU" dirty="0" smtClean="0"/>
                  <a:t>евклидовым.</a:t>
                </a:r>
              </a:p>
              <a:p>
                <a:r>
                  <a:rPr lang="ru-RU" dirty="0"/>
                  <a:t> </a:t>
                </a:r>
                <a:r>
                  <a:rPr lang="ru-RU" dirty="0" smtClean="0"/>
                  <a:t> </a:t>
                </a:r>
                <a14:m>
                  <m:oMath xmlns:m="http://schemas.openxmlformats.org/officeDocument/2006/math">
                    <m:sSub>
                      <m:sSubPr>
                        <m:ctrlPr>
                          <a:rPr lang="en-US" i="1">
                            <a:latin typeface="Cambria Math" panose="02040503050406030204" pitchFamily="18" charset="0"/>
                          </a:rPr>
                        </m:ctrlPr>
                      </m:sSubPr>
                      <m:e>
                        <m:r>
                          <a:rPr lang="en-US" i="1">
                            <a:latin typeface="Cambria Math"/>
                          </a:rPr>
                          <m:t>𝑅</m:t>
                        </m:r>
                      </m:e>
                      <m:sub>
                        <m:r>
                          <a:rPr lang="en-US" b="0" i="1" smtClean="0">
                            <a:latin typeface="Cambria Math" panose="02040503050406030204" pitchFamily="18" charset="0"/>
                          </a:rPr>
                          <m:t>𝑖</m:t>
                        </m:r>
                      </m:sub>
                    </m:sSub>
                  </m:oMath>
                </a14:m>
                <a:r>
                  <a:rPr lang="en-US" dirty="0"/>
                  <a:t> </a:t>
                </a:r>
                <a:r>
                  <a:rPr lang="ru-RU" dirty="0"/>
                  <a:t>евклидова</a:t>
                </a:r>
                <a:r>
                  <a:rPr lang="en-US" dirty="0"/>
                  <a:t>: </a:t>
                </a:r>
                <a:r>
                  <a:rPr lang="ru-RU" dirty="0"/>
                  <a:t>если </a:t>
                </a:r>
                <a14:m>
                  <m:oMath xmlns:m="http://schemas.openxmlformats.org/officeDocument/2006/math">
                    <m:sSub>
                      <m:sSubPr>
                        <m:ctrlPr>
                          <a:rPr lang="en-US" i="1">
                            <a:latin typeface="Cambria Math" panose="02040503050406030204" pitchFamily="18" charset="0"/>
                          </a:rPr>
                        </m:ctrlPr>
                      </m:sSubPr>
                      <m:e>
                        <m:r>
                          <a:rPr lang="en-US" i="1">
                            <a:latin typeface="Cambria Math"/>
                          </a:rPr>
                          <m:t>𝑅</m:t>
                        </m:r>
                      </m:e>
                      <m:sub>
                        <m:r>
                          <a:rPr lang="en-US" b="0" i="1" smtClean="0">
                            <a:latin typeface="Cambria Math" panose="02040503050406030204" pitchFamily="18" charset="0"/>
                          </a:rPr>
                          <m:t>𝑖</m:t>
                        </m:r>
                      </m:sub>
                    </m:sSub>
                  </m:oMath>
                </a14:m>
                <a:r>
                  <a:rPr lang="en-US" dirty="0"/>
                  <a:t> </a:t>
                </a:r>
                <a:r>
                  <a:rPr lang="en-US" dirty="0" smtClean="0"/>
                  <a:t>(w, v </a:t>
                </a:r>
                <a:r>
                  <a:rPr lang="en-US" dirty="0"/>
                  <a:t>) </a:t>
                </a:r>
                <a:r>
                  <a:rPr lang="ru-RU" dirty="0"/>
                  <a:t>и </a:t>
                </a:r>
                <a14:m>
                  <m:oMath xmlns:m="http://schemas.openxmlformats.org/officeDocument/2006/math">
                    <m:sSub>
                      <m:sSubPr>
                        <m:ctrlPr>
                          <a:rPr lang="en-US" i="1">
                            <a:latin typeface="Cambria Math" panose="02040503050406030204" pitchFamily="18" charset="0"/>
                          </a:rPr>
                        </m:ctrlPr>
                      </m:sSubPr>
                      <m:e>
                        <m:r>
                          <a:rPr lang="en-US" i="1">
                            <a:latin typeface="Cambria Math"/>
                          </a:rPr>
                          <m:t>𝑅</m:t>
                        </m:r>
                      </m:e>
                      <m:sub>
                        <m:r>
                          <a:rPr lang="en-US" b="0" i="1" smtClean="0">
                            <a:latin typeface="Cambria Math" panose="02040503050406030204" pitchFamily="18" charset="0"/>
                          </a:rPr>
                          <m:t>𝑖</m:t>
                        </m:r>
                      </m:sub>
                    </m:sSub>
                  </m:oMath>
                </a14:m>
                <a:r>
                  <a:rPr lang="en-US" dirty="0"/>
                  <a:t> </a:t>
                </a:r>
                <a:r>
                  <a:rPr lang="en-US" dirty="0" smtClean="0"/>
                  <a:t>(w, u), </a:t>
                </a:r>
                <a:r>
                  <a:rPr lang="ru-RU" dirty="0"/>
                  <a:t>тогда </a:t>
                </a:r>
                <a14:m>
                  <m:oMath xmlns:m="http://schemas.openxmlformats.org/officeDocument/2006/math">
                    <m:sSub>
                      <m:sSubPr>
                        <m:ctrlPr>
                          <a:rPr lang="en-US" i="1">
                            <a:latin typeface="Cambria Math" panose="02040503050406030204" pitchFamily="18" charset="0"/>
                          </a:rPr>
                        </m:ctrlPr>
                      </m:sSubPr>
                      <m:e>
                        <m:r>
                          <a:rPr lang="en-US" i="1">
                            <a:latin typeface="Cambria Math"/>
                          </a:rPr>
                          <m:t>𝑅</m:t>
                        </m:r>
                      </m:e>
                      <m:sub>
                        <m:r>
                          <a:rPr lang="en-US" b="0" i="1" smtClean="0">
                            <a:latin typeface="Cambria Math" panose="02040503050406030204" pitchFamily="18" charset="0"/>
                          </a:rPr>
                          <m:t>𝑖</m:t>
                        </m:r>
                      </m:sub>
                    </m:sSub>
                  </m:oMath>
                </a14:m>
                <a:r>
                  <a:rPr lang="en-US" dirty="0"/>
                  <a:t> </a:t>
                </a:r>
                <a:r>
                  <a:rPr lang="en-US" dirty="0" smtClean="0"/>
                  <a:t>(v, u).</a:t>
                </a:r>
                <a:r>
                  <a:rPr lang="en-US" b="1" dirty="0" smtClean="0">
                    <a:solidFill>
                      <a:schemeClr val="accent1"/>
                    </a:solidFill>
                  </a:rPr>
                  <a:t>                                                      </a:t>
                </a:r>
                <a:endParaRPr lang="en-US" b="1" dirty="0">
                  <a:solidFill>
                    <a:schemeClr val="accent1"/>
                  </a:solidFill>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138957" y="1379919"/>
                <a:ext cx="8746454" cy="2862322"/>
              </a:xfrm>
              <a:prstGeom prst="rect">
                <a:avLst/>
              </a:prstGeom>
              <a:blipFill rotWithShape="0">
                <a:blip r:embed="rId2"/>
                <a:stretch>
                  <a:fillRect l="-627" t="-1064" b="-2340"/>
                </a:stretch>
              </a:blipFill>
            </p:spPr>
            <p:txBody>
              <a:bodyPr/>
              <a:lstStyle/>
              <a:p>
                <a:r>
                  <a:rPr lang="ru-RU">
                    <a:noFill/>
                  </a:rPr>
                  <a:t> </a:t>
                </a:r>
              </a:p>
            </p:txBody>
          </p:sp>
        </mc:Fallback>
      </mc:AlternateContent>
      <p:cxnSp>
        <p:nvCxnSpPr>
          <p:cNvPr id="7" name="Прямая со стрелкой 6"/>
          <p:cNvCxnSpPr/>
          <p:nvPr/>
        </p:nvCxnSpPr>
        <p:spPr>
          <a:xfrm flipH="1" flipV="1">
            <a:off x="340607" y="5678444"/>
            <a:ext cx="720080" cy="93610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 name="Прямая со стрелкой 7"/>
          <p:cNvCxnSpPr/>
          <p:nvPr/>
        </p:nvCxnSpPr>
        <p:spPr>
          <a:xfrm flipV="1">
            <a:off x="1060687" y="5707220"/>
            <a:ext cx="576064" cy="93610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671193" y="6465380"/>
            <a:ext cx="1008112" cy="400110"/>
          </a:xfrm>
          <a:prstGeom prst="rect">
            <a:avLst/>
          </a:prstGeom>
          <a:noFill/>
        </p:spPr>
        <p:txBody>
          <a:bodyPr wrap="square" rtlCol="0">
            <a:spAutoFit/>
          </a:bodyPr>
          <a:lstStyle/>
          <a:p>
            <a:r>
              <a:rPr lang="en-US" sz="2000" dirty="0" smtClean="0"/>
              <a:t>w</a:t>
            </a:r>
            <a:endParaRPr lang="ru-RU" sz="2000" dirty="0"/>
          </a:p>
        </p:txBody>
      </p:sp>
      <p:sp>
        <p:nvSpPr>
          <p:cNvPr id="10" name="TextBox 9"/>
          <p:cNvSpPr txBox="1"/>
          <p:nvPr/>
        </p:nvSpPr>
        <p:spPr>
          <a:xfrm>
            <a:off x="1282191" y="5552086"/>
            <a:ext cx="749623" cy="369332"/>
          </a:xfrm>
          <a:prstGeom prst="rect">
            <a:avLst/>
          </a:prstGeom>
          <a:noFill/>
        </p:spPr>
        <p:txBody>
          <a:bodyPr wrap="square" rtlCol="0">
            <a:spAutoFit/>
          </a:bodyPr>
          <a:lstStyle/>
          <a:p>
            <a:r>
              <a:rPr lang="en-US" dirty="0"/>
              <a:t>v</a:t>
            </a:r>
            <a:endParaRPr lang="ru-RU" dirty="0"/>
          </a:p>
        </p:txBody>
      </p:sp>
      <p:sp>
        <p:nvSpPr>
          <p:cNvPr id="11" name="Прямоугольник 10"/>
          <p:cNvSpPr/>
          <p:nvPr/>
        </p:nvSpPr>
        <p:spPr>
          <a:xfrm>
            <a:off x="108796" y="5447783"/>
            <a:ext cx="359394" cy="369332"/>
          </a:xfrm>
          <a:prstGeom prst="rect">
            <a:avLst/>
          </a:prstGeom>
        </p:spPr>
        <p:txBody>
          <a:bodyPr wrap="none">
            <a:spAutoFit/>
          </a:bodyPr>
          <a:lstStyle/>
          <a:p>
            <a:r>
              <a:rPr lang="en-US" dirty="0"/>
              <a:t>u</a:t>
            </a:r>
            <a:r>
              <a:rPr lang="en-US" dirty="0" smtClean="0"/>
              <a:t> </a:t>
            </a:r>
            <a:endParaRPr lang="ru-RU" dirty="0"/>
          </a:p>
        </p:txBody>
      </p:sp>
      <p:sp>
        <p:nvSpPr>
          <p:cNvPr id="12" name="Дуга 11"/>
          <p:cNvSpPr/>
          <p:nvPr/>
        </p:nvSpPr>
        <p:spPr>
          <a:xfrm>
            <a:off x="482314" y="5283907"/>
            <a:ext cx="1135883" cy="1158406"/>
          </a:xfrm>
          <a:prstGeom prst="arc">
            <a:avLst>
              <a:gd name="adj1" fmla="val 12113387"/>
              <a:gd name="adj2" fmla="val 20549438"/>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a:p>
        </p:txBody>
      </p:sp>
      <p:cxnSp>
        <p:nvCxnSpPr>
          <p:cNvPr id="13" name="Прямая со стрелкой 12"/>
          <p:cNvCxnSpPr/>
          <p:nvPr/>
        </p:nvCxnSpPr>
        <p:spPr>
          <a:xfrm flipH="1">
            <a:off x="484161" y="5458465"/>
            <a:ext cx="173243" cy="21997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TextBox 13"/>
              <p:cNvSpPr txBox="1"/>
              <p:nvPr/>
            </p:nvSpPr>
            <p:spPr>
              <a:xfrm>
                <a:off x="1618197" y="4263092"/>
                <a:ext cx="7311491" cy="2893100"/>
              </a:xfrm>
              <a:prstGeom prst="rect">
                <a:avLst/>
              </a:prstGeom>
              <a:noFill/>
            </p:spPr>
            <p:txBody>
              <a:bodyPr wrap="square" rtlCol="0">
                <a:spAutoFit/>
              </a:bodyPr>
              <a:lstStyle/>
              <a:p>
                <a:r>
                  <a:rPr lang="ru-RU" dirty="0" smtClean="0">
                    <a:latin typeface="Times New Roman" panose="02020603050405020304" pitchFamily="18" charset="0"/>
                    <a:cs typeface="Times New Roman" panose="02020603050405020304" pitchFamily="18" charset="0"/>
                  </a:rPr>
                  <a:t>Предположим Агент не знает, что</a:t>
                </a:r>
                <a:r>
                  <a:rPr lang="en-US" dirty="0" smtClean="0">
                    <a:latin typeface="Times New Roman" panose="02020603050405020304" pitchFamily="18" charset="0"/>
                    <a:cs typeface="Times New Roman" panose="02020603050405020304" pitchFamily="18" charset="0"/>
                  </a:rPr>
                  <a:t>  </a:t>
                </a:r>
                <a14:m>
                  <m:oMath xmlns:m="http://schemas.openxmlformats.org/officeDocument/2006/math">
                    <m:r>
                      <a:rPr lang="en-US" b="0" i="1" smtClean="0">
                        <a:latin typeface="Cambria Math" panose="02040503050406030204" pitchFamily="18" charset="0"/>
                        <a:cs typeface="Times New Roman" panose="02020603050405020304" pitchFamily="18" charset="0"/>
                      </a:rPr>
                      <m:t>𝐸</m:t>
                    </m:r>
                    <m:r>
                      <a:rPr lang="en-US" b="0" i="1" smtClean="0">
                        <a:latin typeface="Cambria Math" panose="02040503050406030204" pitchFamily="18" charset="0"/>
                        <a:cs typeface="Times New Roman" panose="02020603050405020304" pitchFamily="18" charset="0"/>
                      </a:rPr>
                      <m:t>=</m:t>
                    </m:r>
                    <m:r>
                      <a:rPr lang="en-US" b="0" i="1" smtClean="0">
                        <a:latin typeface="Cambria Math" panose="02040503050406030204" pitchFamily="18" charset="0"/>
                        <a:cs typeface="Times New Roman" panose="02020603050405020304" pitchFamily="18" charset="0"/>
                      </a:rPr>
                      <m:t>𝑚</m:t>
                    </m:r>
                    <m:sSup>
                      <m:sSupPr>
                        <m:ctrlPr>
                          <a:rPr lang="en-US" b="0" i="1" smtClean="0">
                            <a:latin typeface="Cambria Math" panose="02040503050406030204" pitchFamily="18" charset="0"/>
                            <a:cs typeface="Times New Roman" panose="02020603050405020304" pitchFamily="18" charset="0"/>
                          </a:rPr>
                        </m:ctrlPr>
                      </m:sSupPr>
                      <m:e>
                        <m:r>
                          <a:rPr lang="en-US" b="0" i="1" smtClean="0">
                            <a:latin typeface="Cambria Math" panose="02040503050406030204" pitchFamily="18" charset="0"/>
                            <a:cs typeface="Times New Roman" panose="02020603050405020304" pitchFamily="18" charset="0"/>
                          </a:rPr>
                          <m:t>𝑐</m:t>
                        </m:r>
                      </m:e>
                      <m:sup>
                        <m:r>
                          <a:rPr lang="en-US" b="0" i="1" smtClean="0">
                            <a:latin typeface="Cambria Math" panose="02040503050406030204" pitchFamily="18" charset="0"/>
                            <a:cs typeface="Times New Roman" panose="02020603050405020304" pitchFamily="18" charset="0"/>
                          </a:rPr>
                          <m:t>2</m:t>
                        </m:r>
                      </m:sup>
                    </m:sSup>
                  </m:oMath>
                </a14:m>
                <a:r>
                  <a:rPr lang="ru-RU" dirty="0" smtClean="0">
                    <a:latin typeface="Times New Roman" panose="02020603050405020304" pitchFamily="18" charset="0"/>
                    <a:cs typeface="Times New Roman" panose="02020603050405020304" pitchFamily="18" charset="0"/>
                  </a:rPr>
                  <a:t>. </a:t>
                </a:r>
                <a14:m>
                  <m:oMath xmlns:m="http://schemas.openxmlformats.org/officeDocument/2006/math">
                    <m:r>
                      <a:rPr lang="en-US" b="1" i="1">
                        <a:solidFill>
                          <a:srgbClr val="0070C0"/>
                        </a:solidFill>
                        <a:latin typeface="Cambria Math" panose="02040503050406030204" pitchFamily="18" charset="0"/>
                        <a:ea typeface="Cambria Math" panose="02040503050406030204" pitchFamily="18" charset="0"/>
                      </a:rPr>
                      <m:t>¬</m:t>
                    </m:r>
                    <m:sSub>
                      <m:sSubPr>
                        <m:ctrlPr>
                          <a:rPr lang="ru-RU" b="1" i="1">
                            <a:solidFill>
                              <a:srgbClr val="0070C0"/>
                            </a:solidFill>
                            <a:latin typeface="Cambria Math" panose="02040503050406030204" pitchFamily="18" charset="0"/>
                          </a:rPr>
                        </m:ctrlPr>
                      </m:sSubPr>
                      <m:e>
                        <m:r>
                          <a:rPr lang="en-US" b="1" i="1">
                            <a:solidFill>
                              <a:srgbClr val="0070C0"/>
                            </a:solidFill>
                            <a:latin typeface="Cambria Math" panose="02040503050406030204" pitchFamily="18" charset="0"/>
                          </a:rPr>
                          <m:t>𝑲</m:t>
                        </m:r>
                      </m:e>
                      <m:sub>
                        <m:r>
                          <a:rPr lang="en-US" b="1" i="1">
                            <a:solidFill>
                              <a:srgbClr val="0070C0"/>
                            </a:solidFill>
                            <a:latin typeface="Cambria Math" panose="02040503050406030204" pitchFamily="18" charset="0"/>
                          </a:rPr>
                          <m:t>𝒊</m:t>
                        </m:r>
                      </m:sub>
                    </m:sSub>
                    <m:r>
                      <m:rPr>
                        <m:nor/>
                      </m:rPr>
                      <a:rPr lang="en-US" b="1" dirty="0">
                        <a:solidFill>
                          <a:srgbClr val="0070C0"/>
                        </a:solidFill>
                        <a:ea typeface="Cambria Math" panose="02040503050406030204" pitchFamily="18" charset="0"/>
                      </a:rPr>
                      <m:t>𝝋</m:t>
                    </m:r>
                  </m:oMath>
                </a14:m>
                <a:endParaRPr lang="ru-RU" dirty="0" smtClean="0">
                  <a:latin typeface="Times New Roman" panose="02020603050405020304" pitchFamily="18" charset="0"/>
                  <a:cs typeface="Times New Roman" panose="02020603050405020304" pitchFamily="18" charset="0"/>
                </a:endParaRPr>
              </a:p>
              <a:p>
                <a:r>
                  <a:rPr lang="ru-RU" dirty="0" smtClean="0">
                    <a:latin typeface="Times New Roman" panose="02020603050405020304" pitchFamily="18" charset="0"/>
                    <a:cs typeface="Times New Roman" panose="02020603050405020304" pitchFamily="18" charset="0"/>
                  </a:rPr>
                  <a:t>Следовательно, он знает, что не знает, что</a:t>
                </a:r>
                <a14:m>
                  <m:oMath xmlns:m="http://schemas.openxmlformats.org/officeDocument/2006/math">
                    <m:r>
                      <a:rPr lang="en-US" b="0" i="0" smtClean="0">
                        <a:latin typeface="Cambria Math" panose="02040503050406030204" pitchFamily="18" charset="0"/>
                        <a:cs typeface="Times New Roman" panose="02020603050405020304" pitchFamily="18" charset="0"/>
                      </a:rPr>
                      <m:t> </m:t>
                    </m:r>
                    <m:r>
                      <a:rPr lang="en-US" i="1">
                        <a:latin typeface="Cambria Math" panose="02040503050406030204" pitchFamily="18" charset="0"/>
                        <a:cs typeface="Times New Roman" panose="02020603050405020304" pitchFamily="18" charset="0"/>
                      </a:rPr>
                      <m:t>𝐸</m:t>
                    </m:r>
                    <m:r>
                      <a:rPr lang="en-US" i="1">
                        <a:latin typeface="Cambria Math" panose="02040503050406030204" pitchFamily="18" charset="0"/>
                        <a:cs typeface="Times New Roman" panose="02020603050405020304" pitchFamily="18" charset="0"/>
                      </a:rPr>
                      <m:t>=</m:t>
                    </m:r>
                    <m:r>
                      <a:rPr lang="en-US" i="1">
                        <a:latin typeface="Cambria Math" panose="02040503050406030204" pitchFamily="18" charset="0"/>
                        <a:cs typeface="Times New Roman" panose="02020603050405020304" pitchFamily="18" charset="0"/>
                      </a:rPr>
                      <m:t>𝑚</m:t>
                    </m:r>
                    <m:sSup>
                      <m:sSupPr>
                        <m:ctrlPr>
                          <a:rPr lang="en-US" i="1">
                            <a:latin typeface="Cambria Math" panose="02040503050406030204" pitchFamily="18" charset="0"/>
                            <a:cs typeface="Times New Roman" panose="02020603050405020304" pitchFamily="18" charset="0"/>
                          </a:rPr>
                        </m:ctrlPr>
                      </m:sSupPr>
                      <m:e>
                        <m:r>
                          <a:rPr lang="en-US" i="1">
                            <a:latin typeface="Cambria Math" panose="02040503050406030204" pitchFamily="18" charset="0"/>
                            <a:cs typeface="Times New Roman" panose="02020603050405020304" pitchFamily="18" charset="0"/>
                          </a:rPr>
                          <m:t>𝑐</m:t>
                        </m:r>
                      </m:e>
                      <m:sup>
                        <m:r>
                          <a:rPr lang="en-US" i="1">
                            <a:latin typeface="Cambria Math" panose="02040503050406030204" pitchFamily="18" charset="0"/>
                            <a:cs typeface="Times New Roman" panose="02020603050405020304" pitchFamily="18" charset="0"/>
                          </a:rPr>
                          <m:t>2</m:t>
                        </m:r>
                      </m:sup>
                    </m:sSup>
                  </m:oMath>
                </a14:m>
                <a:r>
                  <a:rPr lang="ru-RU" dirty="0" smtClean="0">
                    <a:latin typeface="Times New Roman" panose="02020603050405020304" pitchFamily="18" charset="0"/>
                    <a:cs typeface="Times New Roman" panose="02020603050405020304" pitchFamily="18" charset="0"/>
                  </a:rPr>
                  <a:t>.</a:t>
                </a:r>
                <a:r>
                  <a:rPr lang="ru-RU" b="1" dirty="0">
                    <a:solidFill>
                      <a:srgbClr val="0070C0"/>
                    </a:solidFill>
                  </a:rPr>
                  <a:t> </a:t>
                </a:r>
                <a14:m>
                  <m:oMath xmlns:m="http://schemas.openxmlformats.org/officeDocument/2006/math">
                    <m:sSub>
                      <m:sSubPr>
                        <m:ctrlPr>
                          <a:rPr lang="ru-RU" b="1" i="1">
                            <a:solidFill>
                              <a:srgbClr val="0070C0"/>
                            </a:solidFill>
                            <a:latin typeface="Cambria Math" panose="02040503050406030204" pitchFamily="18" charset="0"/>
                          </a:rPr>
                        </m:ctrlPr>
                      </m:sSubPr>
                      <m:e>
                        <m:r>
                          <a:rPr lang="en-US" b="1" i="1">
                            <a:solidFill>
                              <a:srgbClr val="0070C0"/>
                            </a:solidFill>
                            <a:latin typeface="Cambria Math" panose="02040503050406030204" pitchFamily="18" charset="0"/>
                          </a:rPr>
                          <m:t>𝑲</m:t>
                        </m:r>
                      </m:e>
                      <m:sub>
                        <m:r>
                          <a:rPr lang="en-US" b="1" i="1">
                            <a:solidFill>
                              <a:srgbClr val="0070C0"/>
                            </a:solidFill>
                            <a:latin typeface="Cambria Math" panose="02040503050406030204" pitchFamily="18" charset="0"/>
                          </a:rPr>
                          <m:t>𝒊</m:t>
                        </m:r>
                      </m:sub>
                    </m:sSub>
                    <m:r>
                      <a:rPr lang="en-US" b="1" i="1">
                        <a:solidFill>
                          <a:srgbClr val="0070C0"/>
                        </a:solidFill>
                        <a:latin typeface="Cambria Math" panose="02040503050406030204" pitchFamily="18" charset="0"/>
                        <a:ea typeface="Cambria Math" panose="02040503050406030204" pitchFamily="18" charset="0"/>
                      </a:rPr>
                      <m:t>¬</m:t>
                    </m:r>
                    <m:sSub>
                      <m:sSubPr>
                        <m:ctrlPr>
                          <a:rPr lang="ru-RU" b="1" i="1">
                            <a:solidFill>
                              <a:srgbClr val="0070C0"/>
                            </a:solidFill>
                            <a:latin typeface="Cambria Math" panose="02040503050406030204" pitchFamily="18" charset="0"/>
                          </a:rPr>
                        </m:ctrlPr>
                      </m:sSubPr>
                      <m:e>
                        <m:r>
                          <a:rPr lang="en-US" b="1" i="1">
                            <a:solidFill>
                              <a:srgbClr val="0070C0"/>
                            </a:solidFill>
                            <a:latin typeface="Cambria Math" panose="02040503050406030204" pitchFamily="18" charset="0"/>
                          </a:rPr>
                          <m:t>𝑲</m:t>
                        </m:r>
                      </m:e>
                      <m:sub>
                        <m:r>
                          <a:rPr lang="en-US" b="1" i="1">
                            <a:solidFill>
                              <a:srgbClr val="0070C0"/>
                            </a:solidFill>
                            <a:latin typeface="Cambria Math" panose="02040503050406030204" pitchFamily="18" charset="0"/>
                          </a:rPr>
                          <m:t>𝒊</m:t>
                        </m:r>
                      </m:sub>
                    </m:sSub>
                    <m:r>
                      <m:rPr>
                        <m:nor/>
                      </m:rPr>
                      <a:rPr lang="en-US" b="1" dirty="0">
                        <a:solidFill>
                          <a:srgbClr val="0070C0"/>
                        </a:solidFill>
                        <a:ea typeface="Cambria Math" panose="02040503050406030204" pitchFamily="18" charset="0"/>
                      </a:rPr>
                      <m:t>𝝋</m:t>
                    </m:r>
                  </m:oMath>
                </a14:m>
                <a:r>
                  <a:rPr lang="en-US" dirty="0"/>
                  <a:t> </a:t>
                </a:r>
                <a:endParaRPr lang="ru-RU" dirty="0" smtClean="0">
                  <a:latin typeface="Times New Roman" panose="02020603050405020304" pitchFamily="18" charset="0"/>
                  <a:cs typeface="Times New Roman" panose="02020603050405020304" pitchFamily="18" charset="0"/>
                </a:endParaRPr>
              </a:p>
              <a:p>
                <a:r>
                  <a:rPr lang="ru-RU" dirty="0" smtClean="0">
                    <a:latin typeface="Times New Roman" panose="02020603050405020304" pitchFamily="18" charset="0"/>
                    <a:cs typeface="Times New Roman" panose="02020603050405020304" pitchFamily="18" charset="0"/>
                  </a:rPr>
                  <a:t>Для семантики </a:t>
                </a:r>
                <a:r>
                  <a:rPr lang="ru-RU" dirty="0" err="1" smtClean="0">
                    <a:latin typeface="Times New Roman" panose="02020603050405020304" pitchFamily="18" charset="0"/>
                    <a:cs typeface="Times New Roman" panose="02020603050405020304" pitchFamily="18" charset="0"/>
                  </a:rPr>
                  <a:t>Хинтикки</a:t>
                </a:r>
                <a:r>
                  <a:rPr lang="ru-RU" dirty="0">
                    <a:latin typeface="Times New Roman" panose="02020603050405020304" pitchFamily="18" charset="0"/>
                    <a:cs typeface="Times New Roman" panose="02020603050405020304" pitchFamily="18" charset="0"/>
                  </a:rPr>
                  <a:t> </a:t>
                </a:r>
                <a:r>
                  <a:rPr lang="ru-RU" dirty="0" smtClean="0">
                    <a:latin typeface="Times New Roman" panose="02020603050405020304" pitchFamily="18" charset="0"/>
                    <a:cs typeface="Times New Roman" panose="02020603050405020304" pitchFamily="18" charset="0"/>
                  </a:rPr>
                  <a:t>это будет выглядеть так:</a:t>
                </a:r>
              </a:p>
              <a:p>
                <a:r>
                  <a:rPr lang="ru-RU" dirty="0" smtClean="0">
                    <a:latin typeface="Times New Roman" panose="02020603050405020304" pitchFamily="18" charset="0"/>
                    <a:cs typeface="Times New Roman" panose="02020603050405020304" pitchFamily="18" charset="0"/>
                  </a:rPr>
                  <a:t>Находясь в реальном состоянии </a:t>
                </a:r>
                <a:r>
                  <a:rPr lang="en-US" dirty="0">
                    <a:latin typeface="Times New Roman" panose="02020603050405020304" pitchFamily="18" charset="0"/>
                    <a:cs typeface="Times New Roman" panose="02020603050405020304" pitchFamily="18" charset="0"/>
                  </a:rPr>
                  <a:t>w</a:t>
                </a:r>
                <a:r>
                  <a:rPr lang="ru-RU" dirty="0" smtClean="0">
                    <a:latin typeface="Times New Roman" panose="02020603050405020304" pitchFamily="18" charset="0"/>
                    <a:cs typeface="Times New Roman" panose="02020603050405020304" pitchFamily="18" charset="0"/>
                  </a:rPr>
                  <a:t>, где агент не знает, что</a:t>
                </a:r>
                <a:r>
                  <a:rPr lang="en-US" dirty="0" smtClean="0">
                    <a:latin typeface="Times New Roman" panose="02020603050405020304" pitchFamily="18" charset="0"/>
                    <a:cs typeface="Times New Roman" panose="02020603050405020304" pitchFamily="18" charset="0"/>
                  </a:rPr>
                  <a:t> </a:t>
                </a:r>
                <a14:m>
                  <m:oMath xmlns:m="http://schemas.openxmlformats.org/officeDocument/2006/math">
                    <m:r>
                      <a:rPr lang="en-US" i="1">
                        <a:latin typeface="Cambria Math" panose="02040503050406030204" pitchFamily="18" charset="0"/>
                        <a:cs typeface="Times New Roman" panose="02020603050405020304" pitchFamily="18" charset="0"/>
                      </a:rPr>
                      <m:t>𝐸</m:t>
                    </m:r>
                    <m:r>
                      <a:rPr lang="en-US" i="1">
                        <a:latin typeface="Cambria Math" panose="02040503050406030204" pitchFamily="18" charset="0"/>
                        <a:cs typeface="Times New Roman" panose="02020603050405020304" pitchFamily="18" charset="0"/>
                      </a:rPr>
                      <m:t>=</m:t>
                    </m:r>
                    <m:r>
                      <a:rPr lang="en-US" i="1">
                        <a:latin typeface="Cambria Math" panose="02040503050406030204" pitchFamily="18" charset="0"/>
                        <a:cs typeface="Times New Roman" panose="02020603050405020304" pitchFamily="18" charset="0"/>
                      </a:rPr>
                      <m:t>𝑚</m:t>
                    </m:r>
                    <m:sSup>
                      <m:sSupPr>
                        <m:ctrlPr>
                          <a:rPr lang="en-US" i="1">
                            <a:latin typeface="Cambria Math" panose="02040503050406030204" pitchFamily="18" charset="0"/>
                            <a:cs typeface="Times New Roman" panose="02020603050405020304" pitchFamily="18" charset="0"/>
                          </a:rPr>
                        </m:ctrlPr>
                      </m:sSupPr>
                      <m:e>
                        <m:r>
                          <a:rPr lang="en-US" i="1">
                            <a:latin typeface="Cambria Math" panose="02040503050406030204" pitchFamily="18" charset="0"/>
                            <a:cs typeface="Times New Roman" panose="02020603050405020304" pitchFamily="18" charset="0"/>
                          </a:rPr>
                          <m:t>𝑐</m:t>
                        </m:r>
                      </m:e>
                      <m:sup>
                        <m:r>
                          <a:rPr lang="en-US" i="1">
                            <a:latin typeface="Cambria Math" panose="02040503050406030204" pitchFamily="18" charset="0"/>
                            <a:cs typeface="Times New Roman" panose="02020603050405020304" pitchFamily="18" charset="0"/>
                          </a:rPr>
                          <m:t>2</m:t>
                        </m:r>
                      </m:sup>
                    </m:sSup>
                  </m:oMath>
                </a14:m>
                <a:r>
                  <a:rPr lang="ru-RU" dirty="0" smtClean="0">
                    <a:latin typeface="Times New Roman" panose="02020603050405020304" pitchFamily="18" charset="0"/>
                    <a:cs typeface="Times New Roman" panose="02020603050405020304" pitchFamily="18" charset="0"/>
                  </a:rPr>
                  <a:t>,</a:t>
                </a:r>
              </a:p>
              <a:p>
                <a:r>
                  <a:rPr lang="ru-RU" dirty="0">
                    <a:latin typeface="Times New Roman" panose="02020603050405020304" pitchFamily="18" charset="0"/>
                    <a:cs typeface="Times New Roman" panose="02020603050405020304" pitchFamily="18" charset="0"/>
                  </a:rPr>
                  <a:t>д</a:t>
                </a:r>
                <a:r>
                  <a:rPr lang="ru-RU" dirty="0" smtClean="0">
                    <a:latin typeface="Times New Roman" panose="02020603050405020304" pitchFamily="18" charset="0"/>
                    <a:cs typeface="Times New Roman" panose="02020603050405020304" pitchFamily="18" charset="0"/>
                  </a:rPr>
                  <a:t>ля него существуют возможные миры в которых он не знает, что</a:t>
                </a:r>
                <a14:m>
                  <m:oMath xmlns:m="http://schemas.openxmlformats.org/officeDocument/2006/math">
                    <m:r>
                      <a:rPr lang="en-US" b="0" i="0" smtClean="0">
                        <a:latin typeface="Cambria Math" panose="02040503050406030204" pitchFamily="18" charset="0"/>
                        <a:cs typeface="Times New Roman" panose="02020603050405020304" pitchFamily="18" charset="0"/>
                      </a:rPr>
                      <m:t>  </m:t>
                    </m:r>
                    <m:r>
                      <a:rPr lang="en-US" i="1">
                        <a:latin typeface="Cambria Math" panose="02040503050406030204" pitchFamily="18" charset="0"/>
                        <a:cs typeface="Times New Roman" panose="02020603050405020304" pitchFamily="18" charset="0"/>
                      </a:rPr>
                      <m:t>𝐸</m:t>
                    </m:r>
                    <m:r>
                      <a:rPr lang="en-US" i="1">
                        <a:latin typeface="Cambria Math" panose="02040503050406030204" pitchFamily="18" charset="0"/>
                        <a:cs typeface="Times New Roman" panose="02020603050405020304" pitchFamily="18" charset="0"/>
                      </a:rPr>
                      <m:t>=</m:t>
                    </m:r>
                    <m:r>
                      <a:rPr lang="en-US" i="1" smtClean="0">
                        <a:latin typeface="Cambria Math" panose="02040503050406030204" pitchFamily="18" charset="0"/>
                        <a:ea typeface="Cambria Math" panose="02040503050406030204" pitchFamily="18" charset="0"/>
                        <a:cs typeface="Times New Roman" panose="02020603050405020304" pitchFamily="18" charset="0"/>
                      </a:rPr>
                      <m:t>𝜏</m:t>
                    </m:r>
                    <m:r>
                      <a:rPr lang="en-US" b="0" i="1" smtClean="0">
                        <a:latin typeface="Cambria Math" panose="02040503050406030204" pitchFamily="18" charset="0"/>
                        <a:cs typeface="Times New Roman" panose="02020603050405020304" pitchFamily="18" charset="0"/>
                      </a:rPr>
                      <m:t> </m:t>
                    </m:r>
                  </m:oMath>
                </a14:m>
                <a:endParaRPr lang="en-US" b="0" i="1" dirty="0" smtClean="0">
                  <a:latin typeface="Cambria Math" panose="02040503050406030204" pitchFamily="18" charset="0"/>
                  <a:cs typeface="Times New Roman" panose="02020603050405020304" pitchFamily="18" charset="0"/>
                </a:endParaRPr>
              </a:p>
              <a:p>
                <a14:m>
                  <m:oMath xmlns:m="http://schemas.openxmlformats.org/officeDocument/2006/math">
                    <m:sSub>
                      <m:sSubPr>
                        <m:ctrlPr>
                          <a:rPr lang="en-US" i="1" smtClean="0">
                            <a:latin typeface="Cambria Math" panose="02040503050406030204" pitchFamily="18" charset="0"/>
                          </a:rPr>
                        </m:ctrlPr>
                      </m:sSubPr>
                      <m:e>
                        <m:r>
                          <a:rPr lang="en-US" i="1">
                            <a:latin typeface="Cambria Math"/>
                          </a:rPr>
                          <m:t>𝑅</m:t>
                        </m:r>
                      </m:e>
                      <m:sub>
                        <m:r>
                          <a:rPr lang="en-US" b="0" i="1" smtClean="0">
                            <a:latin typeface="Cambria Math" panose="02040503050406030204" pitchFamily="18" charset="0"/>
                          </a:rPr>
                          <m:t>𝑖</m:t>
                        </m:r>
                      </m:sub>
                    </m:sSub>
                  </m:oMath>
                </a14:m>
                <a:r>
                  <a:rPr lang="en-US" dirty="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(w , v ) </a:t>
                </a:r>
                <a:r>
                  <a:rPr lang="ru-RU" dirty="0" smtClean="0">
                    <a:latin typeface="Times New Roman" panose="02020603050405020304" pitchFamily="18" charset="0"/>
                    <a:cs typeface="Times New Roman" panose="02020603050405020304" pitchFamily="18" charset="0"/>
                  </a:rPr>
                  <a:t>и не знает, что</a:t>
                </a:r>
                <a14:m>
                  <m:oMath xmlns:m="http://schemas.openxmlformats.org/officeDocument/2006/math">
                    <m:r>
                      <a:rPr lang="en-US" b="0" i="0" smtClean="0">
                        <a:latin typeface="Cambria Math" panose="02040503050406030204" pitchFamily="18" charset="0"/>
                        <a:cs typeface="Times New Roman" panose="02020603050405020304" pitchFamily="18" charset="0"/>
                      </a:rPr>
                      <m:t> </m:t>
                    </m:r>
                    <m:r>
                      <a:rPr lang="en-US" i="1">
                        <a:latin typeface="Cambria Math" panose="02040503050406030204" pitchFamily="18" charset="0"/>
                        <a:cs typeface="Times New Roman" panose="02020603050405020304" pitchFamily="18" charset="0"/>
                      </a:rPr>
                      <m:t>𝐸</m:t>
                    </m:r>
                    <m:r>
                      <a:rPr lang="en-US" i="1">
                        <a:latin typeface="Cambria Math" panose="02040503050406030204" pitchFamily="18" charset="0"/>
                        <a:cs typeface="Times New Roman" panose="02020603050405020304" pitchFamily="18" charset="0"/>
                      </a:rPr>
                      <m:t>= </m:t>
                    </m:r>
                    <m:r>
                      <a:rPr lang="en-US" i="1" smtClean="0">
                        <a:latin typeface="Cambria Math" panose="02040503050406030204" pitchFamily="18" charset="0"/>
                        <a:ea typeface="Cambria Math" panose="02040503050406030204" pitchFamily="18" charset="0"/>
                      </a:rPr>
                      <m:t>𝜆</m:t>
                    </m:r>
                  </m:oMath>
                </a14:m>
                <a:r>
                  <a:rPr lang="en-US" dirty="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i="1">
                            <a:latin typeface="Cambria Math" panose="02040503050406030204" pitchFamily="18" charset="0"/>
                          </a:rPr>
                        </m:ctrlPr>
                      </m:sSubPr>
                      <m:e>
                        <m:r>
                          <a:rPr lang="en-US" i="1">
                            <a:latin typeface="Cambria Math"/>
                          </a:rPr>
                          <m:t>𝑅</m:t>
                        </m:r>
                      </m:e>
                      <m:sub>
                        <m:r>
                          <a:rPr lang="en-US" i="1">
                            <a:latin typeface="Cambria Math" panose="02040503050406030204" pitchFamily="18" charset="0"/>
                          </a:rPr>
                          <m:t>𝑖</m:t>
                        </m:r>
                      </m:sub>
                    </m:sSub>
                    <m:r>
                      <a:rPr lang="en-US" i="1">
                        <a:latin typeface="Cambria Math" panose="02040503050406030204" pitchFamily="18" charset="0"/>
                      </a:rPr>
                      <m:t> </m:t>
                    </m:r>
                  </m:oMath>
                </a14:m>
                <a:r>
                  <a:rPr lang="en-US" dirty="0" smtClean="0">
                    <a:latin typeface="Times New Roman" panose="02020603050405020304" pitchFamily="18" charset="0"/>
                    <a:cs typeface="Times New Roman" panose="02020603050405020304" pitchFamily="18" charset="0"/>
                  </a:rPr>
                  <a:t>(w, u)</a:t>
                </a:r>
                <a:r>
                  <a:rPr lang="ru-RU" dirty="0" smtClean="0">
                    <a:latin typeface="Times New Roman" panose="02020603050405020304" pitchFamily="18" charset="0"/>
                    <a:cs typeface="Times New Roman" panose="02020603050405020304" pitchFamily="18" charset="0"/>
                  </a:rPr>
                  <a:t>.  Т.к. система обладает свойством </a:t>
                </a:r>
                <a:r>
                  <a:rPr lang="ru-RU" dirty="0" err="1" smtClean="0">
                    <a:latin typeface="Times New Roman" panose="02020603050405020304" pitchFamily="18" charset="0"/>
                    <a:cs typeface="Times New Roman" panose="02020603050405020304" pitchFamily="18" charset="0"/>
                  </a:rPr>
                  <a:t>евклидовости</a:t>
                </a:r>
                <a:r>
                  <a:rPr lang="ru-RU"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i="1">
                            <a:latin typeface="Cambria Math" panose="02040503050406030204" pitchFamily="18" charset="0"/>
                          </a:rPr>
                        </m:ctrlPr>
                      </m:sSubPr>
                      <m:e>
                        <m:r>
                          <a:rPr lang="en-US" i="1">
                            <a:latin typeface="Cambria Math"/>
                          </a:rPr>
                          <m:t>𝑅</m:t>
                        </m:r>
                      </m:e>
                      <m:sub>
                        <m:r>
                          <a:rPr lang="en-US" b="0" i="1" smtClean="0">
                            <a:latin typeface="Cambria Math" panose="02040503050406030204" pitchFamily="18" charset="0"/>
                          </a:rPr>
                          <m:t>𝑖</m:t>
                        </m:r>
                      </m:sub>
                    </m:sSub>
                  </m:oMath>
                </a14:m>
                <a:r>
                  <a:rPr lang="en-US" dirty="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(v, u)</a:t>
                </a:r>
                <a:r>
                  <a:rPr lang="ru-RU" dirty="0" smtClean="0">
                    <a:latin typeface="Times New Roman" panose="02020603050405020304" pitchFamily="18" charset="0"/>
                    <a:cs typeface="Times New Roman" panose="02020603050405020304" pitchFamily="18" charset="0"/>
                  </a:rPr>
                  <a:t>, значит агент не может однозначно определить реальное состояние мира. Т.е. он знает, что он не знает, чему вообще равняется</a:t>
                </a:r>
                <a14:m>
                  <m:oMath xmlns:m="http://schemas.openxmlformats.org/officeDocument/2006/math">
                    <m:r>
                      <a:rPr lang="en-US" b="0" i="0" smtClean="0">
                        <a:latin typeface="Cambria Math" panose="02040503050406030204" pitchFamily="18" charset="0"/>
                        <a:cs typeface="Times New Roman" panose="02020603050405020304" pitchFamily="18" charset="0"/>
                      </a:rPr>
                      <m:t>   </m:t>
                    </m:r>
                    <m:r>
                      <a:rPr lang="en-US" i="1">
                        <a:latin typeface="Cambria Math" panose="02040503050406030204" pitchFamily="18" charset="0"/>
                        <a:cs typeface="Times New Roman" panose="02020603050405020304" pitchFamily="18" charset="0"/>
                      </a:rPr>
                      <m:t>𝐸</m:t>
                    </m:r>
                  </m:oMath>
                </a14:m>
                <a:r>
                  <a:rPr lang="ru-RU" dirty="0" smtClean="0">
                    <a:latin typeface="Times New Roman" panose="02020603050405020304" pitchFamily="18" charset="0"/>
                    <a:cs typeface="Times New Roman" panose="02020603050405020304" pitchFamily="18" charset="0"/>
                  </a:rPr>
                  <a:t>.</a:t>
                </a:r>
              </a:p>
              <a:p>
                <a:endParaRPr lang="ru-RU" sz="2000" i="1" dirty="0">
                  <a:latin typeface="Times New Roman" panose="02020603050405020304" pitchFamily="18" charset="0"/>
                  <a:cs typeface="Times New Roman" panose="02020603050405020304" pitchFamily="18" charset="0"/>
                </a:endParaRPr>
              </a:p>
            </p:txBody>
          </p:sp>
        </mc:Choice>
        <mc:Fallback xmlns="">
          <p:sp>
            <p:nvSpPr>
              <p:cNvPr id="14" name="TextBox 13"/>
              <p:cNvSpPr txBox="1">
                <a:spLocks noRot="1" noChangeAspect="1" noMove="1" noResize="1" noEditPoints="1" noAdjustHandles="1" noChangeArrowheads="1" noChangeShapeType="1" noTextEdit="1"/>
              </p:cNvSpPr>
              <p:nvPr/>
            </p:nvSpPr>
            <p:spPr>
              <a:xfrm>
                <a:off x="1618197" y="4263092"/>
                <a:ext cx="7311491" cy="2893100"/>
              </a:xfrm>
              <a:prstGeom prst="rect">
                <a:avLst/>
              </a:prstGeom>
              <a:blipFill rotWithShape="0">
                <a:blip r:embed="rId3"/>
                <a:stretch>
                  <a:fillRect l="-667" t="-1053" r="-833"/>
                </a:stretch>
              </a:blipFill>
            </p:spPr>
            <p:txBody>
              <a:bodyPr/>
              <a:lstStyle/>
              <a:p>
                <a:r>
                  <a:rPr lang="ru-RU">
                    <a:noFill/>
                  </a:rPr>
                  <a:t> </a:t>
                </a:r>
              </a:p>
            </p:txBody>
          </p:sp>
        </mc:Fallback>
      </mc:AlternateContent>
    </p:spTree>
    <p:extLst>
      <p:ext uri="{BB962C8B-B14F-4D97-AF65-F5344CB8AC3E}">
        <p14:creationId xmlns:p14="http://schemas.microsoft.com/office/powerpoint/2010/main" val="185887026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Всеобщее </a:t>
            </a:r>
            <a:r>
              <a:rPr lang="ru-RU" dirty="0"/>
              <a:t>знание </a:t>
            </a:r>
            <a:r>
              <a:rPr lang="ru-RU" dirty="0" smtClean="0"/>
              <a:t>агентов</a:t>
            </a:r>
            <a:endParaRPr lang="ru-RU" dirty="0"/>
          </a:p>
        </p:txBody>
      </p:sp>
      <mc:AlternateContent xmlns:mc="http://schemas.openxmlformats.org/markup-compatibility/2006" xmlns:a14="http://schemas.microsoft.com/office/drawing/2010/main">
        <mc:Choice Requires="a14">
          <p:sp>
            <p:nvSpPr>
              <p:cNvPr id="3" name="Объект 2"/>
              <p:cNvSpPr>
                <a:spLocks noGrp="1"/>
              </p:cNvSpPr>
              <p:nvPr>
                <p:ph idx="1"/>
              </p:nvPr>
            </p:nvSpPr>
            <p:spPr/>
            <p:txBody>
              <a:bodyPr>
                <a:normAutofit fontScale="92500" lnSpcReduction="20000"/>
              </a:bodyPr>
              <a:lstStyle/>
              <a:p>
                <a:pPr algn="just"/>
                <a:r>
                  <a:rPr lang="ru-RU" b="1" dirty="0" smtClean="0">
                    <a:ea typeface="Cambria Math" panose="02040503050406030204" pitchFamily="18" charset="0"/>
                  </a:rPr>
                  <a:t>	</a:t>
                </a:r>
                <a14:m>
                  <m:oMath xmlns:m="http://schemas.openxmlformats.org/officeDocument/2006/math">
                    <m:sSub>
                      <m:sSubPr>
                        <m:ctrlPr>
                          <a:rPr lang="ru-RU" b="1" i="1" smtClean="0">
                            <a:solidFill>
                              <a:srgbClr val="0070C0"/>
                            </a:solidFill>
                            <a:latin typeface="Cambria Math" panose="02040503050406030204" pitchFamily="18" charset="0"/>
                            <a:ea typeface="Cambria Math" panose="02040503050406030204" pitchFamily="18" charset="0"/>
                          </a:rPr>
                        </m:ctrlPr>
                      </m:sSubPr>
                      <m:e>
                        <m:r>
                          <a:rPr lang="ru-RU" b="1" i="1">
                            <a:solidFill>
                              <a:srgbClr val="0070C0"/>
                            </a:solidFill>
                            <a:latin typeface="Cambria Math" panose="02040503050406030204" pitchFamily="18" charset="0"/>
                            <a:ea typeface="Cambria Math" panose="02040503050406030204" pitchFamily="18" charset="0"/>
                          </a:rPr>
                          <m:t>С</m:t>
                        </m:r>
                      </m:e>
                      <m:sub>
                        <m:r>
                          <a:rPr lang="en-US" b="1" i="1">
                            <a:solidFill>
                              <a:srgbClr val="0070C0"/>
                            </a:solidFill>
                            <a:latin typeface="Cambria Math" panose="02040503050406030204" pitchFamily="18" charset="0"/>
                            <a:ea typeface="Cambria Math" panose="02040503050406030204" pitchFamily="18" charset="0"/>
                          </a:rPr>
                          <m:t>𝑮</m:t>
                        </m:r>
                      </m:sub>
                    </m:sSub>
                    <m:r>
                      <a:rPr lang="ru-RU" b="1" i="1">
                        <a:solidFill>
                          <a:srgbClr val="0070C0"/>
                        </a:solidFill>
                        <a:latin typeface="Cambria Math" panose="02040503050406030204" pitchFamily="18" charset="0"/>
                        <a:ea typeface="Cambria Math" panose="02040503050406030204" pitchFamily="18" charset="0"/>
                      </a:rPr>
                      <m:t>𝝋</m:t>
                    </m:r>
                  </m:oMath>
                </a14:m>
                <a:r>
                  <a:rPr lang="ru-RU" dirty="0" smtClean="0">
                    <a:solidFill>
                      <a:srgbClr val="0070C0"/>
                    </a:solidFill>
                    <a:ea typeface="Cambria Math" panose="02040503050406030204" pitchFamily="18" charset="0"/>
                  </a:rPr>
                  <a:t> </a:t>
                </a:r>
                <a:r>
                  <a:rPr lang="ru-RU" dirty="0">
                    <a:ea typeface="Cambria Math" panose="02040503050406030204" pitchFamily="18" charset="0"/>
                  </a:rPr>
                  <a:t>э</a:t>
                </a:r>
                <a:r>
                  <a:rPr lang="ru-RU" dirty="0" smtClean="0">
                    <a:ea typeface="Cambria Math" panose="02040503050406030204" pitchFamily="18" charset="0"/>
                  </a:rPr>
                  <a:t>квивалентно утверждению </a:t>
                </a:r>
                <a:r>
                  <a:rPr lang="ru-RU" b="1" dirty="0" smtClean="0">
                    <a:solidFill>
                      <a:srgbClr val="0070C0"/>
                    </a:solidFill>
                    <a:ea typeface="Cambria Math" panose="02040503050406030204" pitchFamily="18" charset="0"/>
                  </a:rPr>
                  <a:t>«</a:t>
                </a:r>
                <a:r>
                  <a:rPr lang="ru-RU" b="1" dirty="0">
                    <a:solidFill>
                      <a:srgbClr val="0070C0"/>
                    </a:solidFill>
                    <a:ea typeface="Cambria Math" panose="02040503050406030204" pitchFamily="18" charset="0"/>
                  </a:rPr>
                  <a:t>К</a:t>
                </a:r>
                <a:r>
                  <a:rPr lang="ru-RU" b="1" dirty="0" smtClean="0">
                    <a:solidFill>
                      <a:srgbClr val="0070C0"/>
                    </a:solidFill>
                    <a:ea typeface="Cambria Math" panose="02040503050406030204" pitchFamily="18" charset="0"/>
                  </a:rPr>
                  <a:t>аждый </a:t>
                </a:r>
                <a:r>
                  <a:rPr lang="ru-RU" b="1" dirty="0">
                    <a:solidFill>
                      <a:srgbClr val="0070C0"/>
                    </a:solidFill>
                    <a:ea typeface="Cambria Math" panose="02040503050406030204" pitchFamily="18" charset="0"/>
                  </a:rPr>
                  <a:t>из группы </a:t>
                </a:r>
                <a:r>
                  <a:rPr lang="en-US" b="1" dirty="0">
                    <a:solidFill>
                      <a:srgbClr val="0070C0"/>
                    </a:solidFill>
                    <a:ea typeface="Cambria Math" panose="02040503050406030204" pitchFamily="18" charset="0"/>
                  </a:rPr>
                  <a:t>G </a:t>
                </a:r>
                <a:r>
                  <a:rPr lang="ru-RU" b="1" dirty="0">
                    <a:solidFill>
                      <a:srgbClr val="0070C0"/>
                    </a:solidFill>
                    <a:ea typeface="Cambria Math" panose="02040503050406030204" pitchFamily="18" charset="0"/>
                  </a:rPr>
                  <a:t>знает </a:t>
                </a:r>
                <a14:m>
                  <m:oMath xmlns:m="http://schemas.openxmlformats.org/officeDocument/2006/math">
                    <m:r>
                      <a:rPr lang="ru-RU" b="1" i="1">
                        <a:solidFill>
                          <a:srgbClr val="0070C0"/>
                        </a:solidFill>
                        <a:latin typeface="Cambria Math" panose="02040503050406030204" pitchFamily="18" charset="0"/>
                        <a:ea typeface="Cambria Math" panose="02040503050406030204" pitchFamily="18" charset="0"/>
                      </a:rPr>
                      <m:t>𝝋</m:t>
                    </m:r>
                    <m:r>
                      <a:rPr lang="ru-RU" b="1" i="1">
                        <a:solidFill>
                          <a:srgbClr val="0070C0"/>
                        </a:solidFill>
                        <a:latin typeface="Cambria Math" panose="02040503050406030204" pitchFamily="18" charset="0"/>
                        <a:ea typeface="Cambria Math" panose="02040503050406030204" pitchFamily="18" charset="0"/>
                      </a:rPr>
                      <m:t> </m:t>
                    </m:r>
                  </m:oMath>
                </a14:m>
                <a:r>
                  <a:rPr lang="ru-RU" b="1" dirty="0">
                    <a:solidFill>
                      <a:srgbClr val="0070C0"/>
                    </a:solidFill>
                    <a:ea typeface="Cambria Math" panose="02040503050406030204" pitchFamily="18" charset="0"/>
                  </a:rPr>
                  <a:t>».</a:t>
                </a:r>
                <a:r>
                  <a:rPr lang="en-US" b="1" dirty="0">
                    <a:solidFill>
                      <a:srgbClr val="0070C0"/>
                    </a:solidFill>
                    <a:ea typeface="Cambria Math" panose="02040503050406030204" pitchFamily="18" charset="0"/>
                  </a:rPr>
                  <a:t> </a:t>
                </a:r>
                <a:r>
                  <a:rPr lang="ru-RU" dirty="0">
                    <a:ea typeface="Cambria Math" panose="02040503050406030204" pitchFamily="18" charset="0"/>
                  </a:rPr>
                  <a:t>Для конечного множества агентов данное выражение можно легко определить в эпистемическом языке</a:t>
                </a:r>
                <a:r>
                  <a:rPr lang="ru-RU" b="1" dirty="0">
                    <a:ea typeface="Cambria Math" panose="02040503050406030204" pitchFamily="18" charset="0"/>
                  </a:rPr>
                  <a:t> </a:t>
                </a:r>
                <a14:m>
                  <m:oMath xmlns:m="http://schemas.openxmlformats.org/officeDocument/2006/math">
                    <m:sSub>
                      <m:sSubPr>
                        <m:ctrlPr>
                          <a:rPr lang="ru-RU" b="1" i="1">
                            <a:solidFill>
                              <a:schemeClr val="accent5"/>
                            </a:solidFill>
                            <a:latin typeface="Cambria Math" panose="02040503050406030204" pitchFamily="18" charset="0"/>
                          </a:rPr>
                        </m:ctrlPr>
                      </m:sSubPr>
                      <m:e>
                        <m:r>
                          <a:rPr lang="ru-RU" b="1" i="1">
                            <a:solidFill>
                              <a:schemeClr val="accent5"/>
                            </a:solidFill>
                            <a:latin typeface="Cambria Math" panose="02040503050406030204" pitchFamily="18" charset="0"/>
                            <a:ea typeface="Cambria Math" panose="02040503050406030204" pitchFamily="18" charset="0"/>
                          </a:rPr>
                          <m:t>ℒ</m:t>
                        </m:r>
                      </m:e>
                      <m:sub>
                        <m:r>
                          <a:rPr lang="en-US" b="1" i="1">
                            <a:solidFill>
                              <a:schemeClr val="accent5"/>
                            </a:solidFill>
                            <a:latin typeface="Cambria Math" panose="02040503050406030204" pitchFamily="18" charset="0"/>
                          </a:rPr>
                          <m:t>𝑲𝑩</m:t>
                        </m:r>
                      </m:sub>
                    </m:sSub>
                  </m:oMath>
                </a14:m>
                <a:r>
                  <a:rPr lang="en-US" b="1" dirty="0" smtClean="0">
                    <a:ea typeface="Cambria Math" panose="02040503050406030204" pitchFamily="18" charset="0"/>
                  </a:rPr>
                  <a:t>:</a:t>
                </a:r>
                <a:endParaRPr lang="ru-RU" b="1" dirty="0" smtClean="0">
                  <a:ea typeface="Cambria Math" panose="02040503050406030204" pitchFamily="18" charset="0"/>
                </a:endParaRPr>
              </a:p>
              <a:p>
                <a:pPr algn="just"/>
                <a14:m>
                  <m:oMath xmlns:m="http://schemas.openxmlformats.org/officeDocument/2006/math">
                    <m:sSub>
                      <m:sSubPr>
                        <m:ctrlPr>
                          <a:rPr lang="ru-RU" b="1" i="1" smtClean="0">
                            <a:solidFill>
                              <a:srgbClr val="0070C0"/>
                            </a:solidFill>
                            <a:latin typeface="Cambria Math" panose="02040503050406030204" pitchFamily="18" charset="0"/>
                            <a:ea typeface="Cambria Math" panose="02040503050406030204" pitchFamily="18" charset="0"/>
                          </a:rPr>
                        </m:ctrlPr>
                      </m:sSubPr>
                      <m:e>
                        <m:r>
                          <a:rPr lang="ru-RU" b="1" i="1" smtClean="0">
                            <a:solidFill>
                              <a:srgbClr val="0070C0"/>
                            </a:solidFill>
                            <a:latin typeface="Cambria Math" panose="02040503050406030204" pitchFamily="18" charset="0"/>
                            <a:ea typeface="Cambria Math" panose="02040503050406030204" pitchFamily="18" charset="0"/>
                          </a:rPr>
                          <m:t>С</m:t>
                        </m:r>
                      </m:e>
                      <m:sub>
                        <m:r>
                          <a:rPr lang="en-US" b="1" i="1">
                            <a:solidFill>
                              <a:srgbClr val="0070C0"/>
                            </a:solidFill>
                            <a:latin typeface="Cambria Math" panose="02040503050406030204" pitchFamily="18" charset="0"/>
                            <a:ea typeface="Cambria Math" panose="02040503050406030204" pitchFamily="18" charset="0"/>
                          </a:rPr>
                          <m:t>𝑮</m:t>
                        </m:r>
                      </m:sub>
                    </m:sSub>
                    <m:r>
                      <a:rPr lang="ru-RU" b="1" i="1">
                        <a:solidFill>
                          <a:srgbClr val="0070C0"/>
                        </a:solidFill>
                        <a:latin typeface="Cambria Math" panose="02040503050406030204" pitchFamily="18" charset="0"/>
                        <a:ea typeface="Cambria Math" panose="02040503050406030204" pitchFamily="18" charset="0"/>
                      </a:rPr>
                      <m:t>𝝋</m:t>
                    </m:r>
                    <m:r>
                      <a:rPr lang="en-US" b="1" i="1" smtClean="0">
                        <a:solidFill>
                          <a:srgbClr val="0070C0"/>
                        </a:solidFill>
                        <a:latin typeface="Cambria Math" panose="02040503050406030204" pitchFamily="18" charset="0"/>
                        <a:ea typeface="Cambria Math" panose="02040503050406030204" pitchFamily="18" charset="0"/>
                      </a:rPr>
                      <m:t>≔</m:t>
                    </m:r>
                    <m:r>
                      <a:rPr lang="en-US" b="1" i="1">
                        <a:solidFill>
                          <a:srgbClr val="0070C0"/>
                        </a:solidFill>
                        <a:latin typeface="Cambria Math" panose="02040503050406030204" pitchFamily="18" charset="0"/>
                        <a:ea typeface="Cambria Math" panose="02040503050406030204" pitchFamily="18" charset="0"/>
                      </a:rPr>
                      <m:t> </m:t>
                    </m:r>
                    <m:sSub>
                      <m:sSubPr>
                        <m:ctrlPr>
                          <a:rPr lang="en-US" b="1" i="1">
                            <a:solidFill>
                              <a:srgbClr val="0070C0"/>
                            </a:solidFill>
                            <a:latin typeface="Cambria Math" panose="02040503050406030204" pitchFamily="18" charset="0"/>
                            <a:ea typeface="Cambria Math" panose="02040503050406030204" pitchFamily="18" charset="0"/>
                          </a:rPr>
                        </m:ctrlPr>
                      </m:sSubPr>
                      <m:e>
                        <m:r>
                          <a:rPr lang="ru-RU" b="1" i="1">
                            <a:solidFill>
                              <a:srgbClr val="0070C0"/>
                            </a:solidFill>
                            <a:latin typeface="Cambria Math" panose="02040503050406030204" pitchFamily="18" charset="0"/>
                            <a:ea typeface="Cambria Math" panose="02040503050406030204" pitchFamily="18" charset="0"/>
                          </a:rPr>
                          <m:t>∀</m:t>
                        </m:r>
                      </m:e>
                      <m:sub>
                        <m:r>
                          <a:rPr lang="en-US" b="1" i="1">
                            <a:solidFill>
                              <a:srgbClr val="0070C0"/>
                            </a:solidFill>
                            <a:latin typeface="Cambria Math" panose="02040503050406030204" pitchFamily="18" charset="0"/>
                            <a:ea typeface="Cambria Math" panose="02040503050406030204" pitchFamily="18" charset="0"/>
                          </a:rPr>
                          <m:t>𝒊</m:t>
                        </m:r>
                        <m:r>
                          <a:rPr lang="en-US" b="1" i="1">
                            <a:solidFill>
                              <a:srgbClr val="0070C0"/>
                            </a:solidFill>
                            <a:latin typeface="Cambria Math" panose="02040503050406030204" pitchFamily="18" charset="0"/>
                            <a:ea typeface="Cambria Math" panose="02040503050406030204" pitchFamily="18" charset="0"/>
                          </a:rPr>
                          <m:t>∈</m:t>
                        </m:r>
                        <m:r>
                          <a:rPr lang="en-US" b="1" i="1">
                            <a:solidFill>
                              <a:srgbClr val="0070C0"/>
                            </a:solidFill>
                            <a:latin typeface="Cambria Math" panose="02040503050406030204" pitchFamily="18" charset="0"/>
                            <a:ea typeface="Cambria Math" panose="02040503050406030204" pitchFamily="18" charset="0"/>
                          </a:rPr>
                          <m:t>𝑮</m:t>
                        </m:r>
                      </m:sub>
                    </m:sSub>
                  </m:oMath>
                </a14:m>
                <a:r>
                  <a:rPr lang="ru-RU" b="1" dirty="0">
                    <a:solidFill>
                      <a:srgbClr val="0070C0"/>
                    </a:solidFill>
                    <a:ea typeface="Cambria Math" panose="02040503050406030204" pitchFamily="18" charset="0"/>
                  </a:rPr>
                  <a:t> </a:t>
                </a:r>
                <a14:m>
                  <m:oMath xmlns:m="http://schemas.openxmlformats.org/officeDocument/2006/math">
                    <m:sSub>
                      <m:sSubPr>
                        <m:ctrlPr>
                          <a:rPr lang="ru-RU" b="1" i="1">
                            <a:solidFill>
                              <a:srgbClr val="0070C0"/>
                            </a:solidFill>
                            <a:latin typeface="Cambria Math" panose="02040503050406030204" pitchFamily="18" charset="0"/>
                            <a:ea typeface="Cambria Math" panose="02040503050406030204" pitchFamily="18" charset="0"/>
                          </a:rPr>
                        </m:ctrlPr>
                      </m:sSubPr>
                      <m:e>
                        <m:r>
                          <a:rPr lang="en-US" b="1" i="1">
                            <a:solidFill>
                              <a:srgbClr val="0070C0"/>
                            </a:solidFill>
                            <a:latin typeface="Cambria Math" panose="02040503050406030204" pitchFamily="18" charset="0"/>
                            <a:ea typeface="Cambria Math" panose="02040503050406030204" pitchFamily="18" charset="0"/>
                          </a:rPr>
                          <m:t>𝑲</m:t>
                        </m:r>
                      </m:e>
                      <m:sub>
                        <m:r>
                          <a:rPr lang="en-US" b="1" i="1">
                            <a:solidFill>
                              <a:srgbClr val="0070C0"/>
                            </a:solidFill>
                            <a:latin typeface="Cambria Math" panose="02040503050406030204" pitchFamily="18" charset="0"/>
                            <a:ea typeface="Cambria Math" panose="02040503050406030204" pitchFamily="18" charset="0"/>
                          </a:rPr>
                          <m:t>𝒊</m:t>
                        </m:r>
                      </m:sub>
                    </m:sSub>
                    <m:r>
                      <a:rPr lang="ru-RU" b="1" i="1">
                        <a:solidFill>
                          <a:srgbClr val="0070C0"/>
                        </a:solidFill>
                        <a:latin typeface="Cambria Math" panose="02040503050406030204" pitchFamily="18" charset="0"/>
                        <a:ea typeface="Cambria Math" panose="02040503050406030204" pitchFamily="18" charset="0"/>
                      </a:rPr>
                      <m:t>𝝋</m:t>
                    </m:r>
                  </m:oMath>
                </a14:m>
                <a:r>
                  <a:rPr lang="en-US" b="1" dirty="0" smtClean="0">
                    <a:solidFill>
                      <a:srgbClr val="0070C0"/>
                    </a:solidFill>
                    <a:ea typeface="Cambria Math" panose="02040503050406030204" pitchFamily="18" charset="0"/>
                  </a:rPr>
                  <a:t>   </a:t>
                </a:r>
                <a:r>
                  <a:rPr lang="ru-RU" b="1" dirty="0" smtClean="0">
                    <a:solidFill>
                      <a:srgbClr val="0070C0"/>
                    </a:solidFill>
                    <a:ea typeface="Cambria Math" panose="02040503050406030204" pitchFamily="18" charset="0"/>
                  </a:rPr>
                  <a:t>или </a:t>
                </a:r>
                <a:r>
                  <a:rPr lang="en-US" b="1" dirty="0" smtClean="0">
                    <a:solidFill>
                      <a:srgbClr val="0070C0"/>
                    </a:solidFill>
                    <a:ea typeface="Cambria Math" panose="02040503050406030204" pitchFamily="18" charset="0"/>
                  </a:rPr>
                  <a:t> </a:t>
                </a:r>
                <a14:m>
                  <m:oMath xmlns:m="http://schemas.openxmlformats.org/officeDocument/2006/math">
                    <m:sSub>
                      <m:sSubPr>
                        <m:ctrlPr>
                          <a:rPr lang="ru-RU" b="1" i="1">
                            <a:solidFill>
                              <a:srgbClr val="0070C0"/>
                            </a:solidFill>
                            <a:latin typeface="Cambria Math" panose="02040503050406030204" pitchFamily="18" charset="0"/>
                            <a:ea typeface="Cambria Math" panose="02040503050406030204" pitchFamily="18" charset="0"/>
                          </a:rPr>
                        </m:ctrlPr>
                      </m:sSubPr>
                      <m:e>
                        <m:r>
                          <a:rPr lang="ru-RU" b="1" i="1">
                            <a:solidFill>
                              <a:srgbClr val="0070C0"/>
                            </a:solidFill>
                            <a:latin typeface="Cambria Math" panose="02040503050406030204" pitchFamily="18" charset="0"/>
                            <a:ea typeface="Cambria Math" panose="02040503050406030204" pitchFamily="18" charset="0"/>
                          </a:rPr>
                          <m:t>С</m:t>
                        </m:r>
                      </m:e>
                      <m:sub>
                        <m:r>
                          <a:rPr lang="en-US" b="1" i="1">
                            <a:solidFill>
                              <a:srgbClr val="0070C0"/>
                            </a:solidFill>
                            <a:latin typeface="Cambria Math" panose="02040503050406030204" pitchFamily="18" charset="0"/>
                            <a:ea typeface="Cambria Math" panose="02040503050406030204" pitchFamily="18" charset="0"/>
                          </a:rPr>
                          <m:t>𝑮</m:t>
                        </m:r>
                      </m:sub>
                    </m:sSub>
                    <m:r>
                      <a:rPr lang="ru-RU" b="1" i="1">
                        <a:solidFill>
                          <a:srgbClr val="0070C0"/>
                        </a:solidFill>
                        <a:latin typeface="Cambria Math" panose="02040503050406030204" pitchFamily="18" charset="0"/>
                        <a:ea typeface="Cambria Math" panose="02040503050406030204" pitchFamily="18" charset="0"/>
                      </a:rPr>
                      <m:t>𝝋</m:t>
                    </m:r>
                    <m:r>
                      <a:rPr lang="ru-RU" b="1" i="1" smtClean="0">
                        <a:solidFill>
                          <a:srgbClr val="0070C0"/>
                        </a:solidFill>
                        <a:latin typeface="Cambria Math" panose="02040503050406030204" pitchFamily="18" charset="0"/>
                        <a:ea typeface="Cambria Math" panose="02040503050406030204" pitchFamily="18" charset="0"/>
                      </a:rPr>
                      <m:t> </m:t>
                    </m:r>
                    <m:r>
                      <m:rPr>
                        <m:nor/>
                      </m:rPr>
                      <a:rPr lang="en-US" b="1" dirty="0">
                        <a:solidFill>
                          <a:srgbClr val="0070C0"/>
                        </a:solidFill>
                        <a:ea typeface="Cambria Math" panose="02040503050406030204" pitchFamily="18" charset="0"/>
                      </a:rPr>
                      <m:t>≡</m:t>
                    </m:r>
                    <m:r>
                      <m:rPr>
                        <m:nor/>
                      </m:rPr>
                      <a:rPr lang="ru-RU" b="1" i="0" dirty="0" smtClean="0">
                        <a:solidFill>
                          <a:srgbClr val="0070C0"/>
                        </a:solidFill>
                        <a:ea typeface="Cambria Math" panose="02040503050406030204" pitchFamily="18" charset="0"/>
                      </a:rPr>
                      <m:t> </m:t>
                    </m:r>
                    <m:nary>
                      <m:naryPr>
                        <m:chr m:val="⋀"/>
                        <m:supHide m:val="on"/>
                        <m:ctrlPr>
                          <a:rPr lang="ru-RU" b="1" i="1" smtClean="0">
                            <a:solidFill>
                              <a:srgbClr val="0070C0"/>
                            </a:solidFill>
                            <a:latin typeface="Cambria Math" panose="02040503050406030204" pitchFamily="18" charset="0"/>
                            <a:ea typeface="Cambria Math" panose="02040503050406030204" pitchFamily="18" charset="0"/>
                          </a:rPr>
                        </m:ctrlPr>
                      </m:naryPr>
                      <m:sub>
                        <m:r>
                          <a:rPr lang="en-US" b="1" i="1">
                            <a:solidFill>
                              <a:srgbClr val="0070C0"/>
                            </a:solidFill>
                            <a:latin typeface="Cambria Math" panose="02040503050406030204" pitchFamily="18" charset="0"/>
                            <a:ea typeface="Cambria Math" panose="02040503050406030204" pitchFamily="18" charset="0"/>
                          </a:rPr>
                          <m:t>𝒊</m:t>
                        </m:r>
                        <m:r>
                          <a:rPr lang="en-US" b="1" i="1">
                            <a:solidFill>
                              <a:srgbClr val="0070C0"/>
                            </a:solidFill>
                            <a:latin typeface="Cambria Math" panose="02040503050406030204" pitchFamily="18" charset="0"/>
                            <a:ea typeface="Cambria Math" panose="02040503050406030204" pitchFamily="18" charset="0"/>
                          </a:rPr>
                          <m:t>∈</m:t>
                        </m:r>
                        <m:r>
                          <a:rPr lang="en-US" b="1" i="1">
                            <a:solidFill>
                              <a:srgbClr val="0070C0"/>
                            </a:solidFill>
                            <a:latin typeface="Cambria Math" panose="02040503050406030204" pitchFamily="18" charset="0"/>
                            <a:ea typeface="Cambria Math" panose="02040503050406030204" pitchFamily="18" charset="0"/>
                          </a:rPr>
                          <m:t>𝑮</m:t>
                        </m:r>
                      </m:sub>
                      <m:sup/>
                      <m:e>
                        <m:sSub>
                          <m:sSubPr>
                            <m:ctrlPr>
                              <a:rPr lang="ru-RU" b="1" i="1">
                                <a:solidFill>
                                  <a:srgbClr val="0070C0"/>
                                </a:solidFill>
                                <a:latin typeface="Cambria Math" panose="02040503050406030204" pitchFamily="18" charset="0"/>
                                <a:ea typeface="Cambria Math" panose="02040503050406030204" pitchFamily="18" charset="0"/>
                              </a:rPr>
                            </m:ctrlPr>
                          </m:sSubPr>
                          <m:e>
                            <m:r>
                              <a:rPr lang="en-US" b="1" i="1">
                                <a:solidFill>
                                  <a:srgbClr val="0070C0"/>
                                </a:solidFill>
                                <a:latin typeface="Cambria Math" panose="02040503050406030204" pitchFamily="18" charset="0"/>
                                <a:ea typeface="Cambria Math" panose="02040503050406030204" pitchFamily="18" charset="0"/>
                              </a:rPr>
                              <m:t>𝑲</m:t>
                            </m:r>
                          </m:e>
                          <m:sub>
                            <m:r>
                              <a:rPr lang="en-US" b="1" i="1">
                                <a:solidFill>
                                  <a:srgbClr val="0070C0"/>
                                </a:solidFill>
                                <a:latin typeface="Cambria Math" panose="02040503050406030204" pitchFamily="18" charset="0"/>
                                <a:ea typeface="Cambria Math" panose="02040503050406030204" pitchFamily="18" charset="0"/>
                              </a:rPr>
                              <m:t>𝒊</m:t>
                            </m:r>
                          </m:sub>
                        </m:sSub>
                        <m:r>
                          <a:rPr lang="ru-RU" b="1" i="1">
                            <a:solidFill>
                              <a:srgbClr val="0070C0"/>
                            </a:solidFill>
                            <a:latin typeface="Cambria Math" panose="02040503050406030204" pitchFamily="18" charset="0"/>
                            <a:ea typeface="Cambria Math" panose="02040503050406030204" pitchFamily="18" charset="0"/>
                          </a:rPr>
                          <m:t>𝝋</m:t>
                        </m:r>
                      </m:e>
                    </m:nary>
                  </m:oMath>
                </a14:m>
                <a:endParaRPr lang="en-US" b="1" dirty="0">
                  <a:solidFill>
                    <a:schemeClr val="accent5"/>
                  </a:solidFill>
                  <a:ea typeface="Cambria Math" panose="02040503050406030204" pitchFamily="18" charset="0"/>
                </a:endParaRPr>
              </a:p>
              <a:p>
                <a:r>
                  <a:rPr lang="ru-RU" b="1" dirty="0" smtClean="0">
                    <a:solidFill>
                      <a:srgbClr val="0070C0"/>
                    </a:solidFill>
                    <a:ea typeface="Cambria Math" panose="02040503050406030204" pitchFamily="18" charset="0"/>
                  </a:rPr>
                  <a:t>Где </a:t>
                </a:r>
                <a14:m>
                  <m:oMath xmlns:m="http://schemas.openxmlformats.org/officeDocument/2006/math">
                    <m:r>
                      <a:rPr lang="en-US" b="1" i="1">
                        <a:solidFill>
                          <a:srgbClr val="0070C0"/>
                        </a:solidFill>
                        <a:latin typeface="Cambria Math" panose="02040503050406030204" pitchFamily="18" charset="0"/>
                        <a:ea typeface="Cambria Math" panose="02040503050406030204" pitchFamily="18" charset="0"/>
                      </a:rPr>
                      <m:t>𝑮</m:t>
                    </m:r>
                    <m:r>
                      <a:rPr lang="en-US" b="1" i="1">
                        <a:solidFill>
                          <a:srgbClr val="0070C0"/>
                        </a:solidFill>
                        <a:latin typeface="Cambria Math" panose="02040503050406030204" pitchFamily="18" charset="0"/>
                        <a:ea typeface="Cambria Math" panose="02040503050406030204" pitchFamily="18" charset="0"/>
                      </a:rPr>
                      <m:t> ⊆</m:t>
                    </m:r>
                    <m:r>
                      <a:rPr lang="en-US" b="1" i="1">
                        <a:solidFill>
                          <a:srgbClr val="0070C0"/>
                        </a:solidFill>
                        <a:latin typeface="Cambria Math" panose="02040503050406030204" pitchFamily="18" charset="0"/>
                        <a:ea typeface="Cambria Math" panose="02040503050406030204" pitchFamily="18" charset="0"/>
                      </a:rPr>
                      <m:t>𝑨</m:t>
                    </m:r>
                  </m:oMath>
                </a14:m>
                <a:r>
                  <a:rPr lang="en-US" b="1" dirty="0">
                    <a:solidFill>
                      <a:srgbClr val="0070C0"/>
                    </a:solidFill>
                    <a:ea typeface="Cambria Math" panose="02040503050406030204" pitchFamily="18" charset="0"/>
                  </a:rPr>
                  <a:t>. </a:t>
                </a:r>
              </a:p>
              <a:p>
                <a:r>
                  <a:rPr lang="ru-RU" dirty="0" smtClean="0">
                    <a:ea typeface="Cambria Math" panose="02040503050406030204" pitchFamily="18" charset="0"/>
                  </a:rPr>
                  <a:t>Пусть</a:t>
                </a:r>
                <a:r>
                  <a:rPr lang="en-US" b="1" dirty="0" smtClean="0">
                    <a:ea typeface="Cambria Math" panose="02040503050406030204" pitchFamily="18" charset="0"/>
                  </a:rPr>
                  <a:t> </a:t>
                </a:r>
                <a14:m>
                  <m:oMath xmlns:m="http://schemas.openxmlformats.org/officeDocument/2006/math">
                    <m:r>
                      <a:rPr lang="ru-RU" b="1" i="1" smtClean="0">
                        <a:solidFill>
                          <a:srgbClr val="0070C0"/>
                        </a:solidFill>
                        <a:latin typeface="Cambria Math" panose="02040503050406030204" pitchFamily="18" charset="0"/>
                        <a:ea typeface="Cambria Math" panose="02040503050406030204" pitchFamily="18" charset="0"/>
                      </a:rPr>
                      <m:t>𝓜</m:t>
                    </m:r>
                    <m:r>
                      <a:rPr lang="ru-RU" b="1" i="1" smtClean="0">
                        <a:solidFill>
                          <a:srgbClr val="0070C0"/>
                        </a:solidFill>
                        <a:latin typeface="Cambria Math" panose="02040503050406030204" pitchFamily="18" charset="0"/>
                        <a:ea typeface="Cambria Math" panose="02040503050406030204" pitchFamily="18" charset="0"/>
                      </a:rPr>
                      <m:t>= </m:t>
                    </m:r>
                  </m:oMath>
                </a14:m>
                <a:r>
                  <a:rPr lang="en-US" b="1" dirty="0">
                    <a:solidFill>
                      <a:srgbClr val="0070C0"/>
                    </a:solidFill>
                  </a:rPr>
                  <a:t>&lt; W, </a:t>
                </a:r>
                <a14:m>
                  <m:oMath xmlns:m="http://schemas.openxmlformats.org/officeDocument/2006/math">
                    <m:sSub>
                      <m:sSubPr>
                        <m:ctrlPr>
                          <a:rPr lang="en-US" b="1" i="1" dirty="0">
                            <a:solidFill>
                              <a:srgbClr val="0070C0"/>
                            </a:solidFill>
                            <a:latin typeface="Cambria Math" panose="02040503050406030204" pitchFamily="18" charset="0"/>
                          </a:rPr>
                        </m:ctrlPr>
                      </m:sSubPr>
                      <m:e>
                        <m:r>
                          <m:rPr>
                            <m:nor/>
                          </m:rPr>
                          <a:rPr lang="en-US" b="1" dirty="0">
                            <a:solidFill>
                              <a:srgbClr val="0070C0"/>
                            </a:solidFill>
                          </a:rPr>
                          <m:t>{</m:t>
                        </m:r>
                        <m:sSub>
                          <m:sSubPr>
                            <m:ctrlPr>
                              <a:rPr lang="en-US" b="1" i="1">
                                <a:solidFill>
                                  <a:srgbClr val="0070C0"/>
                                </a:solidFill>
                                <a:latin typeface="Cambria Math" panose="02040503050406030204" pitchFamily="18" charset="0"/>
                              </a:rPr>
                            </m:ctrlPr>
                          </m:sSubPr>
                          <m:e>
                            <m:r>
                              <a:rPr lang="en-US" b="1" i="1">
                                <a:solidFill>
                                  <a:srgbClr val="0070C0"/>
                                </a:solidFill>
                                <a:latin typeface="Cambria Math" panose="02040503050406030204" pitchFamily="18" charset="0"/>
                              </a:rPr>
                              <m:t>𝑹</m:t>
                            </m:r>
                          </m:e>
                          <m:sub>
                            <m:r>
                              <a:rPr lang="en-US" b="1" i="1">
                                <a:solidFill>
                                  <a:srgbClr val="0070C0"/>
                                </a:solidFill>
                                <a:latin typeface="Cambria Math" panose="02040503050406030204" pitchFamily="18" charset="0"/>
                              </a:rPr>
                              <m:t>𝒊</m:t>
                            </m:r>
                          </m:sub>
                        </m:sSub>
                        <m:r>
                          <m:rPr>
                            <m:nor/>
                          </m:rPr>
                          <a:rPr lang="en-US" b="1" dirty="0">
                            <a:solidFill>
                              <a:srgbClr val="0070C0"/>
                            </a:solidFill>
                          </a:rPr>
                          <m:t>}</m:t>
                        </m:r>
                      </m:e>
                      <m:sub>
                        <m:r>
                          <a:rPr lang="en-US" b="1" i="1" dirty="0">
                            <a:solidFill>
                              <a:srgbClr val="0070C0"/>
                            </a:solidFill>
                            <a:latin typeface="Cambria Math" panose="02040503050406030204" pitchFamily="18" charset="0"/>
                          </a:rPr>
                          <m:t>𝒊</m:t>
                        </m:r>
                        <m:r>
                          <a:rPr lang="en-US" b="1" i="1">
                            <a:solidFill>
                              <a:srgbClr val="0070C0"/>
                            </a:solidFill>
                            <a:latin typeface="Cambria Math" panose="02040503050406030204" pitchFamily="18" charset="0"/>
                            <a:ea typeface="Cambria Math" panose="02040503050406030204" pitchFamily="18" charset="0"/>
                          </a:rPr>
                          <m:t>∈</m:t>
                        </m:r>
                        <m:r>
                          <a:rPr lang="en-US" b="1" i="1" dirty="0">
                            <a:solidFill>
                              <a:srgbClr val="0070C0"/>
                            </a:solidFill>
                            <a:latin typeface="Cambria Math" panose="02040503050406030204" pitchFamily="18" charset="0"/>
                            <a:ea typeface="Cambria Math" panose="02040503050406030204" pitchFamily="18" charset="0"/>
                          </a:rPr>
                          <m:t>𝑨</m:t>
                        </m:r>
                      </m:sub>
                    </m:sSub>
                  </m:oMath>
                </a14:m>
                <a:r>
                  <a:rPr lang="en-US" b="1" dirty="0">
                    <a:solidFill>
                      <a:srgbClr val="0070C0"/>
                    </a:solidFill>
                  </a:rPr>
                  <a:t>, V &gt;</a:t>
                </a:r>
                <a:r>
                  <a:rPr lang="ru-RU" b="1" dirty="0">
                    <a:solidFill>
                      <a:srgbClr val="0070C0"/>
                    </a:solidFill>
                  </a:rPr>
                  <a:t>  </a:t>
                </a:r>
                <a:r>
                  <a:rPr lang="ru-RU" dirty="0"/>
                  <a:t>- эпистемическая модель</a:t>
                </a:r>
                <a:r>
                  <a:rPr lang="en-US" dirty="0"/>
                  <a:t>,</a:t>
                </a:r>
                <a:r>
                  <a:rPr lang="en-US" b="1" dirty="0"/>
                  <a:t> </a:t>
                </a:r>
                <a:r>
                  <a:rPr lang="en-US" b="1" dirty="0" smtClean="0">
                    <a:solidFill>
                      <a:srgbClr val="0070C0"/>
                    </a:solidFill>
                  </a:rPr>
                  <a:t>s</a:t>
                </a:r>
                <a14:m>
                  <m:oMath xmlns:m="http://schemas.openxmlformats.org/officeDocument/2006/math">
                    <m:r>
                      <a:rPr lang="en-US" b="1">
                        <a:solidFill>
                          <a:srgbClr val="0070C0"/>
                        </a:solidFill>
                        <a:latin typeface="Cambria Math" panose="02040503050406030204" pitchFamily="18" charset="0"/>
                        <a:ea typeface="Cambria Math" panose="02040503050406030204" pitchFamily="18" charset="0"/>
                      </a:rPr>
                      <m:t> </m:t>
                    </m:r>
                    <m:r>
                      <a:rPr lang="en-US" b="1" i="1">
                        <a:solidFill>
                          <a:srgbClr val="0070C0"/>
                        </a:solidFill>
                        <a:latin typeface="Cambria Math" panose="02040503050406030204" pitchFamily="18" charset="0"/>
                        <a:ea typeface="Cambria Math" panose="02040503050406030204" pitchFamily="18" charset="0"/>
                      </a:rPr>
                      <m:t>∈</m:t>
                    </m:r>
                  </m:oMath>
                </a14:m>
                <a:r>
                  <a:rPr lang="en-US" b="1" dirty="0">
                    <a:solidFill>
                      <a:srgbClr val="0070C0"/>
                    </a:solidFill>
                    <a:ea typeface="Cambria Math" panose="02040503050406030204" pitchFamily="18" charset="0"/>
                  </a:rPr>
                  <a:t> W</a:t>
                </a:r>
                <a:r>
                  <a:rPr lang="ru-RU" b="1" dirty="0">
                    <a:solidFill>
                      <a:srgbClr val="0070C0"/>
                    </a:solidFill>
                    <a:ea typeface="Cambria Math" panose="02040503050406030204" pitchFamily="18" charset="0"/>
                  </a:rPr>
                  <a:t> </a:t>
                </a:r>
                <a:r>
                  <a:rPr lang="ru-RU" dirty="0">
                    <a:ea typeface="Cambria Math" panose="02040503050406030204" pitchFamily="18" charset="0"/>
                  </a:rPr>
                  <a:t>. Истинность формул вида </a:t>
                </a:r>
                <a14:m>
                  <m:oMath xmlns:m="http://schemas.openxmlformats.org/officeDocument/2006/math">
                    <m:sSub>
                      <m:sSubPr>
                        <m:ctrlPr>
                          <a:rPr lang="ru-RU" b="1" i="1">
                            <a:solidFill>
                              <a:schemeClr val="accent5"/>
                            </a:solidFill>
                            <a:latin typeface="Cambria Math" panose="02040503050406030204" pitchFamily="18" charset="0"/>
                            <a:ea typeface="Cambria Math" panose="02040503050406030204" pitchFamily="18" charset="0"/>
                          </a:rPr>
                        </m:ctrlPr>
                      </m:sSubPr>
                      <m:e>
                        <m:r>
                          <a:rPr lang="en-US" b="1" i="1">
                            <a:solidFill>
                              <a:schemeClr val="accent5"/>
                            </a:solidFill>
                            <a:latin typeface="Cambria Math" panose="02040503050406030204" pitchFamily="18" charset="0"/>
                            <a:ea typeface="Cambria Math" panose="02040503050406030204" pitchFamily="18" charset="0"/>
                          </a:rPr>
                          <m:t>𝑪</m:t>
                        </m:r>
                      </m:e>
                      <m:sub>
                        <m:r>
                          <a:rPr lang="en-US" b="1" i="1">
                            <a:solidFill>
                              <a:schemeClr val="accent5"/>
                            </a:solidFill>
                            <a:latin typeface="Cambria Math" panose="02040503050406030204" pitchFamily="18" charset="0"/>
                            <a:ea typeface="Cambria Math" panose="02040503050406030204" pitchFamily="18" charset="0"/>
                          </a:rPr>
                          <m:t>𝑮</m:t>
                        </m:r>
                      </m:sub>
                    </m:sSub>
                    <m:r>
                      <a:rPr lang="ru-RU" b="1" i="1">
                        <a:solidFill>
                          <a:schemeClr val="accent5"/>
                        </a:solidFill>
                        <a:latin typeface="Cambria Math" panose="02040503050406030204" pitchFamily="18" charset="0"/>
                        <a:ea typeface="Cambria Math" panose="02040503050406030204" pitchFamily="18" charset="0"/>
                      </a:rPr>
                      <m:t>𝝋</m:t>
                    </m:r>
                  </m:oMath>
                </a14:m>
                <a:r>
                  <a:rPr lang="ru-RU" b="1" dirty="0">
                    <a:solidFill>
                      <a:schemeClr val="accent5"/>
                    </a:solidFill>
                    <a:ea typeface="Cambria Math" panose="02040503050406030204" pitchFamily="18" charset="0"/>
                  </a:rPr>
                  <a:t> </a:t>
                </a:r>
                <a:r>
                  <a:rPr lang="ru-RU" dirty="0">
                    <a:ea typeface="Cambria Math" panose="02040503050406030204" pitchFamily="18" charset="0"/>
                  </a:rPr>
                  <a:t>заключается в следующем:</a:t>
                </a:r>
              </a:p>
              <a:p>
                <a:r>
                  <a:rPr lang="ru-RU" b="1" dirty="0">
                    <a:ea typeface="Cambria Math" panose="02040503050406030204" pitchFamily="18" charset="0"/>
                  </a:rPr>
                  <a:t>	</a:t>
                </a:r>
                <a:r>
                  <a:rPr lang="en-US" b="1" dirty="0">
                    <a:ea typeface="Cambria Math" panose="02040503050406030204" pitchFamily="18" charset="0"/>
                  </a:rPr>
                  <a:t> </a:t>
                </a:r>
                <a:r>
                  <a:rPr lang="en-US" b="1" dirty="0" smtClean="0">
                    <a:solidFill>
                      <a:srgbClr val="0070C0"/>
                    </a:solidFill>
                    <a:ea typeface="Cambria Math" panose="02040503050406030204" pitchFamily="18" charset="0"/>
                  </a:rPr>
                  <a:t>M,s </a:t>
                </a:r>
                <a14:m>
                  <m:oMath xmlns:m="http://schemas.openxmlformats.org/officeDocument/2006/math">
                    <m:r>
                      <a:rPr lang="en-US" b="1" i="1">
                        <a:solidFill>
                          <a:srgbClr val="0070C0"/>
                        </a:solidFill>
                        <a:latin typeface="Cambria Math" panose="02040503050406030204" pitchFamily="18" charset="0"/>
                        <a:ea typeface="Cambria Math" panose="02040503050406030204" pitchFamily="18" charset="0"/>
                      </a:rPr>
                      <m:t>⊨</m:t>
                    </m:r>
                  </m:oMath>
                </a14:m>
                <a:r>
                  <a:rPr lang="en-US" b="1" dirty="0">
                    <a:solidFill>
                      <a:srgbClr val="0070C0"/>
                    </a:solidFill>
                    <a:ea typeface="Cambria Math" panose="02040503050406030204" pitchFamily="18" charset="0"/>
                  </a:rPr>
                  <a:t> </a:t>
                </a:r>
                <a14:m>
                  <m:oMath xmlns:m="http://schemas.openxmlformats.org/officeDocument/2006/math">
                    <m:sSub>
                      <m:sSubPr>
                        <m:ctrlPr>
                          <a:rPr lang="en-US" b="1" i="1" dirty="0">
                            <a:solidFill>
                              <a:srgbClr val="0070C0"/>
                            </a:solidFill>
                            <a:latin typeface="Cambria Math" panose="02040503050406030204" pitchFamily="18" charset="0"/>
                            <a:ea typeface="Cambria Math" panose="02040503050406030204" pitchFamily="18" charset="0"/>
                          </a:rPr>
                        </m:ctrlPr>
                      </m:sSubPr>
                      <m:e>
                        <m:r>
                          <a:rPr lang="en-US" b="1" i="1" dirty="0">
                            <a:solidFill>
                              <a:srgbClr val="0070C0"/>
                            </a:solidFill>
                            <a:latin typeface="Cambria Math" panose="02040503050406030204" pitchFamily="18" charset="0"/>
                            <a:ea typeface="Cambria Math" panose="02040503050406030204" pitchFamily="18" charset="0"/>
                          </a:rPr>
                          <m:t>𝑪</m:t>
                        </m:r>
                      </m:e>
                      <m:sub>
                        <m:r>
                          <a:rPr lang="en-US" b="1" i="1" dirty="0">
                            <a:solidFill>
                              <a:srgbClr val="0070C0"/>
                            </a:solidFill>
                            <a:latin typeface="Cambria Math" panose="02040503050406030204" pitchFamily="18" charset="0"/>
                            <a:ea typeface="Cambria Math" panose="02040503050406030204" pitchFamily="18" charset="0"/>
                          </a:rPr>
                          <m:t>𝑮</m:t>
                        </m:r>
                      </m:sub>
                    </m:sSub>
                    <m:r>
                      <a:rPr lang="en-US" b="1" i="1" dirty="0">
                        <a:solidFill>
                          <a:srgbClr val="0070C0"/>
                        </a:solidFill>
                        <a:latin typeface="Cambria Math" panose="02040503050406030204" pitchFamily="18" charset="0"/>
                        <a:ea typeface="Cambria Math" panose="02040503050406030204" pitchFamily="18" charset="0"/>
                      </a:rPr>
                      <m:t>𝝋</m:t>
                    </m:r>
                  </m:oMath>
                </a14:m>
                <a:r>
                  <a:rPr lang="en-US" b="1" dirty="0">
                    <a:solidFill>
                      <a:srgbClr val="0070C0"/>
                    </a:solidFill>
                    <a:ea typeface="Cambria Math" panose="02040503050406030204" pitchFamily="18" charset="0"/>
                  </a:rPr>
                  <a:t> </a:t>
                </a:r>
                <a:r>
                  <a:rPr lang="ru-RU" b="1" dirty="0">
                    <a:solidFill>
                      <a:srgbClr val="0070C0"/>
                    </a:solidFill>
                    <a:ea typeface="Cambria Math" panose="02040503050406030204" pitchFamily="18" charset="0"/>
                  </a:rPr>
                  <a:t>тогда и только тогда, когда </a:t>
                </a:r>
                <a14:m>
                  <m:oMath xmlns:m="http://schemas.openxmlformats.org/officeDocument/2006/math">
                    <m:r>
                      <a:rPr lang="ru-RU" b="1" i="1">
                        <a:solidFill>
                          <a:srgbClr val="0070C0"/>
                        </a:solidFill>
                        <a:latin typeface="Cambria Math" panose="02040503050406030204" pitchFamily="18" charset="0"/>
                        <a:ea typeface="Cambria Math" panose="02040503050406030204" pitchFamily="18" charset="0"/>
                      </a:rPr>
                      <m:t>∀ </m:t>
                    </m:r>
                    <m:r>
                      <a:rPr lang="en-US" b="1" i="1" smtClean="0">
                        <a:solidFill>
                          <a:srgbClr val="0070C0"/>
                        </a:solidFill>
                        <a:latin typeface="Cambria Math" panose="02040503050406030204" pitchFamily="18" charset="0"/>
                        <a:ea typeface="Cambria Math" panose="02040503050406030204" pitchFamily="18" charset="0"/>
                      </a:rPr>
                      <m:t>𝒕</m:t>
                    </m:r>
                    <m:r>
                      <a:rPr lang="en-US" b="1" i="1">
                        <a:solidFill>
                          <a:srgbClr val="0070C0"/>
                        </a:solidFill>
                        <a:latin typeface="Cambria Math" panose="02040503050406030204" pitchFamily="18" charset="0"/>
                        <a:ea typeface="Cambria Math" panose="02040503050406030204" pitchFamily="18" charset="0"/>
                      </a:rPr>
                      <m:t>∈</m:t>
                    </m:r>
                    <m:r>
                      <a:rPr lang="en-US" b="1" i="1">
                        <a:solidFill>
                          <a:srgbClr val="0070C0"/>
                        </a:solidFill>
                        <a:latin typeface="Cambria Math" panose="02040503050406030204" pitchFamily="18" charset="0"/>
                        <a:ea typeface="Cambria Math" panose="02040503050406030204" pitchFamily="18" charset="0"/>
                      </a:rPr>
                      <m:t>𝑾</m:t>
                    </m:r>
                  </m:oMath>
                </a14:m>
                <a:r>
                  <a:rPr lang="en-US" b="1" dirty="0">
                    <a:solidFill>
                      <a:srgbClr val="0070C0"/>
                    </a:solidFill>
                    <a:ea typeface="Cambria Math" panose="02040503050406030204" pitchFamily="18" charset="0"/>
                  </a:rPr>
                  <a:t> </a:t>
                </a:r>
                <a:r>
                  <a:rPr lang="ru-RU" b="1" dirty="0">
                    <a:solidFill>
                      <a:srgbClr val="0070C0"/>
                    </a:solidFill>
                    <a:ea typeface="Cambria Math" panose="02040503050406030204" pitchFamily="18" charset="0"/>
                  </a:rPr>
                  <a:t>выполняется следующее </a:t>
                </a:r>
                <a:r>
                  <a:rPr lang="en-US" b="1" dirty="0">
                    <a:solidFill>
                      <a:srgbClr val="0070C0"/>
                    </a:solidFill>
                    <a:ea typeface="Cambria Math" panose="02040503050406030204" pitchFamily="18" charset="0"/>
                  </a:rPr>
                  <a:t>: </a:t>
                </a:r>
                <a:r>
                  <a:rPr lang="ru-RU" b="1" dirty="0">
                    <a:solidFill>
                      <a:srgbClr val="0070C0"/>
                    </a:solidFill>
                    <a:ea typeface="Cambria Math" panose="02040503050406030204" pitchFamily="18" charset="0"/>
                  </a:rPr>
                  <a:t>если </a:t>
                </a:r>
                <a14:m>
                  <m:oMath xmlns:m="http://schemas.openxmlformats.org/officeDocument/2006/math">
                    <m:sSubSup>
                      <m:sSubSupPr>
                        <m:ctrlPr>
                          <a:rPr lang="ru-RU" b="1" i="1">
                            <a:solidFill>
                              <a:srgbClr val="0070C0"/>
                            </a:solidFill>
                            <a:latin typeface="Cambria Math" panose="02040503050406030204" pitchFamily="18" charset="0"/>
                            <a:ea typeface="Cambria Math" panose="02040503050406030204" pitchFamily="18" charset="0"/>
                          </a:rPr>
                        </m:ctrlPr>
                      </m:sSubSupPr>
                      <m:e>
                        <m:r>
                          <a:rPr lang="en-US" b="1" i="1" smtClean="0">
                            <a:solidFill>
                              <a:srgbClr val="0070C0"/>
                            </a:solidFill>
                            <a:latin typeface="Cambria Math" panose="02040503050406030204" pitchFamily="18" charset="0"/>
                            <a:ea typeface="Cambria Math" panose="02040503050406030204" pitchFamily="18" charset="0"/>
                          </a:rPr>
                          <m:t>𝒔</m:t>
                        </m:r>
                        <m:r>
                          <a:rPr lang="en-US" b="1" i="1">
                            <a:solidFill>
                              <a:srgbClr val="0070C0"/>
                            </a:solidFill>
                            <a:latin typeface="Cambria Math" panose="02040503050406030204" pitchFamily="18" charset="0"/>
                            <a:ea typeface="Cambria Math" panose="02040503050406030204" pitchFamily="18" charset="0"/>
                          </a:rPr>
                          <m:t>𝑹</m:t>
                        </m:r>
                      </m:e>
                      <m:sub>
                        <m:r>
                          <a:rPr lang="en-US" b="1" i="1">
                            <a:solidFill>
                              <a:srgbClr val="0070C0"/>
                            </a:solidFill>
                            <a:latin typeface="Cambria Math" panose="02040503050406030204" pitchFamily="18" charset="0"/>
                            <a:ea typeface="Cambria Math" panose="02040503050406030204" pitchFamily="18" charset="0"/>
                          </a:rPr>
                          <m:t>𝑮</m:t>
                        </m:r>
                      </m:sub>
                      <m:sup>
                        <m:r>
                          <a:rPr lang="en-US" b="1" i="1">
                            <a:solidFill>
                              <a:srgbClr val="0070C0"/>
                            </a:solidFill>
                            <a:latin typeface="Cambria Math" panose="02040503050406030204" pitchFamily="18" charset="0"/>
                            <a:ea typeface="Cambria Math" panose="02040503050406030204" pitchFamily="18" charset="0"/>
                          </a:rPr>
                          <m:t>𝑪</m:t>
                        </m:r>
                      </m:sup>
                    </m:sSubSup>
                    <m:r>
                      <a:rPr lang="en-US" b="1" i="1" smtClean="0">
                        <a:solidFill>
                          <a:srgbClr val="0070C0"/>
                        </a:solidFill>
                        <a:latin typeface="Cambria Math" panose="02040503050406030204" pitchFamily="18" charset="0"/>
                        <a:ea typeface="Cambria Math" panose="02040503050406030204" pitchFamily="18" charset="0"/>
                      </a:rPr>
                      <m:t>𝒕</m:t>
                    </m:r>
                  </m:oMath>
                </a14:m>
                <a:r>
                  <a:rPr lang="en-US" b="1" dirty="0" smtClean="0">
                    <a:solidFill>
                      <a:srgbClr val="0070C0"/>
                    </a:solidFill>
                    <a:ea typeface="Cambria Math" panose="02040503050406030204" pitchFamily="18" charset="0"/>
                  </a:rPr>
                  <a:t>, </a:t>
                </a:r>
                <a:r>
                  <a:rPr lang="ru-RU" b="1" dirty="0">
                    <a:solidFill>
                      <a:srgbClr val="0070C0"/>
                    </a:solidFill>
                    <a:ea typeface="Cambria Math" panose="02040503050406030204" pitchFamily="18" charset="0"/>
                  </a:rPr>
                  <a:t>то </a:t>
                </a:r>
                <a:r>
                  <a:rPr lang="en-US" b="1" dirty="0" err="1" smtClean="0">
                    <a:solidFill>
                      <a:srgbClr val="0070C0"/>
                    </a:solidFill>
                    <a:ea typeface="Cambria Math" panose="02040503050406030204" pitchFamily="18" charset="0"/>
                  </a:rPr>
                  <a:t>M,t</a:t>
                </a:r>
                <a:r>
                  <a:rPr lang="en-US" b="1" dirty="0" smtClean="0">
                    <a:solidFill>
                      <a:srgbClr val="0070C0"/>
                    </a:solidFill>
                    <a:ea typeface="Cambria Math" panose="02040503050406030204" pitchFamily="18" charset="0"/>
                  </a:rPr>
                  <a:t> </a:t>
                </a:r>
                <a14:m>
                  <m:oMath xmlns:m="http://schemas.openxmlformats.org/officeDocument/2006/math">
                    <m:r>
                      <a:rPr lang="en-US" b="1" i="1">
                        <a:solidFill>
                          <a:srgbClr val="0070C0"/>
                        </a:solidFill>
                        <a:latin typeface="Cambria Math" panose="02040503050406030204" pitchFamily="18" charset="0"/>
                        <a:ea typeface="Cambria Math" panose="02040503050406030204" pitchFamily="18" charset="0"/>
                      </a:rPr>
                      <m:t>⊨</m:t>
                    </m:r>
                    <m:r>
                      <a:rPr lang="en-US" b="1" i="1">
                        <a:solidFill>
                          <a:srgbClr val="0070C0"/>
                        </a:solidFill>
                        <a:latin typeface="Cambria Math" panose="02040503050406030204" pitchFamily="18" charset="0"/>
                        <a:ea typeface="Cambria Math" panose="02040503050406030204" pitchFamily="18" charset="0"/>
                      </a:rPr>
                      <m:t>𝝋</m:t>
                    </m:r>
                  </m:oMath>
                </a14:m>
                <a:r>
                  <a:rPr lang="en-US" b="1" dirty="0">
                    <a:solidFill>
                      <a:srgbClr val="0070C0"/>
                    </a:solidFill>
                    <a:ea typeface="Cambria Math" panose="02040503050406030204" pitchFamily="18" charset="0"/>
                  </a:rPr>
                  <a:t> </a:t>
                </a:r>
                <a:r>
                  <a:rPr lang="ru-RU" b="1" dirty="0" smtClean="0">
                    <a:solidFill>
                      <a:srgbClr val="0070C0"/>
                    </a:solidFill>
                    <a:ea typeface="Cambria Math" panose="02040503050406030204" pitchFamily="18" charset="0"/>
                  </a:rPr>
                  <a:t>где </a:t>
                </a:r>
                <a14:m>
                  <m:oMath xmlns:m="http://schemas.openxmlformats.org/officeDocument/2006/math">
                    <m:sSubSup>
                      <m:sSubSupPr>
                        <m:ctrlPr>
                          <a:rPr lang="ru-RU" b="1" i="1">
                            <a:solidFill>
                              <a:srgbClr val="0070C0"/>
                            </a:solidFill>
                            <a:latin typeface="Cambria Math" panose="02040503050406030204" pitchFamily="18" charset="0"/>
                            <a:ea typeface="Cambria Math" panose="02040503050406030204" pitchFamily="18" charset="0"/>
                          </a:rPr>
                        </m:ctrlPr>
                      </m:sSubSupPr>
                      <m:e>
                        <m:r>
                          <a:rPr lang="en-US" b="1" i="1">
                            <a:solidFill>
                              <a:srgbClr val="0070C0"/>
                            </a:solidFill>
                            <a:latin typeface="Cambria Math" panose="02040503050406030204" pitchFamily="18" charset="0"/>
                            <a:ea typeface="Cambria Math" panose="02040503050406030204" pitchFamily="18" charset="0"/>
                          </a:rPr>
                          <m:t>𝑹</m:t>
                        </m:r>
                      </m:e>
                      <m:sub>
                        <m:r>
                          <a:rPr lang="en-US" b="1" i="1">
                            <a:solidFill>
                              <a:srgbClr val="0070C0"/>
                            </a:solidFill>
                            <a:latin typeface="Cambria Math" panose="02040503050406030204" pitchFamily="18" charset="0"/>
                            <a:ea typeface="Cambria Math" panose="02040503050406030204" pitchFamily="18" charset="0"/>
                          </a:rPr>
                          <m:t>𝑮</m:t>
                        </m:r>
                      </m:sub>
                      <m:sup>
                        <m:r>
                          <a:rPr lang="en-US" b="1" i="1">
                            <a:solidFill>
                              <a:srgbClr val="0070C0"/>
                            </a:solidFill>
                            <a:latin typeface="Cambria Math" panose="02040503050406030204" pitchFamily="18" charset="0"/>
                            <a:ea typeface="Cambria Math" panose="02040503050406030204" pitchFamily="18" charset="0"/>
                          </a:rPr>
                          <m:t>𝑪</m:t>
                        </m:r>
                      </m:sup>
                    </m:sSubSup>
                    <m:r>
                      <a:rPr lang="en-US" b="1">
                        <a:solidFill>
                          <a:srgbClr val="0070C0"/>
                        </a:solidFill>
                        <a:latin typeface="Cambria Math" panose="02040503050406030204" pitchFamily="18" charset="0"/>
                        <a:ea typeface="Cambria Math" panose="02040503050406030204" pitchFamily="18" charset="0"/>
                      </a:rPr>
                      <m:t>=</m:t>
                    </m:r>
                    <m:r>
                      <a:rPr lang="en-US" b="1" i="1" smtClean="0">
                        <a:solidFill>
                          <a:srgbClr val="0070C0"/>
                        </a:solidFill>
                        <a:latin typeface="Cambria Math" panose="02040503050406030204" pitchFamily="18" charset="0"/>
                        <a:ea typeface="Cambria Math" panose="02040503050406030204" pitchFamily="18" charset="0"/>
                      </a:rPr>
                      <m:t>(</m:t>
                    </m:r>
                    <m:sSub>
                      <m:sSubPr>
                        <m:ctrlPr>
                          <a:rPr lang="ru-RU" b="1" i="1">
                            <a:solidFill>
                              <a:srgbClr val="0070C0"/>
                            </a:solidFill>
                            <a:latin typeface="Cambria Math" panose="02040503050406030204" pitchFamily="18" charset="0"/>
                          </a:rPr>
                        </m:ctrlPr>
                      </m:sSubPr>
                      <m:e>
                        <m:r>
                          <a:rPr lang="ru-RU" b="1">
                            <a:solidFill>
                              <a:srgbClr val="0070C0"/>
                            </a:solidFill>
                            <a:latin typeface="Cambria Math"/>
                          </a:rPr>
                          <m:t>⋂</m:t>
                        </m:r>
                      </m:e>
                      <m:sub>
                        <m:r>
                          <a:rPr lang="en-US" b="1" i="1">
                            <a:solidFill>
                              <a:srgbClr val="0070C0"/>
                            </a:solidFill>
                            <a:latin typeface="Cambria Math"/>
                          </a:rPr>
                          <m:t>𝐢</m:t>
                        </m:r>
                        <m:r>
                          <a:rPr lang="ru-RU" b="1">
                            <a:solidFill>
                              <a:srgbClr val="0070C0"/>
                            </a:solidFill>
                            <a:latin typeface="Cambria Math"/>
                          </a:rPr>
                          <m:t>∈</m:t>
                        </m:r>
                        <m:r>
                          <a:rPr lang="en-US" b="1" i="1">
                            <a:solidFill>
                              <a:srgbClr val="0070C0"/>
                            </a:solidFill>
                            <a:latin typeface="Cambria Math"/>
                          </a:rPr>
                          <m:t>𝐆</m:t>
                        </m:r>
                      </m:sub>
                    </m:sSub>
                    <m:sSub>
                      <m:sSubPr>
                        <m:ctrlPr>
                          <a:rPr lang="en-US" b="1" i="1">
                            <a:solidFill>
                              <a:srgbClr val="0070C0"/>
                            </a:solidFill>
                            <a:latin typeface="Cambria Math" panose="02040503050406030204" pitchFamily="18" charset="0"/>
                            <a:ea typeface="Cambria Math" panose="02040503050406030204" pitchFamily="18" charset="0"/>
                          </a:rPr>
                        </m:ctrlPr>
                      </m:sSubPr>
                      <m:e>
                        <m:r>
                          <a:rPr lang="en-US" b="1" i="1">
                            <a:solidFill>
                              <a:srgbClr val="0070C0"/>
                            </a:solidFill>
                            <a:latin typeface="Cambria Math" panose="02040503050406030204" pitchFamily="18" charset="0"/>
                            <a:ea typeface="Cambria Math" panose="02040503050406030204" pitchFamily="18" charset="0"/>
                          </a:rPr>
                          <m:t>𝑹</m:t>
                        </m:r>
                      </m:e>
                      <m:sub>
                        <m:r>
                          <a:rPr lang="en-US" b="1" i="1">
                            <a:solidFill>
                              <a:srgbClr val="0070C0"/>
                            </a:solidFill>
                            <a:latin typeface="Cambria Math" panose="02040503050406030204" pitchFamily="18" charset="0"/>
                            <a:ea typeface="Cambria Math" panose="02040503050406030204" pitchFamily="18" charset="0"/>
                          </a:rPr>
                          <m:t>𝒊</m:t>
                        </m:r>
                      </m:sub>
                    </m:sSub>
                    <m:r>
                      <a:rPr lang="en-US" b="1" i="1">
                        <a:solidFill>
                          <a:srgbClr val="0070C0"/>
                        </a:solidFill>
                        <a:latin typeface="Cambria Math" panose="02040503050406030204" pitchFamily="18" charset="0"/>
                        <a:ea typeface="Cambria Math" panose="02040503050406030204" pitchFamily="18" charset="0"/>
                      </a:rPr>
                      <m:t>)</m:t>
                    </m:r>
                  </m:oMath>
                </a14:m>
                <a:endParaRPr lang="en-US" b="1" dirty="0">
                  <a:solidFill>
                    <a:srgbClr val="0070C0"/>
                  </a:solidFill>
                  <a:ea typeface="Cambria Math" panose="02040503050406030204" pitchFamily="18" charset="0"/>
                </a:endParaRPr>
              </a:p>
              <a:p>
                <a:endParaRPr lang="ru-RU" dirty="0"/>
              </a:p>
            </p:txBody>
          </p:sp>
        </mc:Choice>
        <mc:Fallback xmlns="">
          <p:sp>
            <p:nvSpPr>
              <p:cNvPr id="3" name="Объект 2"/>
              <p:cNvSpPr>
                <a:spLocks noGrp="1" noRot="1" noChangeAspect="1" noMove="1" noResize="1" noEditPoints="1" noAdjustHandles="1" noChangeArrowheads="1" noChangeShapeType="1" noTextEdit="1"/>
              </p:cNvSpPr>
              <p:nvPr>
                <p:ph idx="1"/>
              </p:nvPr>
            </p:nvSpPr>
            <p:spPr>
              <a:blipFill rotWithShape="0">
                <a:blip r:embed="rId2"/>
                <a:stretch>
                  <a:fillRect l="-1159" t="-3501" r="-1391"/>
                </a:stretch>
              </a:blipFill>
            </p:spPr>
            <p:txBody>
              <a:bodyPr/>
              <a:lstStyle/>
              <a:p>
                <a:r>
                  <a:rPr lang="ru-RU">
                    <a:noFill/>
                  </a:rPr>
                  <a:t> </a:t>
                </a:r>
              </a:p>
            </p:txBody>
          </p:sp>
        </mc:Fallback>
      </mc:AlternateContent>
      <p:pic>
        <p:nvPicPr>
          <p:cNvPr id="4" name="Рисунок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20272" y="5542583"/>
            <a:ext cx="2030016" cy="1268760"/>
          </a:xfrm>
          <a:prstGeom prst="rect">
            <a:avLst/>
          </a:prstGeom>
        </p:spPr>
      </p:pic>
    </p:spTree>
    <p:extLst>
      <p:ext uri="{BB962C8B-B14F-4D97-AF65-F5344CB8AC3E}">
        <p14:creationId xmlns:p14="http://schemas.microsoft.com/office/powerpoint/2010/main" val="399031454"/>
      </p:ext>
    </p:extLst>
  </p:cSld>
  <p:clrMapOvr>
    <a:masterClrMapping/>
  </p:clrMapOvr>
  <p:transition spd="med">
    <p:pull/>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Всеобщее знание агентов</a:t>
            </a:r>
          </a:p>
        </p:txBody>
      </p:sp>
      <mc:AlternateContent xmlns:mc="http://schemas.openxmlformats.org/markup-compatibility/2006" xmlns:a14="http://schemas.microsoft.com/office/drawing/2010/main">
        <mc:Choice Requires="a14">
          <p:sp>
            <p:nvSpPr>
              <p:cNvPr id="3" name="Объект 2"/>
              <p:cNvSpPr>
                <a:spLocks noGrp="1"/>
              </p:cNvSpPr>
              <p:nvPr>
                <p:ph idx="1"/>
              </p:nvPr>
            </p:nvSpPr>
            <p:spPr>
              <a:xfrm>
                <a:off x="628650" y="1484784"/>
                <a:ext cx="7886700" cy="5184576"/>
              </a:xfrm>
            </p:spPr>
            <p:txBody>
              <a:bodyPr>
                <a:normAutofit lnSpcReduction="10000"/>
              </a:bodyPr>
              <a:lstStyle/>
              <a:p>
                <a:pPr lvl="0"/>
                <a:r>
                  <a:rPr lang="ru-RU" dirty="0" smtClean="0"/>
                  <a:t>Рассмотрим на примере боя.</a:t>
                </a:r>
              </a:p>
              <a:p>
                <a:pPr lvl="0"/>
                <a:r>
                  <a:rPr lang="ru-RU" dirty="0" smtClean="0"/>
                  <a:t>Была поставлена задача</a:t>
                </a:r>
                <a:r>
                  <a:rPr lang="en-US" dirty="0" smtClean="0"/>
                  <a:t> </a:t>
                </a:r>
                <a:r>
                  <a:rPr lang="en-US" b="1" dirty="0" smtClean="0">
                    <a:solidFill>
                      <a:schemeClr val="accent1">
                        <a:lumMod val="75000"/>
                      </a:schemeClr>
                    </a:solidFill>
                  </a:rPr>
                  <a:t>t</a:t>
                </a:r>
                <a:r>
                  <a:rPr lang="en-US" dirty="0" smtClean="0">
                    <a:solidFill>
                      <a:schemeClr val="accent1">
                        <a:lumMod val="75000"/>
                      </a:schemeClr>
                    </a:solidFill>
                  </a:rPr>
                  <a:t> -</a:t>
                </a:r>
                <a:r>
                  <a:rPr lang="ru-RU" dirty="0" smtClean="0"/>
                  <a:t> уничтожить заданного противника. В сражении участвуют группы пехоты, бронемашин и авиации</a:t>
                </a:r>
                <a:r>
                  <a:rPr lang="en-US" dirty="0" smtClean="0"/>
                  <a:t>. </a:t>
                </a:r>
                <a:r>
                  <a:rPr lang="ru-RU" dirty="0" smtClean="0"/>
                  <a:t>Бойцы выиграют бой, если будут действовать слаженно и знать о намерениях других боевых групп</a:t>
                </a:r>
              </a:p>
              <a:p>
                <a:pPr lvl="0"/>
                <a:endParaRPr lang="ru-RU" dirty="0"/>
              </a:p>
              <a:p>
                <a:pPr lvl="0"/>
                <a:endParaRPr lang="ru-RU" dirty="0" smtClean="0"/>
              </a:p>
              <a:p>
                <a:pPr lvl="0"/>
                <a:endParaRPr lang="ru-RU" dirty="0"/>
              </a:p>
              <a:p>
                <a:pPr lvl="0"/>
                <a:endParaRPr lang="ru-RU" dirty="0" smtClean="0"/>
              </a:p>
              <a:p>
                <a:pPr lvl="0"/>
                <a:r>
                  <a:rPr lang="en-US" b="1" dirty="0" smtClean="0">
                    <a:solidFill>
                      <a:srgbClr val="0070C0"/>
                    </a:solidFill>
                  </a:rPr>
                  <a:t>G=(1,2,3)</a:t>
                </a:r>
                <a:endParaRPr lang="en-US" b="1" dirty="0">
                  <a:solidFill>
                    <a:srgbClr val="0070C0"/>
                  </a:solidFill>
                </a:endParaRPr>
              </a:p>
              <a:p>
                <a:pPr lvl="0"/>
                <a14:m>
                  <m:oMath xmlns:m="http://schemas.openxmlformats.org/officeDocument/2006/math">
                    <m:sSub>
                      <m:sSubPr>
                        <m:ctrlPr>
                          <a:rPr lang="ru-RU" b="1" i="1" smtClean="0">
                            <a:solidFill>
                              <a:srgbClr val="0070C0"/>
                            </a:solidFill>
                            <a:latin typeface="Cambria Math" panose="02040503050406030204" pitchFamily="18" charset="0"/>
                          </a:rPr>
                        </m:ctrlPr>
                      </m:sSubPr>
                      <m:e>
                        <m:r>
                          <a:rPr lang="en-US" b="1" i="1">
                            <a:solidFill>
                              <a:srgbClr val="0070C0"/>
                            </a:solidFill>
                            <a:latin typeface="Cambria Math"/>
                          </a:rPr>
                          <m:t>𝑪</m:t>
                        </m:r>
                      </m:e>
                      <m:sub>
                        <m:r>
                          <a:rPr lang="en-US" b="1" i="1">
                            <a:solidFill>
                              <a:srgbClr val="0070C0"/>
                            </a:solidFill>
                            <a:latin typeface="Cambria Math"/>
                          </a:rPr>
                          <m:t>𝑮</m:t>
                        </m:r>
                      </m:sub>
                    </m:sSub>
                    <m:r>
                      <a:rPr lang="ru-RU" b="1" i="1">
                        <a:solidFill>
                          <a:srgbClr val="0070C0"/>
                        </a:solidFill>
                        <a:latin typeface="Cambria Math" panose="02040503050406030204" pitchFamily="18" charset="0"/>
                        <a:ea typeface="Cambria Math" panose="02040503050406030204" pitchFamily="18" charset="0"/>
                      </a:rPr>
                      <m:t>𝝋</m:t>
                    </m:r>
                    <m:r>
                      <a:rPr lang="en-US" b="1">
                        <a:solidFill>
                          <a:srgbClr val="0070C0"/>
                        </a:solidFill>
                        <a:latin typeface="Cambria Math" panose="02040503050406030204" pitchFamily="18" charset="0"/>
                      </a:rPr>
                      <m:t>=</m:t>
                    </m:r>
                  </m:oMath>
                </a14:m>
                <a:r>
                  <a:rPr lang="en-US" b="1" dirty="0" smtClean="0">
                    <a:solidFill>
                      <a:srgbClr val="0070C0"/>
                    </a:solidFill>
                  </a:rPr>
                  <a:t> </a:t>
                </a:r>
                <a14:m>
                  <m:oMath xmlns:m="http://schemas.openxmlformats.org/officeDocument/2006/math">
                    <m:sSub>
                      <m:sSubPr>
                        <m:ctrlPr>
                          <a:rPr lang="en-US" b="1" i="1">
                            <a:solidFill>
                              <a:srgbClr val="0070C0"/>
                            </a:solidFill>
                            <a:latin typeface="Cambria Math" panose="02040503050406030204" pitchFamily="18" charset="0"/>
                            <a:ea typeface="Cambria Math" panose="02040503050406030204" pitchFamily="18" charset="0"/>
                          </a:rPr>
                        </m:ctrlPr>
                      </m:sSubPr>
                      <m:e>
                        <m:r>
                          <a:rPr lang="ru-RU" b="1" i="1">
                            <a:solidFill>
                              <a:srgbClr val="0070C0"/>
                            </a:solidFill>
                            <a:latin typeface="Cambria Math" panose="02040503050406030204" pitchFamily="18" charset="0"/>
                            <a:ea typeface="Cambria Math" panose="02040503050406030204" pitchFamily="18" charset="0"/>
                          </a:rPr>
                          <m:t>∀</m:t>
                        </m:r>
                      </m:e>
                      <m:sub>
                        <m:r>
                          <a:rPr lang="en-US" b="1" i="1">
                            <a:solidFill>
                              <a:srgbClr val="0070C0"/>
                            </a:solidFill>
                            <a:latin typeface="Cambria Math" panose="02040503050406030204" pitchFamily="18" charset="0"/>
                            <a:ea typeface="Cambria Math" panose="02040503050406030204" pitchFamily="18" charset="0"/>
                          </a:rPr>
                          <m:t>𝒊</m:t>
                        </m:r>
                        <m:r>
                          <a:rPr lang="en-US" b="1" i="1">
                            <a:solidFill>
                              <a:srgbClr val="0070C0"/>
                            </a:solidFill>
                            <a:latin typeface="Cambria Math" panose="02040503050406030204" pitchFamily="18" charset="0"/>
                            <a:ea typeface="Cambria Math" panose="02040503050406030204" pitchFamily="18" charset="0"/>
                          </a:rPr>
                          <m:t>∈</m:t>
                        </m:r>
                        <m:r>
                          <a:rPr lang="en-US" b="1" i="1">
                            <a:solidFill>
                              <a:srgbClr val="0070C0"/>
                            </a:solidFill>
                            <a:latin typeface="Cambria Math" panose="02040503050406030204" pitchFamily="18" charset="0"/>
                            <a:ea typeface="Cambria Math" panose="02040503050406030204" pitchFamily="18" charset="0"/>
                          </a:rPr>
                          <m:t>𝑮</m:t>
                        </m:r>
                      </m:sub>
                    </m:sSub>
                  </m:oMath>
                </a14:m>
                <a:r>
                  <a:rPr lang="ru-RU" b="1" dirty="0">
                    <a:solidFill>
                      <a:srgbClr val="0070C0"/>
                    </a:solidFill>
                    <a:ea typeface="Cambria Math" panose="02040503050406030204" pitchFamily="18" charset="0"/>
                  </a:rPr>
                  <a:t> </a:t>
                </a:r>
                <a14:m>
                  <m:oMath xmlns:m="http://schemas.openxmlformats.org/officeDocument/2006/math">
                    <m:sSub>
                      <m:sSubPr>
                        <m:ctrlPr>
                          <a:rPr lang="ru-RU" b="1" i="1">
                            <a:solidFill>
                              <a:srgbClr val="0070C0"/>
                            </a:solidFill>
                            <a:latin typeface="Cambria Math" panose="02040503050406030204" pitchFamily="18" charset="0"/>
                            <a:ea typeface="Cambria Math" panose="02040503050406030204" pitchFamily="18" charset="0"/>
                          </a:rPr>
                        </m:ctrlPr>
                      </m:sSubPr>
                      <m:e>
                        <m:r>
                          <a:rPr lang="en-US" b="1" i="1">
                            <a:solidFill>
                              <a:srgbClr val="0070C0"/>
                            </a:solidFill>
                            <a:latin typeface="Cambria Math" panose="02040503050406030204" pitchFamily="18" charset="0"/>
                            <a:ea typeface="Cambria Math" panose="02040503050406030204" pitchFamily="18" charset="0"/>
                          </a:rPr>
                          <m:t>𝑲</m:t>
                        </m:r>
                      </m:e>
                      <m:sub>
                        <m:r>
                          <a:rPr lang="en-US" b="1" i="1">
                            <a:solidFill>
                              <a:srgbClr val="0070C0"/>
                            </a:solidFill>
                            <a:latin typeface="Cambria Math" panose="02040503050406030204" pitchFamily="18" charset="0"/>
                            <a:ea typeface="Cambria Math" panose="02040503050406030204" pitchFamily="18" charset="0"/>
                          </a:rPr>
                          <m:t>𝒊</m:t>
                        </m:r>
                      </m:sub>
                    </m:sSub>
                    <m:r>
                      <a:rPr lang="ru-RU" b="1" i="1">
                        <a:solidFill>
                          <a:srgbClr val="0070C0"/>
                        </a:solidFill>
                        <a:latin typeface="Cambria Math" panose="02040503050406030204" pitchFamily="18" charset="0"/>
                        <a:ea typeface="Cambria Math" panose="02040503050406030204" pitchFamily="18" charset="0"/>
                      </a:rPr>
                      <m:t>𝝋</m:t>
                    </m:r>
                  </m:oMath>
                </a14:m>
                <a:r>
                  <a:rPr lang="ru-RU" b="1" dirty="0" smtClean="0">
                    <a:solidFill>
                      <a:srgbClr val="0070C0"/>
                    </a:solidFill>
                    <a:ea typeface="Cambria Math" panose="02040503050406030204" pitchFamily="18" charset="0"/>
                  </a:rPr>
                  <a:t> </a:t>
                </a:r>
                <a:r>
                  <a:rPr lang="ru-RU" b="1" dirty="0" err="1" smtClean="0">
                    <a:solidFill>
                      <a:srgbClr val="0070C0"/>
                    </a:solidFill>
                    <a:ea typeface="Cambria Math" panose="02040503050406030204" pitchFamily="18" charset="0"/>
                  </a:rPr>
                  <a:t>т.е</a:t>
                </a:r>
                <a:r>
                  <a:rPr lang="en-US" b="1" dirty="0" smtClean="0">
                    <a:solidFill>
                      <a:srgbClr val="0070C0"/>
                    </a:solidFill>
                    <a:ea typeface="Cambria Math" panose="02040503050406030204" pitchFamily="18" charset="0"/>
                  </a:rPr>
                  <a:t> </a:t>
                </a:r>
                <a14:m>
                  <m:oMath xmlns:m="http://schemas.openxmlformats.org/officeDocument/2006/math">
                    <m:sSub>
                      <m:sSubPr>
                        <m:ctrlPr>
                          <a:rPr lang="ru-RU" sz="2400" b="1" i="1" smtClean="0">
                            <a:solidFill>
                              <a:srgbClr val="0070C0"/>
                            </a:solidFill>
                            <a:latin typeface="Cambria Math" panose="02040503050406030204" pitchFamily="18" charset="0"/>
                            <a:cs typeface="Times New Roman" panose="02020603050405020304" pitchFamily="18" charset="0"/>
                          </a:rPr>
                        </m:ctrlPr>
                      </m:sSubPr>
                      <m:e>
                        <m:sSub>
                          <m:sSubPr>
                            <m:ctrlPr>
                              <a:rPr lang="ru-RU" sz="2400" b="1" i="1">
                                <a:solidFill>
                                  <a:srgbClr val="0070C0"/>
                                </a:solidFill>
                                <a:latin typeface="Cambria Math" panose="02040503050406030204" pitchFamily="18" charset="0"/>
                              </a:rPr>
                            </m:ctrlPr>
                          </m:sSubPr>
                          <m:e>
                            <m:r>
                              <a:rPr lang="en-US" sz="2400" b="1" i="1">
                                <a:solidFill>
                                  <a:srgbClr val="0070C0"/>
                                </a:solidFill>
                                <a:latin typeface="Cambria Math"/>
                              </a:rPr>
                              <m:t>𝑪</m:t>
                            </m:r>
                          </m:e>
                          <m:sub>
                            <m:r>
                              <a:rPr lang="en-US" sz="2400" b="1" i="1" smtClean="0">
                                <a:solidFill>
                                  <a:srgbClr val="0070C0"/>
                                </a:solidFill>
                                <a:latin typeface="Cambria Math" panose="02040503050406030204" pitchFamily="18" charset="0"/>
                              </a:rPr>
                              <m:t>{</m:t>
                            </m:r>
                            <m:r>
                              <a:rPr lang="en-US" sz="2400" b="1" i="1" smtClean="0">
                                <a:solidFill>
                                  <a:srgbClr val="0070C0"/>
                                </a:solidFill>
                                <a:latin typeface="Cambria Math" panose="02040503050406030204" pitchFamily="18" charset="0"/>
                              </a:rPr>
                              <m:t>𝟏</m:t>
                            </m:r>
                            <m:r>
                              <a:rPr lang="en-US" sz="2400" b="1" i="1" smtClean="0">
                                <a:solidFill>
                                  <a:srgbClr val="0070C0"/>
                                </a:solidFill>
                                <a:latin typeface="Cambria Math" panose="02040503050406030204" pitchFamily="18" charset="0"/>
                              </a:rPr>
                              <m:t>,</m:t>
                            </m:r>
                            <m:r>
                              <a:rPr lang="en-US" sz="2400" b="1" i="1" smtClean="0">
                                <a:solidFill>
                                  <a:srgbClr val="0070C0"/>
                                </a:solidFill>
                                <a:latin typeface="Cambria Math" panose="02040503050406030204" pitchFamily="18" charset="0"/>
                              </a:rPr>
                              <m:t>𝟐</m:t>
                            </m:r>
                            <m:r>
                              <a:rPr lang="en-US" sz="2400" b="1" i="1" smtClean="0">
                                <a:solidFill>
                                  <a:srgbClr val="0070C0"/>
                                </a:solidFill>
                                <a:latin typeface="Cambria Math" panose="02040503050406030204" pitchFamily="18" charset="0"/>
                              </a:rPr>
                              <m:t>,</m:t>
                            </m:r>
                            <m:r>
                              <a:rPr lang="en-US" sz="2400" b="1" i="1" smtClean="0">
                                <a:solidFill>
                                  <a:srgbClr val="0070C0"/>
                                </a:solidFill>
                                <a:latin typeface="Cambria Math" panose="02040503050406030204" pitchFamily="18" charset="0"/>
                              </a:rPr>
                              <m:t>𝟑</m:t>
                            </m:r>
                            <m:r>
                              <a:rPr lang="en-US" sz="2400" b="1" i="1" smtClean="0">
                                <a:solidFill>
                                  <a:srgbClr val="0070C0"/>
                                </a:solidFill>
                                <a:latin typeface="Cambria Math" panose="02040503050406030204" pitchFamily="18" charset="0"/>
                              </a:rPr>
                              <m:t>}</m:t>
                            </m:r>
                          </m:sub>
                        </m:sSub>
                        <m:r>
                          <a:rPr lang="ru-RU" sz="2400" b="1" i="1">
                            <a:solidFill>
                              <a:srgbClr val="0070C0"/>
                            </a:solidFill>
                            <a:latin typeface="Cambria Math" panose="02040503050406030204" pitchFamily="18" charset="0"/>
                            <a:ea typeface="Cambria Math" panose="02040503050406030204" pitchFamily="18" charset="0"/>
                          </a:rPr>
                          <m:t>𝝋</m:t>
                        </m:r>
                        <m:r>
                          <a:rPr lang="en-US" sz="2400" b="1">
                            <a:solidFill>
                              <a:srgbClr val="0070C0"/>
                            </a:solidFill>
                            <a:latin typeface="Cambria Math" panose="02040503050406030204" pitchFamily="18" charset="0"/>
                          </a:rPr>
                          <m:t>=</m:t>
                        </m:r>
                        <m:r>
                          <a:rPr lang="en-US" sz="2400" b="1" i="1">
                            <a:solidFill>
                              <a:srgbClr val="0070C0"/>
                            </a:solidFill>
                            <a:latin typeface="Cambria Math" panose="02040503050406030204" pitchFamily="18" charset="0"/>
                            <a:cs typeface="Times New Roman" panose="02020603050405020304" pitchFamily="18" charset="0"/>
                          </a:rPr>
                          <m:t>𝑲</m:t>
                        </m:r>
                      </m:e>
                      <m:sub>
                        <m:r>
                          <a:rPr lang="en-US" sz="2400" b="1" i="1">
                            <a:solidFill>
                              <a:srgbClr val="0070C0"/>
                            </a:solidFill>
                            <a:latin typeface="Cambria Math" panose="02040503050406030204" pitchFamily="18" charset="0"/>
                            <a:cs typeface="Times New Roman" panose="02020603050405020304" pitchFamily="18" charset="0"/>
                          </a:rPr>
                          <m:t>𝟏</m:t>
                        </m:r>
                      </m:sub>
                    </m:sSub>
                    <m:r>
                      <a:rPr lang="ru-RU" sz="2400" b="1" i="1">
                        <a:solidFill>
                          <a:srgbClr val="0070C0"/>
                        </a:solidFill>
                        <a:latin typeface="Cambria Math"/>
                      </a:rPr>
                      <m:t>𝝋</m:t>
                    </m:r>
                    <m:r>
                      <a:rPr lang="ru-RU" sz="2400" b="1" i="0" smtClean="0">
                        <a:solidFill>
                          <a:srgbClr val="0070C0"/>
                        </a:solidFill>
                        <a:latin typeface="Cambria Math" panose="02040503050406030204" pitchFamily="18" charset="0"/>
                      </a:rPr>
                      <m:t> </m:t>
                    </m:r>
                    <m:r>
                      <a:rPr lang="en-US" sz="2400" b="1">
                        <a:solidFill>
                          <a:srgbClr val="0070C0"/>
                        </a:solidFill>
                        <a:latin typeface="Cambria Math" panose="02040503050406030204" pitchFamily="18" charset="0"/>
                      </a:rPr>
                      <m:t>&amp;</m:t>
                    </m:r>
                    <m:sSub>
                      <m:sSubPr>
                        <m:ctrlPr>
                          <a:rPr lang="ru-RU" sz="2400" b="1" i="1">
                            <a:solidFill>
                              <a:srgbClr val="0070C0"/>
                            </a:solidFill>
                            <a:latin typeface="Cambria Math" panose="02040503050406030204" pitchFamily="18" charset="0"/>
                            <a:cs typeface="Times New Roman" panose="02020603050405020304" pitchFamily="18" charset="0"/>
                          </a:rPr>
                        </m:ctrlPr>
                      </m:sSubPr>
                      <m:e>
                        <m:r>
                          <a:rPr lang="ru-RU" sz="2400" b="1" i="1" smtClean="0">
                            <a:solidFill>
                              <a:srgbClr val="0070C0"/>
                            </a:solidFill>
                            <a:latin typeface="Cambria Math" panose="02040503050406030204" pitchFamily="18" charset="0"/>
                            <a:cs typeface="Times New Roman" panose="02020603050405020304" pitchFamily="18" charset="0"/>
                          </a:rPr>
                          <m:t> </m:t>
                        </m:r>
                        <m:r>
                          <a:rPr lang="en-US" sz="2400" b="1" i="1">
                            <a:solidFill>
                              <a:srgbClr val="0070C0"/>
                            </a:solidFill>
                            <a:latin typeface="Cambria Math" panose="02040503050406030204" pitchFamily="18" charset="0"/>
                            <a:cs typeface="Times New Roman" panose="02020603050405020304" pitchFamily="18" charset="0"/>
                          </a:rPr>
                          <m:t>𝑲</m:t>
                        </m:r>
                      </m:e>
                      <m:sub>
                        <m:r>
                          <a:rPr lang="en-US" sz="2400" b="1" i="1">
                            <a:solidFill>
                              <a:srgbClr val="0070C0"/>
                            </a:solidFill>
                            <a:latin typeface="Cambria Math" panose="02040503050406030204" pitchFamily="18" charset="0"/>
                            <a:cs typeface="Times New Roman" panose="02020603050405020304" pitchFamily="18" charset="0"/>
                          </a:rPr>
                          <m:t>𝟐</m:t>
                        </m:r>
                      </m:sub>
                    </m:sSub>
                    <m:r>
                      <a:rPr lang="ru-RU" sz="2400" b="1" i="1">
                        <a:solidFill>
                          <a:srgbClr val="0070C0"/>
                        </a:solidFill>
                        <a:latin typeface="Cambria Math"/>
                      </a:rPr>
                      <m:t>𝝋</m:t>
                    </m:r>
                    <m:r>
                      <a:rPr lang="ru-RU" sz="2400" b="1" i="1" smtClean="0">
                        <a:solidFill>
                          <a:srgbClr val="0070C0"/>
                        </a:solidFill>
                        <a:latin typeface="Cambria Math" panose="02040503050406030204" pitchFamily="18" charset="0"/>
                      </a:rPr>
                      <m:t> </m:t>
                    </m:r>
                    <m:r>
                      <a:rPr lang="en-US" sz="2400" b="1">
                        <a:solidFill>
                          <a:srgbClr val="0070C0"/>
                        </a:solidFill>
                        <a:latin typeface="Cambria Math" panose="02040503050406030204" pitchFamily="18" charset="0"/>
                      </a:rPr>
                      <m:t>&amp;</m:t>
                    </m:r>
                    <m:sSub>
                      <m:sSubPr>
                        <m:ctrlPr>
                          <a:rPr lang="ru-RU" sz="2400" b="1" i="1">
                            <a:solidFill>
                              <a:srgbClr val="0070C0"/>
                            </a:solidFill>
                            <a:latin typeface="Cambria Math" panose="02040503050406030204" pitchFamily="18" charset="0"/>
                            <a:cs typeface="Times New Roman" panose="02020603050405020304" pitchFamily="18" charset="0"/>
                          </a:rPr>
                        </m:ctrlPr>
                      </m:sSubPr>
                      <m:e>
                        <m:r>
                          <a:rPr lang="ru-RU" sz="2400" b="1" i="1" smtClean="0">
                            <a:solidFill>
                              <a:srgbClr val="0070C0"/>
                            </a:solidFill>
                            <a:latin typeface="Cambria Math" panose="02040503050406030204" pitchFamily="18" charset="0"/>
                            <a:cs typeface="Times New Roman" panose="02020603050405020304" pitchFamily="18" charset="0"/>
                          </a:rPr>
                          <m:t> </m:t>
                        </m:r>
                        <m:r>
                          <a:rPr lang="en-US" sz="2400" b="1" i="1">
                            <a:solidFill>
                              <a:srgbClr val="0070C0"/>
                            </a:solidFill>
                            <a:latin typeface="Cambria Math" panose="02040503050406030204" pitchFamily="18" charset="0"/>
                            <a:cs typeface="Times New Roman" panose="02020603050405020304" pitchFamily="18" charset="0"/>
                          </a:rPr>
                          <m:t>𝑲</m:t>
                        </m:r>
                      </m:e>
                      <m:sub>
                        <m:r>
                          <a:rPr lang="en-US" sz="2400" b="1" i="1">
                            <a:solidFill>
                              <a:srgbClr val="0070C0"/>
                            </a:solidFill>
                            <a:latin typeface="Cambria Math" panose="02040503050406030204" pitchFamily="18" charset="0"/>
                            <a:cs typeface="Times New Roman" panose="02020603050405020304" pitchFamily="18" charset="0"/>
                          </a:rPr>
                          <m:t>𝟑</m:t>
                        </m:r>
                      </m:sub>
                    </m:sSub>
                    <m:r>
                      <a:rPr lang="ru-RU" sz="2400" b="1" i="1">
                        <a:solidFill>
                          <a:srgbClr val="0070C0"/>
                        </a:solidFill>
                        <a:latin typeface="Cambria Math"/>
                      </a:rPr>
                      <m:t>𝝋</m:t>
                    </m:r>
                  </m:oMath>
                </a14:m>
                <a:r>
                  <a:rPr lang="en-US" sz="2400" b="1" dirty="0">
                    <a:solidFill>
                      <a:srgbClr val="0070C0"/>
                    </a:solidFill>
                    <a:sym typeface="Symbol"/>
                  </a:rPr>
                  <a:t> </a:t>
                </a:r>
                <a:endParaRPr lang="ru-RU" sz="2400" b="1" dirty="0">
                  <a:solidFill>
                    <a:srgbClr val="0070C0"/>
                  </a:solidFill>
                </a:endParaRPr>
              </a:p>
              <a:p>
                <a:pPr lvl="0"/>
                <a:endParaRPr lang="ru-RU" dirty="0" smtClean="0"/>
              </a:p>
            </p:txBody>
          </p:sp>
        </mc:Choice>
        <mc:Fallback xmlns="">
          <p:sp>
            <p:nvSpPr>
              <p:cNvPr id="3" name="Объект 2"/>
              <p:cNvSpPr>
                <a:spLocks noGrp="1" noRot="1" noChangeAspect="1" noMove="1" noResize="1" noEditPoints="1" noAdjustHandles="1" noChangeArrowheads="1" noChangeShapeType="1" noTextEdit="1"/>
              </p:cNvSpPr>
              <p:nvPr>
                <p:ph idx="1"/>
              </p:nvPr>
            </p:nvSpPr>
            <p:spPr>
              <a:xfrm>
                <a:off x="628650" y="1484784"/>
                <a:ext cx="7886700" cy="5184576"/>
              </a:xfrm>
              <a:blipFill rotWithShape="0">
                <a:blip r:embed="rId2"/>
                <a:stretch>
                  <a:fillRect l="-1391" t="-2706" r="-1700" b="-1529"/>
                </a:stretch>
              </a:blipFill>
            </p:spPr>
            <p:txBody>
              <a:bodyPr/>
              <a:lstStyle/>
              <a:p>
                <a:r>
                  <a:rPr lang="ru-RU">
                    <a:noFill/>
                  </a:rPr>
                  <a:t> </a:t>
                </a:r>
              </a:p>
            </p:txBody>
          </p:sp>
        </mc:Fallback>
      </mc:AlternateContent>
      <p:pic>
        <p:nvPicPr>
          <p:cNvPr id="4" name="Рисунок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1520" y="3743070"/>
            <a:ext cx="2842729" cy="1904628"/>
          </a:xfrm>
          <a:prstGeom prst="rect">
            <a:avLst/>
          </a:prstGeom>
        </p:spPr>
      </p:pic>
      <p:pic>
        <p:nvPicPr>
          <p:cNvPr id="5" name="Рисунок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85052" y="3715819"/>
            <a:ext cx="2773895" cy="1907053"/>
          </a:xfrm>
          <a:prstGeom prst="rect">
            <a:avLst/>
          </a:prstGeom>
        </p:spPr>
      </p:pic>
      <p:pic>
        <p:nvPicPr>
          <p:cNvPr id="6" name="Рисунок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84410" y="3764273"/>
            <a:ext cx="2598744" cy="1949058"/>
          </a:xfrm>
          <a:prstGeom prst="rect">
            <a:avLst/>
          </a:prstGeom>
        </p:spPr>
      </p:pic>
    </p:spTree>
    <p:extLst>
      <p:ext uri="{BB962C8B-B14F-4D97-AF65-F5344CB8AC3E}">
        <p14:creationId xmlns:p14="http://schemas.microsoft.com/office/powerpoint/2010/main" val="108251197"/>
      </p:ext>
    </p:extLst>
  </p:cSld>
  <p:clrMapOvr>
    <a:masterClrMapping/>
  </p:clrMapOvr>
  <p:transition spd="med">
    <p:pull/>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Распределенное общее      </a:t>
            </a:r>
            <a:r>
              <a:rPr lang="ru-RU" dirty="0"/>
              <a:t>знание агентов</a:t>
            </a:r>
          </a:p>
        </p:txBody>
      </p:sp>
      <mc:AlternateContent xmlns:mc="http://schemas.openxmlformats.org/markup-compatibility/2006" xmlns:a14="http://schemas.microsoft.com/office/drawing/2010/main">
        <mc:Choice Requires="a14">
          <p:sp>
            <p:nvSpPr>
              <p:cNvPr id="3" name="Объект 2"/>
              <p:cNvSpPr>
                <a:spLocks noGrp="1"/>
              </p:cNvSpPr>
              <p:nvPr>
                <p:ph idx="1"/>
              </p:nvPr>
            </p:nvSpPr>
            <p:spPr>
              <a:xfrm>
                <a:off x="628650" y="1825625"/>
                <a:ext cx="7886700" cy="4843735"/>
              </a:xfrm>
            </p:spPr>
            <p:txBody>
              <a:bodyPr>
                <a:normAutofit lnSpcReduction="10000"/>
              </a:bodyPr>
              <a:lstStyle/>
              <a:p>
                <a:pPr marL="0" indent="0" algn="just">
                  <a:buNone/>
                </a:pPr>
                <a:r>
                  <a:rPr lang="ru-RU" b="1" dirty="0" smtClean="0">
                    <a:ea typeface="Cambria Math" panose="02040503050406030204" pitchFamily="18" charset="0"/>
                  </a:rPr>
                  <a:t>	</a:t>
                </a:r>
                <a14:m>
                  <m:oMath xmlns:m="http://schemas.openxmlformats.org/officeDocument/2006/math">
                    <m:sSub>
                      <m:sSubPr>
                        <m:ctrlPr>
                          <a:rPr lang="ru-RU" b="1" i="1" smtClean="0">
                            <a:solidFill>
                              <a:schemeClr val="accent1">
                                <a:lumMod val="75000"/>
                              </a:schemeClr>
                            </a:solidFill>
                            <a:latin typeface="Cambria Math" panose="02040503050406030204" pitchFamily="18" charset="0"/>
                          </a:rPr>
                        </m:ctrlPr>
                      </m:sSubPr>
                      <m:e>
                        <m:r>
                          <a:rPr lang="ru-RU" b="1" i="1">
                            <a:solidFill>
                              <a:schemeClr val="accent1">
                                <a:lumMod val="75000"/>
                              </a:schemeClr>
                            </a:solidFill>
                            <a:latin typeface="Cambria Math"/>
                          </a:rPr>
                          <m:t>𝑫</m:t>
                        </m:r>
                      </m:e>
                      <m:sub>
                        <m:r>
                          <a:rPr lang="ru-RU" b="1" i="1">
                            <a:solidFill>
                              <a:schemeClr val="accent1">
                                <a:lumMod val="75000"/>
                              </a:schemeClr>
                            </a:solidFill>
                            <a:latin typeface="Cambria Math"/>
                          </a:rPr>
                          <m:t>𝑮</m:t>
                        </m:r>
                      </m:sub>
                    </m:sSub>
                    <m:r>
                      <a:rPr lang="ru-RU" b="1" i="1">
                        <a:solidFill>
                          <a:schemeClr val="accent1">
                            <a:lumMod val="75000"/>
                          </a:schemeClr>
                        </a:solidFill>
                        <a:latin typeface="Cambria Math" panose="02040503050406030204" pitchFamily="18" charset="0"/>
                        <a:ea typeface="Cambria Math" panose="02040503050406030204" pitchFamily="18" charset="0"/>
                      </a:rPr>
                      <m:t>𝝋</m:t>
                    </m:r>
                  </m:oMath>
                </a14:m>
                <a:r>
                  <a:rPr lang="ru-RU" b="1" dirty="0">
                    <a:ea typeface="Cambria Math" panose="02040503050406030204" pitchFamily="18" charset="0"/>
                  </a:rPr>
                  <a:t> </a:t>
                </a:r>
                <a:r>
                  <a:rPr lang="ru-RU" dirty="0">
                    <a:ea typeface="Cambria Math" panose="02040503050406030204" pitchFamily="18" charset="0"/>
                  </a:rPr>
                  <a:t>является </a:t>
                </a:r>
                <a:r>
                  <a:rPr lang="ru-RU" dirty="0" smtClean="0">
                    <a:ea typeface="Cambria Math" panose="02040503050406030204" pitchFamily="18" charset="0"/>
                  </a:rPr>
                  <a:t>распределенным общим </a:t>
                </a:r>
                <a:r>
                  <a:rPr lang="ru-RU" dirty="0">
                    <a:ea typeface="Cambria Math" panose="02040503050406030204" pitchFamily="18" charset="0"/>
                  </a:rPr>
                  <a:t>знанием среди группы </a:t>
                </a:r>
                <a:r>
                  <a:rPr lang="ru-RU" dirty="0" smtClean="0">
                    <a:ea typeface="Cambria Math" panose="02040503050406030204" pitchFamily="18" charset="0"/>
                  </a:rPr>
                  <a:t>агентов </a:t>
                </a:r>
                <a:r>
                  <a:rPr lang="ru-RU" dirty="0" err="1" smtClean="0">
                    <a:ea typeface="Cambria Math" panose="02040503050406030204" pitchFamily="18" charset="0"/>
                  </a:rPr>
                  <a:t>т.е</a:t>
                </a:r>
                <a:r>
                  <a:rPr lang="ru-RU" dirty="0" smtClean="0">
                    <a:ea typeface="Cambria Math" panose="02040503050406030204" pitchFamily="18" charset="0"/>
                  </a:rPr>
                  <a:t> каждый агент знает часть распределенного знания.</a:t>
                </a:r>
              </a:p>
              <a:p>
                <a:pPr algn="just"/>
                <a:r>
                  <a:rPr lang="ru-RU" dirty="0" smtClean="0">
                    <a:ea typeface="Cambria Math" panose="02040503050406030204" pitchFamily="18" charset="0"/>
                  </a:rPr>
                  <a:t>Для </a:t>
                </a:r>
                <a:r>
                  <a:rPr lang="ru-RU" dirty="0">
                    <a:ea typeface="Cambria Math" panose="02040503050406030204" pitchFamily="18" charset="0"/>
                  </a:rPr>
                  <a:t>формальности дадим эпистемическую модель, </a:t>
                </a:r>
                <a14:m>
                  <m:oMath xmlns:m="http://schemas.openxmlformats.org/officeDocument/2006/math">
                    <m:r>
                      <a:rPr lang="ru-RU" b="1" i="1" smtClean="0">
                        <a:solidFill>
                          <a:srgbClr val="0070C0"/>
                        </a:solidFill>
                        <a:latin typeface="Cambria Math" panose="02040503050406030204" pitchFamily="18" charset="0"/>
                        <a:ea typeface="Cambria Math" panose="02040503050406030204" pitchFamily="18" charset="0"/>
                      </a:rPr>
                      <m:t>𝓜</m:t>
                    </m:r>
                    <m:r>
                      <a:rPr lang="ru-RU" b="1" i="1" smtClean="0">
                        <a:solidFill>
                          <a:srgbClr val="0070C0"/>
                        </a:solidFill>
                        <a:latin typeface="Cambria Math" panose="02040503050406030204" pitchFamily="18" charset="0"/>
                        <a:ea typeface="Cambria Math" panose="02040503050406030204" pitchFamily="18" charset="0"/>
                      </a:rPr>
                      <m:t>= </m:t>
                    </m:r>
                  </m:oMath>
                </a14:m>
                <a:r>
                  <a:rPr lang="en-US" b="1" dirty="0">
                    <a:solidFill>
                      <a:srgbClr val="0070C0"/>
                    </a:solidFill>
                  </a:rPr>
                  <a:t>&lt; W, </a:t>
                </a:r>
                <a14:m>
                  <m:oMath xmlns:m="http://schemas.openxmlformats.org/officeDocument/2006/math">
                    <m:sSub>
                      <m:sSubPr>
                        <m:ctrlPr>
                          <a:rPr lang="en-US" b="1" i="1" dirty="0">
                            <a:solidFill>
                              <a:srgbClr val="0070C0"/>
                            </a:solidFill>
                            <a:latin typeface="Cambria Math" panose="02040503050406030204" pitchFamily="18" charset="0"/>
                          </a:rPr>
                        </m:ctrlPr>
                      </m:sSubPr>
                      <m:e>
                        <m:r>
                          <m:rPr>
                            <m:nor/>
                          </m:rPr>
                          <a:rPr lang="en-US" b="1" dirty="0">
                            <a:solidFill>
                              <a:srgbClr val="0070C0"/>
                            </a:solidFill>
                          </a:rPr>
                          <m:t>{</m:t>
                        </m:r>
                        <m:sSub>
                          <m:sSubPr>
                            <m:ctrlPr>
                              <a:rPr lang="en-US" b="1" i="1">
                                <a:solidFill>
                                  <a:srgbClr val="0070C0"/>
                                </a:solidFill>
                                <a:latin typeface="Cambria Math" panose="02040503050406030204" pitchFamily="18" charset="0"/>
                              </a:rPr>
                            </m:ctrlPr>
                          </m:sSubPr>
                          <m:e>
                            <m:r>
                              <a:rPr lang="en-US" b="1" i="1">
                                <a:solidFill>
                                  <a:srgbClr val="0070C0"/>
                                </a:solidFill>
                                <a:latin typeface="Cambria Math" panose="02040503050406030204" pitchFamily="18" charset="0"/>
                              </a:rPr>
                              <m:t>𝑹</m:t>
                            </m:r>
                          </m:e>
                          <m:sub>
                            <m:r>
                              <a:rPr lang="en-US" b="1" i="1">
                                <a:solidFill>
                                  <a:srgbClr val="0070C0"/>
                                </a:solidFill>
                                <a:latin typeface="Cambria Math" panose="02040503050406030204" pitchFamily="18" charset="0"/>
                              </a:rPr>
                              <m:t>𝒊</m:t>
                            </m:r>
                          </m:sub>
                        </m:sSub>
                        <m:r>
                          <m:rPr>
                            <m:nor/>
                          </m:rPr>
                          <a:rPr lang="en-US" b="1" dirty="0">
                            <a:solidFill>
                              <a:srgbClr val="0070C0"/>
                            </a:solidFill>
                          </a:rPr>
                          <m:t>}</m:t>
                        </m:r>
                      </m:e>
                      <m:sub>
                        <m:r>
                          <a:rPr lang="en-US" b="1" i="1" dirty="0">
                            <a:solidFill>
                              <a:srgbClr val="0070C0"/>
                            </a:solidFill>
                            <a:latin typeface="Cambria Math" panose="02040503050406030204" pitchFamily="18" charset="0"/>
                          </a:rPr>
                          <m:t>𝒊</m:t>
                        </m:r>
                        <m:r>
                          <a:rPr lang="en-US" b="1" i="1">
                            <a:solidFill>
                              <a:srgbClr val="0070C0"/>
                            </a:solidFill>
                            <a:latin typeface="Cambria Math" panose="02040503050406030204" pitchFamily="18" charset="0"/>
                            <a:ea typeface="Cambria Math" panose="02040503050406030204" pitchFamily="18" charset="0"/>
                          </a:rPr>
                          <m:t>∈</m:t>
                        </m:r>
                        <m:r>
                          <a:rPr lang="en-US" b="1" i="1" dirty="0">
                            <a:solidFill>
                              <a:srgbClr val="0070C0"/>
                            </a:solidFill>
                            <a:latin typeface="Cambria Math" panose="02040503050406030204" pitchFamily="18" charset="0"/>
                            <a:ea typeface="Cambria Math" panose="02040503050406030204" pitchFamily="18" charset="0"/>
                          </a:rPr>
                          <m:t>𝑨</m:t>
                        </m:r>
                      </m:sub>
                    </m:sSub>
                  </m:oMath>
                </a14:m>
                <a:r>
                  <a:rPr lang="en-US" b="1" dirty="0">
                    <a:solidFill>
                      <a:srgbClr val="0070C0"/>
                    </a:solidFill>
                  </a:rPr>
                  <a:t>, V &gt;, </a:t>
                </a:r>
                <a:r>
                  <a:rPr lang="ru-RU" b="1" dirty="0">
                    <a:solidFill>
                      <a:srgbClr val="0070C0"/>
                    </a:solidFill>
                  </a:rPr>
                  <a:t>пусть </a:t>
                </a:r>
                <a:endParaRPr lang="ru-RU" b="1" dirty="0" smtClean="0">
                  <a:solidFill>
                    <a:srgbClr val="0070C0"/>
                  </a:solidFill>
                </a:endParaRPr>
              </a:p>
              <a:p>
                <a:pPr marL="0" indent="0" algn="just">
                  <a:buNone/>
                </a:pPr>
                <a14:m>
                  <m:oMath xmlns:m="http://schemas.openxmlformats.org/officeDocument/2006/math">
                    <m:sSubSup>
                      <m:sSubSupPr>
                        <m:ctrlPr>
                          <a:rPr lang="ru-RU" b="1" i="1" smtClean="0">
                            <a:solidFill>
                              <a:srgbClr val="0070C0"/>
                            </a:solidFill>
                            <a:latin typeface="Cambria Math" panose="02040503050406030204" pitchFamily="18" charset="0"/>
                            <a:ea typeface="Cambria Math" panose="02040503050406030204" pitchFamily="18" charset="0"/>
                          </a:rPr>
                        </m:ctrlPr>
                      </m:sSubSupPr>
                      <m:e>
                        <m:r>
                          <a:rPr lang="en-US" b="1" i="1">
                            <a:solidFill>
                              <a:srgbClr val="0070C0"/>
                            </a:solidFill>
                            <a:latin typeface="Cambria Math" panose="02040503050406030204" pitchFamily="18" charset="0"/>
                            <a:ea typeface="Cambria Math" panose="02040503050406030204" pitchFamily="18" charset="0"/>
                          </a:rPr>
                          <m:t>𝑹</m:t>
                        </m:r>
                      </m:e>
                      <m:sub>
                        <m:r>
                          <a:rPr lang="en-US" b="1" i="1">
                            <a:solidFill>
                              <a:srgbClr val="0070C0"/>
                            </a:solidFill>
                            <a:latin typeface="Cambria Math" panose="02040503050406030204" pitchFamily="18" charset="0"/>
                            <a:ea typeface="Cambria Math" panose="02040503050406030204" pitchFamily="18" charset="0"/>
                          </a:rPr>
                          <m:t>𝑮</m:t>
                        </m:r>
                      </m:sub>
                      <m:sup>
                        <m:r>
                          <a:rPr lang="en-US" b="1" i="1">
                            <a:solidFill>
                              <a:srgbClr val="0070C0"/>
                            </a:solidFill>
                            <a:latin typeface="Cambria Math" panose="02040503050406030204" pitchFamily="18" charset="0"/>
                            <a:ea typeface="Cambria Math" panose="02040503050406030204" pitchFamily="18" charset="0"/>
                          </a:rPr>
                          <m:t>𝑫</m:t>
                        </m:r>
                      </m:sup>
                    </m:sSubSup>
                    <m:r>
                      <a:rPr lang="en-US" b="1">
                        <a:solidFill>
                          <a:srgbClr val="0070C0"/>
                        </a:solidFill>
                        <a:latin typeface="Cambria Math" panose="02040503050406030204" pitchFamily="18" charset="0"/>
                        <a:ea typeface="Cambria Math" panose="02040503050406030204" pitchFamily="18" charset="0"/>
                      </a:rPr>
                      <m:t>=</m:t>
                    </m:r>
                    <m:d>
                      <m:dPr>
                        <m:ctrlPr>
                          <a:rPr lang="en-US" b="1" i="1" smtClean="0">
                            <a:solidFill>
                              <a:srgbClr val="0070C0"/>
                            </a:solidFill>
                            <a:latin typeface="Cambria Math" panose="02040503050406030204" pitchFamily="18" charset="0"/>
                            <a:ea typeface="Cambria Math" panose="02040503050406030204" pitchFamily="18" charset="0"/>
                          </a:rPr>
                        </m:ctrlPr>
                      </m:dPr>
                      <m:e>
                        <m:sSub>
                          <m:sSubPr>
                            <m:ctrlPr>
                              <a:rPr lang="ru-RU" b="1" i="1">
                                <a:solidFill>
                                  <a:srgbClr val="0070C0"/>
                                </a:solidFill>
                                <a:latin typeface="Cambria Math" panose="02040503050406030204" pitchFamily="18" charset="0"/>
                              </a:rPr>
                            </m:ctrlPr>
                          </m:sSubPr>
                          <m:e>
                            <m:r>
                              <a:rPr lang="ru-RU" b="1" i="1">
                                <a:solidFill>
                                  <a:srgbClr val="0070C0"/>
                                </a:solidFill>
                                <a:latin typeface="Cambria Math"/>
                              </a:rPr>
                              <m:t>⋃</m:t>
                            </m:r>
                          </m:e>
                          <m:sub>
                            <m:r>
                              <a:rPr lang="en-US" b="1" i="1">
                                <a:solidFill>
                                  <a:srgbClr val="0070C0"/>
                                </a:solidFill>
                                <a:latin typeface="Cambria Math"/>
                              </a:rPr>
                              <m:t>𝒊</m:t>
                            </m:r>
                            <m:r>
                              <a:rPr lang="ru-RU" b="1" i="1">
                                <a:solidFill>
                                  <a:srgbClr val="0070C0"/>
                                </a:solidFill>
                                <a:latin typeface="Cambria Math"/>
                              </a:rPr>
                              <m:t>∈</m:t>
                            </m:r>
                            <m:r>
                              <a:rPr lang="en-US" b="1" i="1">
                                <a:solidFill>
                                  <a:srgbClr val="0070C0"/>
                                </a:solidFill>
                                <a:latin typeface="Cambria Math"/>
                              </a:rPr>
                              <m:t>𝑮</m:t>
                            </m:r>
                          </m:sub>
                        </m:sSub>
                        <m:sSub>
                          <m:sSubPr>
                            <m:ctrlPr>
                              <a:rPr lang="en-US" b="1" i="1">
                                <a:solidFill>
                                  <a:srgbClr val="0070C0"/>
                                </a:solidFill>
                                <a:latin typeface="Cambria Math" panose="02040503050406030204" pitchFamily="18" charset="0"/>
                                <a:ea typeface="Cambria Math" panose="02040503050406030204" pitchFamily="18" charset="0"/>
                              </a:rPr>
                            </m:ctrlPr>
                          </m:sSubPr>
                          <m:e>
                            <m:r>
                              <a:rPr lang="en-US" b="1" i="1">
                                <a:solidFill>
                                  <a:srgbClr val="0070C0"/>
                                </a:solidFill>
                                <a:latin typeface="Cambria Math" panose="02040503050406030204" pitchFamily="18" charset="0"/>
                                <a:ea typeface="Cambria Math" panose="02040503050406030204" pitchFamily="18" charset="0"/>
                              </a:rPr>
                              <m:t>𝑹</m:t>
                            </m:r>
                          </m:e>
                          <m:sub>
                            <m:r>
                              <a:rPr lang="en-US" b="1" i="1">
                                <a:solidFill>
                                  <a:srgbClr val="0070C0"/>
                                </a:solidFill>
                                <a:latin typeface="Cambria Math" panose="02040503050406030204" pitchFamily="18" charset="0"/>
                                <a:ea typeface="Cambria Math" panose="02040503050406030204" pitchFamily="18" charset="0"/>
                              </a:rPr>
                              <m:t>𝒊</m:t>
                            </m:r>
                          </m:sub>
                        </m:sSub>
                      </m:e>
                    </m:d>
                  </m:oMath>
                </a14:m>
                <a:r>
                  <a:rPr lang="en-US" b="1" dirty="0">
                    <a:ea typeface="Cambria Math" panose="02040503050406030204" pitchFamily="18" charset="0"/>
                  </a:rPr>
                  <a:t>, </a:t>
                </a:r>
                <a:r>
                  <a:rPr lang="ru-RU" dirty="0" smtClean="0">
                    <a:ea typeface="Cambria Math" panose="02040503050406030204" pitchFamily="18" charset="0"/>
                  </a:rPr>
                  <a:t>тогда</a:t>
                </a:r>
              </a:p>
              <a:p>
                <a:pPr marL="0" indent="0" algn="just">
                  <a:buNone/>
                </a:pPr>
                <a:r>
                  <a:rPr lang="en-US" b="1" dirty="0" smtClean="0">
                    <a:solidFill>
                      <a:srgbClr val="0070C0"/>
                    </a:solidFill>
                    <a:ea typeface="Cambria Math" panose="02040503050406030204" pitchFamily="18" charset="0"/>
                  </a:rPr>
                  <a:t>M,s </a:t>
                </a:r>
                <a14:m>
                  <m:oMath xmlns:m="http://schemas.openxmlformats.org/officeDocument/2006/math">
                    <m:r>
                      <a:rPr lang="en-US" b="1" i="1">
                        <a:solidFill>
                          <a:srgbClr val="0070C0"/>
                        </a:solidFill>
                        <a:latin typeface="Cambria Math" panose="02040503050406030204" pitchFamily="18" charset="0"/>
                        <a:ea typeface="Cambria Math" panose="02040503050406030204" pitchFamily="18" charset="0"/>
                      </a:rPr>
                      <m:t>⊨</m:t>
                    </m:r>
                    <m:r>
                      <a:rPr lang="en-US" b="1">
                        <a:solidFill>
                          <a:srgbClr val="0070C0"/>
                        </a:solidFill>
                        <a:latin typeface="Cambria Math" panose="02040503050406030204" pitchFamily="18" charset="0"/>
                        <a:ea typeface="Cambria Math" panose="02040503050406030204" pitchFamily="18" charset="0"/>
                      </a:rPr>
                      <m:t> </m:t>
                    </m:r>
                    <m:sSub>
                      <m:sSubPr>
                        <m:ctrlPr>
                          <a:rPr lang="en-US" b="1" i="1">
                            <a:solidFill>
                              <a:srgbClr val="0070C0"/>
                            </a:solidFill>
                            <a:latin typeface="Cambria Math" panose="02040503050406030204" pitchFamily="18" charset="0"/>
                            <a:ea typeface="Cambria Math" panose="02040503050406030204" pitchFamily="18" charset="0"/>
                          </a:rPr>
                        </m:ctrlPr>
                      </m:sSubPr>
                      <m:e>
                        <m:r>
                          <a:rPr lang="en-US" b="1" i="1">
                            <a:solidFill>
                              <a:srgbClr val="0070C0"/>
                            </a:solidFill>
                            <a:latin typeface="Cambria Math" panose="02040503050406030204" pitchFamily="18" charset="0"/>
                            <a:ea typeface="Cambria Math" panose="02040503050406030204" pitchFamily="18" charset="0"/>
                          </a:rPr>
                          <m:t>𝑫</m:t>
                        </m:r>
                      </m:e>
                      <m:sub>
                        <m:r>
                          <a:rPr lang="en-US" b="1" i="1">
                            <a:solidFill>
                              <a:srgbClr val="0070C0"/>
                            </a:solidFill>
                            <a:latin typeface="Cambria Math" panose="02040503050406030204" pitchFamily="18" charset="0"/>
                            <a:ea typeface="Cambria Math" panose="02040503050406030204" pitchFamily="18" charset="0"/>
                          </a:rPr>
                          <m:t>𝑮</m:t>
                        </m:r>
                      </m:sub>
                    </m:sSub>
                    <m:r>
                      <a:rPr lang="en-US" b="1" i="1">
                        <a:solidFill>
                          <a:srgbClr val="0070C0"/>
                        </a:solidFill>
                        <a:latin typeface="Cambria Math" panose="02040503050406030204" pitchFamily="18" charset="0"/>
                        <a:ea typeface="Cambria Math" panose="02040503050406030204" pitchFamily="18" charset="0"/>
                      </a:rPr>
                      <m:t>𝝋</m:t>
                    </m:r>
                  </m:oMath>
                </a14:m>
                <a:r>
                  <a:rPr lang="en-US" b="1" dirty="0">
                    <a:solidFill>
                      <a:schemeClr val="accent5"/>
                    </a:solidFill>
                    <a:ea typeface="Cambria Math" panose="02040503050406030204" pitchFamily="18" charset="0"/>
                  </a:rPr>
                  <a:t> </a:t>
                </a:r>
                <a:r>
                  <a:rPr lang="ru-RU" dirty="0">
                    <a:ea typeface="Cambria Math" panose="02040503050406030204" pitchFamily="18" charset="0"/>
                  </a:rPr>
                  <a:t>тогда и только тогда, когда </a:t>
                </a:r>
                <a14:m>
                  <m:oMath xmlns:m="http://schemas.openxmlformats.org/officeDocument/2006/math">
                    <m:r>
                      <a:rPr lang="ru-RU" b="1" i="1" smtClean="0">
                        <a:solidFill>
                          <a:srgbClr val="0070C0"/>
                        </a:solidFill>
                        <a:latin typeface="Cambria Math" panose="02040503050406030204" pitchFamily="18" charset="0"/>
                        <a:ea typeface="Cambria Math" panose="02040503050406030204" pitchFamily="18" charset="0"/>
                      </a:rPr>
                      <m:t>∀ </m:t>
                    </m:r>
                    <m:r>
                      <a:rPr lang="en-US" b="1" i="1" smtClean="0">
                        <a:solidFill>
                          <a:srgbClr val="0070C0"/>
                        </a:solidFill>
                        <a:latin typeface="Cambria Math" panose="02040503050406030204" pitchFamily="18" charset="0"/>
                        <a:ea typeface="Cambria Math" panose="02040503050406030204" pitchFamily="18" charset="0"/>
                      </a:rPr>
                      <m:t>𝒕</m:t>
                    </m:r>
                    <m:r>
                      <a:rPr lang="en-US" b="1" i="1">
                        <a:solidFill>
                          <a:srgbClr val="0070C0"/>
                        </a:solidFill>
                        <a:latin typeface="Cambria Math" panose="02040503050406030204" pitchFamily="18" charset="0"/>
                        <a:ea typeface="Cambria Math" panose="02040503050406030204" pitchFamily="18" charset="0"/>
                      </a:rPr>
                      <m:t>∈</m:t>
                    </m:r>
                    <m:r>
                      <a:rPr lang="en-US" b="1" i="1">
                        <a:solidFill>
                          <a:srgbClr val="0070C0"/>
                        </a:solidFill>
                        <a:latin typeface="Cambria Math" panose="02040503050406030204" pitchFamily="18" charset="0"/>
                        <a:ea typeface="Cambria Math" panose="02040503050406030204" pitchFamily="18" charset="0"/>
                      </a:rPr>
                      <m:t>𝑾</m:t>
                    </m:r>
                  </m:oMath>
                </a14:m>
                <a:r>
                  <a:rPr lang="ru-RU" b="1" dirty="0">
                    <a:solidFill>
                      <a:srgbClr val="0070C0"/>
                    </a:solidFill>
                    <a:ea typeface="Cambria Math" panose="02040503050406030204" pitchFamily="18" charset="0"/>
                  </a:rPr>
                  <a:t> </a:t>
                </a:r>
                <a:r>
                  <a:rPr lang="ru-RU" dirty="0">
                    <a:ea typeface="Cambria Math" panose="02040503050406030204" pitchFamily="18" charset="0"/>
                  </a:rPr>
                  <a:t>выполняется следующее </a:t>
                </a:r>
                <a:r>
                  <a:rPr lang="en-US" b="1" dirty="0">
                    <a:ea typeface="Cambria Math" panose="02040503050406030204" pitchFamily="18" charset="0"/>
                  </a:rPr>
                  <a:t>: </a:t>
                </a:r>
                <a:r>
                  <a:rPr lang="ru-RU" b="1" dirty="0" smtClean="0">
                    <a:solidFill>
                      <a:srgbClr val="0070C0"/>
                    </a:solidFill>
                    <a:ea typeface="Cambria Math" panose="02040503050406030204" pitchFamily="18" charset="0"/>
                  </a:rPr>
                  <a:t>если </a:t>
                </a:r>
                <a14:m>
                  <m:oMath xmlns:m="http://schemas.openxmlformats.org/officeDocument/2006/math">
                    <m:sSubSup>
                      <m:sSubSupPr>
                        <m:ctrlPr>
                          <a:rPr lang="ru-RU" b="1" i="1">
                            <a:solidFill>
                              <a:srgbClr val="0070C0"/>
                            </a:solidFill>
                            <a:latin typeface="Cambria Math" panose="02040503050406030204" pitchFamily="18" charset="0"/>
                            <a:ea typeface="Cambria Math" panose="02040503050406030204" pitchFamily="18" charset="0"/>
                          </a:rPr>
                        </m:ctrlPr>
                      </m:sSubSupPr>
                      <m:e>
                        <m:r>
                          <a:rPr lang="en-US" b="1" i="1" smtClean="0">
                            <a:solidFill>
                              <a:srgbClr val="0070C0"/>
                            </a:solidFill>
                            <a:latin typeface="Cambria Math" panose="02040503050406030204" pitchFamily="18" charset="0"/>
                            <a:ea typeface="Cambria Math" panose="02040503050406030204" pitchFamily="18" charset="0"/>
                          </a:rPr>
                          <m:t>𝒔</m:t>
                        </m:r>
                        <m:r>
                          <a:rPr lang="en-US" b="1" i="1">
                            <a:solidFill>
                              <a:srgbClr val="0070C0"/>
                            </a:solidFill>
                            <a:latin typeface="Cambria Math" panose="02040503050406030204" pitchFamily="18" charset="0"/>
                            <a:ea typeface="Cambria Math" panose="02040503050406030204" pitchFamily="18" charset="0"/>
                          </a:rPr>
                          <m:t>𝑹</m:t>
                        </m:r>
                      </m:e>
                      <m:sub>
                        <m:r>
                          <a:rPr lang="en-US" b="1" i="1">
                            <a:solidFill>
                              <a:srgbClr val="0070C0"/>
                            </a:solidFill>
                            <a:latin typeface="Cambria Math" panose="02040503050406030204" pitchFamily="18" charset="0"/>
                            <a:ea typeface="Cambria Math" panose="02040503050406030204" pitchFamily="18" charset="0"/>
                          </a:rPr>
                          <m:t>𝑮</m:t>
                        </m:r>
                      </m:sub>
                      <m:sup>
                        <m:r>
                          <a:rPr lang="en-US" b="1" i="1">
                            <a:solidFill>
                              <a:srgbClr val="0070C0"/>
                            </a:solidFill>
                            <a:latin typeface="Cambria Math" panose="02040503050406030204" pitchFamily="18" charset="0"/>
                            <a:ea typeface="Cambria Math" panose="02040503050406030204" pitchFamily="18" charset="0"/>
                          </a:rPr>
                          <m:t>𝑫</m:t>
                        </m:r>
                      </m:sup>
                    </m:sSubSup>
                    <m:r>
                      <a:rPr lang="en-US" b="1" i="1" smtClean="0">
                        <a:solidFill>
                          <a:srgbClr val="0070C0"/>
                        </a:solidFill>
                        <a:latin typeface="Cambria Math" panose="02040503050406030204" pitchFamily="18" charset="0"/>
                        <a:ea typeface="Cambria Math" panose="02040503050406030204" pitchFamily="18" charset="0"/>
                      </a:rPr>
                      <m:t>𝒕</m:t>
                    </m:r>
                  </m:oMath>
                </a14:m>
                <a:r>
                  <a:rPr lang="en-US" b="1" dirty="0" smtClean="0">
                    <a:solidFill>
                      <a:srgbClr val="0070C0"/>
                    </a:solidFill>
                    <a:ea typeface="Cambria Math" panose="02040503050406030204" pitchFamily="18" charset="0"/>
                  </a:rPr>
                  <a:t>, </a:t>
                </a:r>
                <a:r>
                  <a:rPr lang="ru-RU" b="1" dirty="0">
                    <a:solidFill>
                      <a:srgbClr val="0070C0"/>
                    </a:solidFill>
                    <a:ea typeface="Cambria Math" panose="02040503050406030204" pitchFamily="18" charset="0"/>
                  </a:rPr>
                  <a:t>то </a:t>
                </a:r>
                <a:r>
                  <a:rPr lang="en-US" b="1" dirty="0" err="1" smtClean="0">
                    <a:solidFill>
                      <a:srgbClr val="0070C0"/>
                    </a:solidFill>
                    <a:ea typeface="Cambria Math" panose="02040503050406030204" pitchFamily="18" charset="0"/>
                  </a:rPr>
                  <a:t>M,t</a:t>
                </a:r>
                <a:r>
                  <a:rPr lang="en-US" b="1" dirty="0" smtClean="0">
                    <a:solidFill>
                      <a:srgbClr val="0070C0"/>
                    </a:solidFill>
                    <a:ea typeface="Cambria Math" panose="02040503050406030204" pitchFamily="18" charset="0"/>
                  </a:rPr>
                  <a:t> </a:t>
                </a:r>
                <a14:m>
                  <m:oMath xmlns:m="http://schemas.openxmlformats.org/officeDocument/2006/math">
                    <m:r>
                      <a:rPr lang="en-US" b="1" i="1">
                        <a:solidFill>
                          <a:srgbClr val="0070C0"/>
                        </a:solidFill>
                        <a:latin typeface="Cambria Math" panose="02040503050406030204" pitchFamily="18" charset="0"/>
                        <a:ea typeface="Cambria Math" panose="02040503050406030204" pitchFamily="18" charset="0"/>
                      </a:rPr>
                      <m:t>⊨</m:t>
                    </m:r>
                    <m:r>
                      <a:rPr lang="en-US" b="1" i="1">
                        <a:solidFill>
                          <a:srgbClr val="0070C0"/>
                        </a:solidFill>
                        <a:latin typeface="Cambria Math" panose="02040503050406030204" pitchFamily="18" charset="0"/>
                        <a:ea typeface="Cambria Math" panose="02040503050406030204" pitchFamily="18" charset="0"/>
                      </a:rPr>
                      <m:t>𝝋</m:t>
                    </m:r>
                  </m:oMath>
                </a14:m>
                <a:endParaRPr lang="en-US" b="1" dirty="0">
                  <a:solidFill>
                    <a:srgbClr val="0070C0"/>
                  </a:solidFill>
                  <a:ea typeface="Cambria Math" panose="02040503050406030204" pitchFamily="18" charset="0"/>
                </a:endParaRPr>
              </a:p>
              <a:p>
                <a:pPr marL="0" indent="0">
                  <a:buNone/>
                </a:pPr>
                <a:r>
                  <a:rPr lang="ru-RU" b="1" dirty="0" smtClean="0">
                    <a:solidFill>
                      <a:srgbClr val="0070C0"/>
                    </a:solidFill>
                    <a:ea typeface="Cambria Math" panose="02040503050406030204" pitchFamily="18" charset="0"/>
                  </a:rPr>
                  <a:t>Нужно учитывать, что </a:t>
                </a:r>
                <a14:m>
                  <m:oMath xmlns:m="http://schemas.openxmlformats.org/officeDocument/2006/math">
                    <m:sSub>
                      <m:sSubPr>
                        <m:ctrlPr>
                          <a:rPr lang="en-US" b="1" i="1">
                            <a:solidFill>
                              <a:srgbClr val="0070C0"/>
                            </a:solidFill>
                            <a:latin typeface="Cambria Math" panose="02040503050406030204" pitchFamily="18" charset="0"/>
                            <a:ea typeface="Cambria Math" panose="02040503050406030204" pitchFamily="18" charset="0"/>
                          </a:rPr>
                        </m:ctrlPr>
                      </m:sSubPr>
                      <m:e>
                        <m:r>
                          <a:rPr lang="en-US" b="1" i="1">
                            <a:solidFill>
                              <a:srgbClr val="0070C0"/>
                            </a:solidFill>
                            <a:latin typeface="Cambria Math" panose="02040503050406030204" pitchFamily="18" charset="0"/>
                            <a:ea typeface="Cambria Math" panose="02040503050406030204" pitchFamily="18" charset="0"/>
                          </a:rPr>
                          <m:t>𝑫</m:t>
                        </m:r>
                      </m:e>
                      <m:sub>
                        <m:r>
                          <a:rPr lang="en-US" b="1" i="1">
                            <a:solidFill>
                              <a:srgbClr val="0070C0"/>
                            </a:solidFill>
                            <a:latin typeface="Cambria Math" panose="02040503050406030204" pitchFamily="18" charset="0"/>
                            <a:ea typeface="Cambria Math" panose="02040503050406030204" pitchFamily="18" charset="0"/>
                          </a:rPr>
                          <m:t>𝑮</m:t>
                        </m:r>
                      </m:sub>
                    </m:sSub>
                    <m:r>
                      <a:rPr lang="en-US" b="1" i="1">
                        <a:solidFill>
                          <a:srgbClr val="0070C0"/>
                        </a:solidFill>
                        <a:latin typeface="Cambria Math" panose="02040503050406030204" pitchFamily="18" charset="0"/>
                        <a:ea typeface="Cambria Math" panose="02040503050406030204" pitchFamily="18" charset="0"/>
                      </a:rPr>
                      <m:t>𝝋</m:t>
                    </m:r>
                  </m:oMath>
                </a14:m>
                <a:r>
                  <a:rPr lang="ru-RU" b="1" dirty="0">
                    <a:solidFill>
                      <a:srgbClr val="0070C0"/>
                    </a:solidFill>
                    <a:ea typeface="Cambria Math" panose="02040503050406030204" pitchFamily="18" charset="0"/>
                  </a:rPr>
                  <a:t>, в отличие от </a:t>
                </a:r>
                <a14:m>
                  <m:oMath xmlns:m="http://schemas.openxmlformats.org/officeDocument/2006/math">
                    <m:sSub>
                      <m:sSubPr>
                        <m:ctrlPr>
                          <a:rPr lang="en-US" b="1" i="1">
                            <a:solidFill>
                              <a:srgbClr val="0070C0"/>
                            </a:solidFill>
                            <a:latin typeface="Cambria Math" panose="02040503050406030204" pitchFamily="18" charset="0"/>
                            <a:ea typeface="Cambria Math" panose="02040503050406030204" pitchFamily="18" charset="0"/>
                          </a:rPr>
                        </m:ctrlPr>
                      </m:sSubPr>
                      <m:e>
                        <m:r>
                          <a:rPr lang="ru-RU" b="1" i="1">
                            <a:solidFill>
                              <a:srgbClr val="0070C0"/>
                            </a:solidFill>
                            <a:latin typeface="Cambria Math" panose="02040503050406030204" pitchFamily="18" charset="0"/>
                            <a:ea typeface="Cambria Math" panose="02040503050406030204" pitchFamily="18" charset="0"/>
                          </a:rPr>
                          <m:t>С</m:t>
                        </m:r>
                      </m:e>
                      <m:sub>
                        <m:r>
                          <a:rPr lang="en-US" b="1" i="1">
                            <a:solidFill>
                              <a:srgbClr val="0070C0"/>
                            </a:solidFill>
                            <a:latin typeface="Cambria Math" panose="02040503050406030204" pitchFamily="18" charset="0"/>
                            <a:ea typeface="Cambria Math" panose="02040503050406030204" pitchFamily="18" charset="0"/>
                          </a:rPr>
                          <m:t>𝑮</m:t>
                        </m:r>
                      </m:sub>
                    </m:sSub>
                    <m:r>
                      <a:rPr lang="en-US" b="1" i="1">
                        <a:solidFill>
                          <a:srgbClr val="0070C0"/>
                        </a:solidFill>
                        <a:latin typeface="Cambria Math" panose="02040503050406030204" pitchFamily="18" charset="0"/>
                        <a:ea typeface="Cambria Math" panose="02040503050406030204" pitchFamily="18" charset="0"/>
                      </a:rPr>
                      <m:t>𝝋</m:t>
                    </m:r>
                  </m:oMath>
                </a14:m>
                <a:r>
                  <a:rPr lang="en-US" b="1" dirty="0">
                    <a:solidFill>
                      <a:srgbClr val="0070C0"/>
                    </a:solidFill>
                    <a:ea typeface="Cambria Math" panose="02040503050406030204" pitchFamily="18" charset="0"/>
                  </a:rPr>
                  <a:t> </a:t>
                </a:r>
                <a:r>
                  <a:rPr lang="ru-RU" b="1" dirty="0">
                    <a:solidFill>
                      <a:srgbClr val="0070C0"/>
                    </a:solidFill>
                    <a:ea typeface="Cambria Math" panose="02040503050406030204" pitchFamily="18" charset="0"/>
                  </a:rPr>
                  <a:t>не эквивалентен </a:t>
                </a:r>
                <a14:m>
                  <m:oMath xmlns:m="http://schemas.openxmlformats.org/officeDocument/2006/math">
                    <m:sSub>
                      <m:sSubPr>
                        <m:ctrlPr>
                          <a:rPr lang="ru-RU" b="1" i="1" smtClean="0">
                            <a:solidFill>
                              <a:srgbClr val="0070C0"/>
                            </a:solidFill>
                            <a:latin typeface="Cambria Math" panose="02040503050406030204" pitchFamily="18" charset="0"/>
                          </a:rPr>
                        </m:ctrlPr>
                      </m:sSubPr>
                      <m:e>
                        <m:r>
                          <a:rPr lang="ru-RU" b="1" i="1">
                            <a:solidFill>
                              <a:srgbClr val="0070C0"/>
                            </a:solidFill>
                            <a:latin typeface="Cambria Math"/>
                          </a:rPr>
                          <m:t>∀</m:t>
                        </m:r>
                      </m:e>
                      <m:sub>
                        <m:r>
                          <a:rPr lang="en-US" b="1" i="1">
                            <a:solidFill>
                              <a:srgbClr val="0070C0"/>
                            </a:solidFill>
                            <a:latin typeface="Cambria Math"/>
                          </a:rPr>
                          <m:t>𝒊</m:t>
                        </m:r>
                        <m:r>
                          <a:rPr lang="ru-RU" b="1" i="1">
                            <a:solidFill>
                              <a:srgbClr val="0070C0"/>
                            </a:solidFill>
                            <a:latin typeface="Cambria Math"/>
                          </a:rPr>
                          <m:t>∈</m:t>
                        </m:r>
                        <m:r>
                          <a:rPr lang="en-US" b="1" i="1">
                            <a:solidFill>
                              <a:srgbClr val="0070C0"/>
                            </a:solidFill>
                            <a:latin typeface="Cambria Math"/>
                          </a:rPr>
                          <m:t>𝑮</m:t>
                        </m:r>
                      </m:sub>
                    </m:sSub>
                  </m:oMath>
                </a14:m>
                <a:r>
                  <a:rPr lang="en-US" b="1" dirty="0">
                    <a:solidFill>
                      <a:srgbClr val="0070C0"/>
                    </a:solidFill>
                  </a:rPr>
                  <a:t> </a:t>
                </a:r>
                <a14:m>
                  <m:oMath xmlns:m="http://schemas.openxmlformats.org/officeDocument/2006/math">
                    <m:sSub>
                      <m:sSubPr>
                        <m:ctrlPr>
                          <a:rPr lang="ru-RU" b="1" i="1">
                            <a:solidFill>
                              <a:srgbClr val="0070C0"/>
                            </a:solidFill>
                            <a:latin typeface="Cambria Math" panose="02040503050406030204" pitchFamily="18" charset="0"/>
                          </a:rPr>
                        </m:ctrlPr>
                      </m:sSubPr>
                      <m:e>
                        <m:r>
                          <a:rPr lang="en-US" b="1" i="1">
                            <a:solidFill>
                              <a:srgbClr val="0070C0"/>
                            </a:solidFill>
                            <a:latin typeface="Cambria Math"/>
                          </a:rPr>
                          <m:t>𝑲</m:t>
                        </m:r>
                      </m:e>
                      <m:sub>
                        <m:r>
                          <a:rPr lang="en-US" b="1" i="1">
                            <a:solidFill>
                              <a:srgbClr val="0070C0"/>
                            </a:solidFill>
                            <a:latin typeface="Cambria Math"/>
                          </a:rPr>
                          <m:t>𝒊</m:t>
                        </m:r>
                      </m:sub>
                    </m:sSub>
                    <m:r>
                      <a:rPr lang="ru-RU" b="1" i="1">
                        <a:solidFill>
                          <a:srgbClr val="0070C0"/>
                        </a:solidFill>
                        <a:latin typeface="Cambria Math"/>
                      </a:rPr>
                      <m:t>𝝋</m:t>
                    </m:r>
                  </m:oMath>
                </a14:m>
                <a:r>
                  <a:rPr lang="en-US" b="1" dirty="0" smtClean="0">
                    <a:solidFill>
                      <a:srgbClr val="0070C0"/>
                    </a:solidFill>
                  </a:rPr>
                  <a:t> </a:t>
                </a:r>
                <a:r>
                  <a:rPr lang="en-US" b="1" dirty="0">
                    <a:solidFill>
                      <a:srgbClr val="0070C0"/>
                    </a:solidFill>
                    <a:ea typeface="Cambria Math" panose="02040503050406030204" pitchFamily="18" charset="0"/>
                  </a:rPr>
                  <a:t>≡ </a:t>
                </a:r>
                <a14:m>
                  <m:oMath xmlns:m="http://schemas.openxmlformats.org/officeDocument/2006/math">
                    <m:sSub>
                      <m:sSubPr>
                        <m:ctrlPr>
                          <a:rPr lang="ru-RU" b="1" i="1">
                            <a:solidFill>
                              <a:srgbClr val="0070C0"/>
                            </a:solidFill>
                            <a:latin typeface="Cambria Math" panose="02040503050406030204" pitchFamily="18" charset="0"/>
                            <a:ea typeface="Cambria Math" panose="02040503050406030204" pitchFamily="18" charset="0"/>
                          </a:rPr>
                        </m:ctrlPr>
                      </m:sSubPr>
                      <m:e>
                        <m:r>
                          <a:rPr lang="ru-RU" b="1" i="1">
                            <a:solidFill>
                              <a:srgbClr val="0070C0"/>
                            </a:solidFill>
                            <a:latin typeface="Cambria Math" panose="02040503050406030204" pitchFamily="18" charset="0"/>
                            <a:ea typeface="Cambria Math" panose="02040503050406030204" pitchFamily="18" charset="0"/>
                          </a:rPr>
                          <m:t>С</m:t>
                        </m:r>
                      </m:e>
                      <m:sub>
                        <m:r>
                          <a:rPr lang="en-US" b="1" i="1">
                            <a:solidFill>
                              <a:srgbClr val="0070C0"/>
                            </a:solidFill>
                            <a:latin typeface="Cambria Math" panose="02040503050406030204" pitchFamily="18" charset="0"/>
                            <a:ea typeface="Cambria Math" panose="02040503050406030204" pitchFamily="18" charset="0"/>
                          </a:rPr>
                          <m:t>𝑮</m:t>
                        </m:r>
                      </m:sub>
                    </m:sSub>
                    <m:r>
                      <a:rPr lang="ru-RU" b="1" i="1">
                        <a:solidFill>
                          <a:srgbClr val="0070C0"/>
                        </a:solidFill>
                        <a:latin typeface="Cambria Math" panose="02040503050406030204" pitchFamily="18" charset="0"/>
                        <a:ea typeface="Cambria Math" panose="02040503050406030204" pitchFamily="18" charset="0"/>
                      </a:rPr>
                      <m:t>𝝋</m:t>
                    </m:r>
                  </m:oMath>
                </a14:m>
                <a:endParaRPr lang="ru-RU" b="1" dirty="0" smtClean="0">
                  <a:solidFill>
                    <a:schemeClr val="accent1">
                      <a:lumMod val="75000"/>
                    </a:schemeClr>
                  </a:solidFill>
                </a:endParaRPr>
              </a:p>
              <a:p>
                <a:pPr marL="0" indent="0">
                  <a:buNone/>
                </a:pPr>
                <a:r>
                  <a:rPr lang="ru-RU" b="1" dirty="0" smtClean="0">
                    <a:solidFill>
                      <a:schemeClr val="accent1">
                        <a:lumMod val="75000"/>
                      </a:schemeClr>
                    </a:solidFill>
                  </a:rPr>
                  <a:t>       Рассмотрим подробнее далее.</a:t>
                </a:r>
                <a:endParaRPr lang="ru-RU" b="1" dirty="0">
                  <a:solidFill>
                    <a:schemeClr val="accent1">
                      <a:lumMod val="75000"/>
                    </a:schemeClr>
                  </a:solidFill>
                </a:endParaRPr>
              </a:p>
              <a:p>
                <a:endParaRPr lang="ru-RU" dirty="0"/>
              </a:p>
            </p:txBody>
          </p:sp>
        </mc:Choice>
        <mc:Fallback xmlns="">
          <p:sp>
            <p:nvSpPr>
              <p:cNvPr id="3" name="Объект 2"/>
              <p:cNvSpPr>
                <a:spLocks noGrp="1" noRot="1" noChangeAspect="1" noMove="1" noResize="1" noEditPoints="1" noAdjustHandles="1" noChangeArrowheads="1" noChangeShapeType="1" noTextEdit="1"/>
              </p:cNvSpPr>
              <p:nvPr>
                <p:ph idx="1"/>
              </p:nvPr>
            </p:nvSpPr>
            <p:spPr>
              <a:xfrm>
                <a:off x="628650" y="1825625"/>
                <a:ext cx="7886700" cy="4843735"/>
              </a:xfrm>
              <a:blipFill rotWithShape="0">
                <a:blip r:embed="rId2"/>
                <a:stretch>
                  <a:fillRect l="-1546" t="-2767" r="-1623"/>
                </a:stretch>
              </a:blipFill>
            </p:spPr>
            <p:txBody>
              <a:bodyPr/>
              <a:lstStyle/>
              <a:p>
                <a:r>
                  <a:rPr lang="ru-RU">
                    <a:noFill/>
                  </a:rPr>
                  <a:t> </a:t>
                </a:r>
              </a:p>
            </p:txBody>
          </p:sp>
        </mc:Fallback>
      </mc:AlternateContent>
      <p:pic>
        <p:nvPicPr>
          <p:cNvPr id="5" name="Рисунок 4"/>
          <p:cNvPicPr>
            <a:picLocks noChangeAspect="1"/>
          </p:cNvPicPr>
          <p:nvPr/>
        </p:nvPicPr>
        <p:blipFill>
          <a:blip r:embed="rId3"/>
          <a:stretch>
            <a:fillRect/>
          </a:stretch>
        </p:blipFill>
        <p:spPr>
          <a:xfrm>
            <a:off x="7812360" y="5535035"/>
            <a:ext cx="1259632" cy="1283855"/>
          </a:xfrm>
          <a:prstGeom prst="rect">
            <a:avLst/>
          </a:prstGeom>
        </p:spPr>
      </p:pic>
    </p:spTree>
    <p:extLst>
      <p:ext uri="{BB962C8B-B14F-4D97-AF65-F5344CB8AC3E}">
        <p14:creationId xmlns:p14="http://schemas.microsoft.com/office/powerpoint/2010/main" val="2725204060"/>
      </p:ext>
    </p:extLst>
  </p:cSld>
  <p:clrMapOvr>
    <a:masterClrMapping/>
  </p:clrMapOvr>
  <p:transition spd="med">
    <p:pull/>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628650" y="1825624"/>
            <a:ext cx="7886700" cy="4843735"/>
          </a:xfrm>
        </p:spPr>
        <p:txBody>
          <a:bodyPr>
            <a:normAutofit lnSpcReduction="10000"/>
          </a:bodyPr>
          <a:lstStyle/>
          <a:p>
            <a:endParaRPr lang="ru-RU" dirty="0" smtClean="0"/>
          </a:p>
          <a:p>
            <a:endParaRPr lang="ru-RU" dirty="0"/>
          </a:p>
          <a:p>
            <a:r>
              <a:rPr lang="ru-RU" dirty="0" smtClean="0"/>
              <a:t>Рассмотрим пример, беседу </a:t>
            </a:r>
            <a:r>
              <a:rPr lang="ru-RU" dirty="0"/>
              <a:t>людей, информированных </a:t>
            </a:r>
            <a:r>
              <a:rPr lang="ru-RU" dirty="0" smtClean="0"/>
              <a:t>неодинаково</a:t>
            </a:r>
            <a:r>
              <a:rPr lang="en-US" dirty="0" smtClean="0"/>
              <a:t>. </a:t>
            </a:r>
            <a:r>
              <a:rPr lang="ru-RU" dirty="0" smtClean="0"/>
              <a:t>Мальчишник в Вегасе.</a:t>
            </a:r>
          </a:p>
          <a:p>
            <a:r>
              <a:rPr lang="ru-RU" dirty="0" err="1" smtClean="0"/>
              <a:t>Заку</a:t>
            </a:r>
            <a:r>
              <a:rPr lang="ru-RU" dirty="0" smtClean="0"/>
              <a:t>, Эду, Брэдли, Чау и Майку задали        вопрос</a:t>
            </a:r>
            <a:r>
              <a:rPr lang="en-US" dirty="0" smtClean="0"/>
              <a:t>: </a:t>
            </a:r>
            <a:r>
              <a:rPr lang="ru-RU" b="1" dirty="0" smtClean="0">
                <a:solidFill>
                  <a:srgbClr val="0070C0"/>
                </a:solidFill>
              </a:rPr>
              <a:t>«</a:t>
            </a:r>
            <a:r>
              <a:rPr lang="ru-RU" dirty="0" smtClean="0">
                <a:solidFill>
                  <a:srgbClr val="0070C0"/>
                </a:solidFill>
              </a:rPr>
              <a:t>Где находится ваш друг </a:t>
            </a:r>
            <a:r>
              <a:rPr lang="ru-RU" dirty="0" err="1" smtClean="0">
                <a:solidFill>
                  <a:srgbClr val="0070C0"/>
                </a:solidFill>
              </a:rPr>
              <a:t>Дак</a:t>
            </a:r>
            <a:r>
              <a:rPr lang="ru-RU" dirty="0" smtClean="0">
                <a:solidFill>
                  <a:srgbClr val="0070C0"/>
                </a:solidFill>
              </a:rPr>
              <a:t>?»</a:t>
            </a:r>
            <a:endParaRPr lang="ru-RU" b="1" dirty="0" smtClean="0">
              <a:solidFill>
                <a:srgbClr val="0070C0"/>
              </a:solidFill>
            </a:endParaRPr>
          </a:p>
          <a:p>
            <a:r>
              <a:rPr lang="ru-RU" dirty="0" smtClean="0"/>
              <a:t> После сумасшедшего вечера в                             Лас – Вегасе у </a:t>
            </a:r>
            <a:r>
              <a:rPr lang="ru-RU" dirty="0" err="1" smtClean="0"/>
              <a:t>Зака</a:t>
            </a:r>
            <a:r>
              <a:rPr lang="ru-RU" dirty="0" smtClean="0"/>
              <a:t>, Эда, Брэдли, </a:t>
            </a:r>
            <a:r>
              <a:rPr lang="ru-RU" dirty="0" err="1" smtClean="0"/>
              <a:t>Чака</a:t>
            </a:r>
            <a:r>
              <a:rPr lang="ru-RU" dirty="0" smtClean="0"/>
              <a:t> и Майка некоторые провалы в памяти, но с помощью распределенного общего знания они попытаются во всём разобраться</a:t>
            </a:r>
            <a:endParaRPr lang="ru-RU" dirty="0"/>
          </a:p>
        </p:txBody>
      </p:sp>
      <p:pic>
        <p:nvPicPr>
          <p:cNvPr id="5" name="Рисунок 4"/>
          <p:cNvPicPr>
            <a:picLocks noChangeAspect="1"/>
          </p:cNvPicPr>
          <p:nvPr/>
        </p:nvPicPr>
        <p:blipFill>
          <a:blip r:embed="rId2"/>
          <a:stretch>
            <a:fillRect/>
          </a:stretch>
        </p:blipFill>
        <p:spPr>
          <a:xfrm>
            <a:off x="7452320" y="3645024"/>
            <a:ext cx="1456184" cy="1456184"/>
          </a:xfrm>
          <a:prstGeom prst="rect">
            <a:avLst/>
          </a:prstGeom>
        </p:spPr>
      </p:pic>
      <p:pic>
        <p:nvPicPr>
          <p:cNvPr id="6" name="Рисунок 5"/>
          <p:cNvPicPr>
            <a:picLocks noChangeAspect="1"/>
          </p:cNvPicPr>
          <p:nvPr/>
        </p:nvPicPr>
        <p:blipFill>
          <a:blip r:embed="rId3"/>
          <a:stretch>
            <a:fillRect/>
          </a:stretch>
        </p:blipFill>
        <p:spPr>
          <a:xfrm>
            <a:off x="2447925" y="116632"/>
            <a:ext cx="4248150" cy="2657475"/>
          </a:xfrm>
          <a:prstGeom prst="rect">
            <a:avLst/>
          </a:prstGeom>
        </p:spPr>
      </p:pic>
    </p:spTree>
    <p:extLst>
      <p:ext uri="{BB962C8B-B14F-4D97-AF65-F5344CB8AC3E}">
        <p14:creationId xmlns:p14="http://schemas.microsoft.com/office/powerpoint/2010/main" val="3562691584"/>
      </p:ext>
    </p:extLst>
  </p:cSld>
  <p:clrMapOvr>
    <a:masterClrMapping/>
  </p:clrMapOvr>
  <p:transition spd="med">
    <p:pull/>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Объект 2"/>
              <p:cNvSpPr>
                <a:spLocks noGrp="1"/>
              </p:cNvSpPr>
              <p:nvPr>
                <p:ph idx="1"/>
              </p:nvPr>
            </p:nvSpPr>
            <p:spPr>
              <a:xfrm>
                <a:off x="2059945" y="3140968"/>
                <a:ext cx="6887453" cy="854953"/>
              </a:xfrm>
            </p:spPr>
            <p:txBody>
              <a:bodyPr>
                <a:normAutofit lnSpcReduction="10000"/>
              </a:bodyPr>
              <a:lstStyle/>
              <a:p>
                <a:pPr marL="0" indent="0">
                  <a:buNone/>
                </a:pPr>
                <a:r>
                  <a:rPr lang="ru-RU" dirty="0" smtClean="0"/>
                  <a:t>Брэдли</a:t>
                </a:r>
                <a:r>
                  <a:rPr lang="en-US" dirty="0" smtClean="0"/>
                  <a:t>: </a:t>
                </a:r>
                <a:r>
                  <a:rPr lang="ru-RU" dirty="0" smtClean="0"/>
                  <a:t>«Окна в нашем шикарном высоком отеле не открываются»</a:t>
                </a:r>
                <a:r>
                  <a:rPr lang="ru-RU" dirty="0">
                    <a:cs typeface="Times New Roman" panose="02020603050405020304" pitchFamily="18" charset="0"/>
                  </a:rPr>
                  <a:t> </a:t>
                </a:r>
                <a14:m>
                  <m:oMath xmlns:m="http://schemas.openxmlformats.org/officeDocument/2006/math">
                    <m:sSub>
                      <m:sSubPr>
                        <m:ctrlPr>
                          <a:rPr lang="ru-RU" i="1">
                            <a:latin typeface="Cambria Math" panose="02040503050406030204" pitchFamily="18" charset="0"/>
                            <a:cs typeface="Times New Roman" panose="02020603050405020304" pitchFamily="18" charset="0"/>
                          </a:rPr>
                        </m:ctrlPr>
                      </m:sSubPr>
                      <m:e>
                        <m:r>
                          <a:rPr lang="ru-RU" i="1">
                            <a:latin typeface="Cambria Math"/>
                            <a:cs typeface="Times New Roman" panose="02020603050405020304" pitchFamily="18" charset="0"/>
                          </a:rPr>
                          <m:t>К</m:t>
                        </m:r>
                      </m:e>
                      <m:sub>
                        <m:r>
                          <a:rPr lang="ru-RU" b="0" i="1" smtClean="0">
                            <a:latin typeface="Cambria Math" panose="02040503050406030204" pitchFamily="18" charset="0"/>
                            <a:cs typeface="Times New Roman" panose="02020603050405020304" pitchFamily="18" charset="0"/>
                          </a:rPr>
                          <m:t>3</m:t>
                        </m:r>
                      </m:sub>
                    </m:sSub>
                    <m:sSub>
                      <m:sSubPr>
                        <m:ctrlPr>
                          <a:rPr lang="ru-RU" i="1">
                            <a:latin typeface="Cambria Math" panose="02040503050406030204" pitchFamily="18" charset="0"/>
                            <a:cs typeface="Times New Roman" panose="02020603050405020304" pitchFamily="18" charset="0"/>
                          </a:rPr>
                        </m:ctrlPr>
                      </m:sSubPr>
                      <m:e>
                        <m:r>
                          <a:rPr lang="ru-RU" i="1">
                            <a:latin typeface="Cambria Math"/>
                          </a:rPr>
                          <m:t>𝜑</m:t>
                        </m:r>
                        <m:r>
                          <m:rPr>
                            <m:nor/>
                          </m:rPr>
                          <a:rPr lang="ru-RU" dirty="0"/>
                          <m:t> </m:t>
                        </m:r>
                      </m:e>
                      <m:sub>
                        <m:r>
                          <a:rPr lang="ru-RU" b="0" i="1" dirty="0" smtClean="0">
                            <a:latin typeface="Cambria Math" panose="02040503050406030204" pitchFamily="18" charset="0"/>
                          </a:rPr>
                          <m:t>3</m:t>
                        </m:r>
                      </m:sub>
                    </m:sSub>
                  </m:oMath>
                </a14:m>
                <a:endParaRPr lang="ru-RU" dirty="0">
                  <a:latin typeface="Times New Roman" panose="02020603050405020304" pitchFamily="18" charset="0"/>
                  <a:cs typeface="Times New Roman" panose="02020603050405020304" pitchFamily="18" charset="0"/>
                </a:endParaRPr>
              </a:p>
            </p:txBody>
          </p:sp>
        </mc:Choice>
        <mc:Fallback xmlns="">
          <p:sp>
            <p:nvSpPr>
              <p:cNvPr id="3" name="Объект 2"/>
              <p:cNvSpPr>
                <a:spLocks noGrp="1" noRot="1" noChangeAspect="1" noMove="1" noResize="1" noEditPoints="1" noAdjustHandles="1" noChangeArrowheads="1" noChangeShapeType="1" noTextEdit="1"/>
              </p:cNvSpPr>
              <p:nvPr>
                <p:ph idx="1"/>
              </p:nvPr>
            </p:nvSpPr>
            <p:spPr>
              <a:xfrm>
                <a:off x="2059945" y="3140968"/>
                <a:ext cx="6887453" cy="854953"/>
              </a:xfrm>
              <a:blipFill rotWithShape="0">
                <a:blip r:embed="rId2"/>
                <a:stretch>
                  <a:fillRect l="-1858" t="-15714" r="-2301" b="-13571"/>
                </a:stretch>
              </a:blipFill>
            </p:spPr>
            <p:txBody>
              <a:bodyPr/>
              <a:lstStyle/>
              <a:p>
                <a:r>
                  <a:rPr lang="ru-RU">
                    <a:noFill/>
                  </a:rPr>
                  <a:t> </a:t>
                </a:r>
              </a:p>
            </p:txBody>
          </p:sp>
        </mc:Fallback>
      </mc:AlternateContent>
      <p:pic>
        <p:nvPicPr>
          <p:cNvPr id="5" name="Рисунок 4"/>
          <p:cNvPicPr>
            <a:picLocks noChangeAspect="1"/>
          </p:cNvPicPr>
          <p:nvPr/>
        </p:nvPicPr>
        <p:blipFill>
          <a:blip r:embed="rId3"/>
          <a:stretch>
            <a:fillRect/>
          </a:stretch>
        </p:blipFill>
        <p:spPr>
          <a:xfrm>
            <a:off x="0" y="0"/>
            <a:ext cx="1391358" cy="1684275"/>
          </a:xfrm>
          <a:prstGeom prst="rect">
            <a:avLst/>
          </a:prstGeom>
        </p:spPr>
      </p:pic>
      <p:pic>
        <p:nvPicPr>
          <p:cNvPr id="6" name="Рисунок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98343" y="1595379"/>
            <a:ext cx="1086110" cy="1629165"/>
          </a:xfrm>
          <a:prstGeom prst="rect">
            <a:avLst/>
          </a:prstGeom>
        </p:spPr>
      </p:pic>
      <p:pic>
        <p:nvPicPr>
          <p:cNvPr id="7" name="Рисунок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680" y="2968495"/>
            <a:ext cx="2003095" cy="1335396"/>
          </a:xfrm>
          <a:prstGeom prst="rect">
            <a:avLst/>
          </a:prstGeom>
        </p:spPr>
      </p:pic>
      <mc:AlternateContent xmlns:mc="http://schemas.openxmlformats.org/markup-compatibility/2006" xmlns:a14="http://schemas.microsoft.com/office/drawing/2010/main">
        <mc:Choice Requires="a14">
          <p:sp>
            <p:nvSpPr>
              <p:cNvPr id="8" name="Объект 2"/>
              <p:cNvSpPr txBox="1">
                <a:spLocks/>
              </p:cNvSpPr>
              <p:nvPr/>
            </p:nvSpPr>
            <p:spPr>
              <a:xfrm>
                <a:off x="1391358" y="11329"/>
                <a:ext cx="6257745" cy="152361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ru-RU" dirty="0" smtClean="0">
                    <a:latin typeface="Times New Roman" panose="02020603050405020304" pitchFamily="18" charset="0"/>
                    <a:cs typeface="Times New Roman" panose="02020603050405020304" pitchFamily="18" charset="0"/>
                  </a:rPr>
                  <a:t>Зак: «В детстве мы спускали на надувном матрасе Дака в озеро, пока он спал» - </a:t>
                </a:r>
                <a14:m>
                  <m:oMath xmlns:m="http://schemas.openxmlformats.org/officeDocument/2006/math">
                    <m:sSub>
                      <m:sSubPr>
                        <m:ctrlPr>
                          <a:rPr lang="ru-RU" i="1">
                            <a:latin typeface="Cambria Math" panose="02040503050406030204" pitchFamily="18" charset="0"/>
                            <a:cs typeface="Times New Roman" panose="02020603050405020304" pitchFamily="18" charset="0"/>
                          </a:rPr>
                        </m:ctrlPr>
                      </m:sSubPr>
                      <m:e>
                        <m:r>
                          <a:rPr lang="ru-RU" i="1">
                            <a:latin typeface="Cambria Math"/>
                            <a:cs typeface="Times New Roman" panose="02020603050405020304" pitchFamily="18" charset="0"/>
                          </a:rPr>
                          <m:t>К</m:t>
                        </m:r>
                      </m:e>
                      <m:sub>
                        <m:r>
                          <a:rPr lang="ru-RU" i="1">
                            <a:latin typeface="Cambria Math"/>
                            <a:cs typeface="Times New Roman" panose="02020603050405020304" pitchFamily="18" charset="0"/>
                          </a:rPr>
                          <m:t>1</m:t>
                        </m:r>
                      </m:sub>
                    </m:sSub>
                    <m:sSub>
                      <m:sSubPr>
                        <m:ctrlPr>
                          <a:rPr lang="ru-RU" i="1">
                            <a:latin typeface="Cambria Math" panose="02040503050406030204" pitchFamily="18" charset="0"/>
                            <a:cs typeface="Times New Roman" panose="02020603050405020304" pitchFamily="18" charset="0"/>
                          </a:rPr>
                        </m:ctrlPr>
                      </m:sSubPr>
                      <m:e>
                        <m:r>
                          <a:rPr lang="ru-RU" i="1">
                            <a:latin typeface="Cambria Math"/>
                          </a:rPr>
                          <m:t>𝜑</m:t>
                        </m:r>
                        <m:r>
                          <m:rPr>
                            <m:nor/>
                          </m:rPr>
                          <a:rPr lang="ru-RU" dirty="0"/>
                          <m:t> </m:t>
                        </m:r>
                      </m:e>
                      <m:sub>
                        <m:r>
                          <a:rPr lang="ru-RU" i="1">
                            <a:latin typeface="Cambria Math"/>
                            <a:cs typeface="Times New Roman" panose="02020603050405020304" pitchFamily="18" charset="0"/>
                          </a:rPr>
                          <m:t>1</m:t>
                        </m:r>
                      </m:sub>
                    </m:sSub>
                  </m:oMath>
                </a14:m>
                <a:r>
                  <a:rPr lang="ru-RU" dirty="0" smtClean="0">
                    <a:latin typeface="Times New Roman" panose="02020603050405020304" pitchFamily="18" charset="0"/>
                    <a:cs typeface="Times New Roman" panose="02020603050405020304" pitchFamily="18" charset="0"/>
                  </a:rPr>
                  <a:t> </a:t>
                </a:r>
                <a:endParaRPr lang="ru-RU" dirty="0">
                  <a:solidFill>
                    <a:schemeClr val="accent1">
                      <a:lumMod val="75000"/>
                    </a:schemeClr>
                  </a:solidFill>
                </a:endParaRPr>
              </a:p>
            </p:txBody>
          </p:sp>
        </mc:Choice>
        <mc:Fallback xmlns="">
          <p:sp>
            <p:nvSpPr>
              <p:cNvPr id="8" name="Объект 2"/>
              <p:cNvSpPr txBox="1">
                <a:spLocks noRot="1" noChangeAspect="1" noMove="1" noResize="1" noEditPoints="1" noAdjustHandles="1" noChangeArrowheads="1" noChangeShapeType="1" noTextEdit="1"/>
              </p:cNvSpPr>
              <p:nvPr/>
            </p:nvSpPr>
            <p:spPr>
              <a:xfrm>
                <a:off x="1391358" y="11329"/>
                <a:ext cx="6257745" cy="1523610"/>
              </a:xfrm>
              <a:prstGeom prst="rect">
                <a:avLst/>
              </a:prstGeom>
              <a:blipFill rotWithShape="0">
                <a:blip r:embed="rId6"/>
                <a:stretch>
                  <a:fillRect l="-1947" t="-7200" r="-3116"/>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9" name="Объект 2"/>
              <p:cNvSpPr txBox="1">
                <a:spLocks/>
              </p:cNvSpPr>
              <p:nvPr/>
            </p:nvSpPr>
            <p:spPr>
              <a:xfrm>
                <a:off x="60441" y="1684274"/>
                <a:ext cx="7437901" cy="1252861"/>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ru-RU" dirty="0" smtClean="0">
                    <a:latin typeface="Times New Roman" panose="02020603050405020304" pitchFamily="18" charset="0"/>
                    <a:cs typeface="Times New Roman" panose="02020603050405020304" pitchFamily="18" charset="0"/>
                  </a:rPr>
                  <a:t>Эд: «На невысокой вывеске нашего отеля висит спальный матрас, как будто его кто-то выкинул»</a:t>
                </a:r>
                <a:r>
                  <a:rPr lang="ru-RU" dirty="0">
                    <a:cs typeface="Times New Roman" panose="02020603050405020304" pitchFamily="18" charset="0"/>
                  </a:rPr>
                  <a:t> </a:t>
                </a:r>
                <a14:m>
                  <m:oMath xmlns:m="http://schemas.openxmlformats.org/officeDocument/2006/math">
                    <m:sSub>
                      <m:sSubPr>
                        <m:ctrlPr>
                          <a:rPr lang="ru-RU" i="1">
                            <a:latin typeface="Cambria Math" panose="02040503050406030204" pitchFamily="18" charset="0"/>
                            <a:cs typeface="Times New Roman" panose="02020603050405020304" pitchFamily="18" charset="0"/>
                          </a:rPr>
                        </m:ctrlPr>
                      </m:sSubPr>
                      <m:e>
                        <m:r>
                          <a:rPr lang="ru-RU" i="1">
                            <a:latin typeface="Cambria Math"/>
                            <a:cs typeface="Times New Roman" panose="02020603050405020304" pitchFamily="18" charset="0"/>
                          </a:rPr>
                          <m:t>К</m:t>
                        </m:r>
                      </m:e>
                      <m:sub>
                        <m:r>
                          <a:rPr lang="ru-RU" b="0" i="1" smtClean="0">
                            <a:latin typeface="Cambria Math" panose="02040503050406030204" pitchFamily="18" charset="0"/>
                            <a:cs typeface="Times New Roman" panose="02020603050405020304" pitchFamily="18" charset="0"/>
                          </a:rPr>
                          <m:t>2</m:t>
                        </m:r>
                      </m:sub>
                    </m:sSub>
                    <m:sSub>
                      <m:sSubPr>
                        <m:ctrlPr>
                          <a:rPr lang="ru-RU" i="1">
                            <a:latin typeface="Cambria Math" panose="02040503050406030204" pitchFamily="18" charset="0"/>
                            <a:cs typeface="Times New Roman" panose="02020603050405020304" pitchFamily="18" charset="0"/>
                          </a:rPr>
                        </m:ctrlPr>
                      </m:sSubPr>
                      <m:e>
                        <m:r>
                          <a:rPr lang="ru-RU" i="1">
                            <a:latin typeface="Cambria Math"/>
                          </a:rPr>
                          <m:t>𝜑</m:t>
                        </m:r>
                        <m:r>
                          <m:rPr>
                            <m:nor/>
                          </m:rPr>
                          <a:rPr lang="ru-RU" dirty="0"/>
                          <m:t> </m:t>
                        </m:r>
                      </m:e>
                      <m:sub>
                        <m:r>
                          <a:rPr lang="ru-RU" b="0" i="1" dirty="0" smtClean="0">
                            <a:latin typeface="Cambria Math" panose="02040503050406030204" pitchFamily="18" charset="0"/>
                          </a:rPr>
                          <m:t>2</m:t>
                        </m:r>
                      </m:sub>
                    </m:sSub>
                  </m:oMath>
                </a14:m>
                <a:endParaRPr lang="ru-RU" dirty="0">
                  <a:solidFill>
                    <a:schemeClr val="accent1">
                      <a:lumMod val="75000"/>
                    </a:schemeClr>
                  </a:solidFill>
                </a:endParaRPr>
              </a:p>
            </p:txBody>
          </p:sp>
        </mc:Choice>
        <mc:Fallback xmlns="">
          <p:sp>
            <p:nvSpPr>
              <p:cNvPr id="9" name="Объект 2"/>
              <p:cNvSpPr txBox="1">
                <a:spLocks noRot="1" noChangeAspect="1" noMove="1" noResize="1" noEditPoints="1" noAdjustHandles="1" noChangeArrowheads="1" noChangeShapeType="1" noTextEdit="1"/>
              </p:cNvSpPr>
              <p:nvPr/>
            </p:nvSpPr>
            <p:spPr>
              <a:xfrm>
                <a:off x="60441" y="1684274"/>
                <a:ext cx="7437901" cy="1252861"/>
              </a:xfrm>
              <a:prstGeom prst="rect">
                <a:avLst/>
              </a:prstGeom>
              <a:blipFill rotWithShape="0">
                <a:blip r:embed="rId7"/>
                <a:stretch>
                  <a:fillRect l="-1721" t="-11650" r="-2705" b="-3398"/>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10" name="Объект 2"/>
              <p:cNvSpPr txBox="1">
                <a:spLocks/>
              </p:cNvSpPr>
              <p:nvPr/>
            </p:nvSpPr>
            <p:spPr>
              <a:xfrm>
                <a:off x="1748530" y="5849480"/>
                <a:ext cx="7395470" cy="67586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ru-RU" dirty="0" smtClean="0">
                    <a:cs typeface="Times New Roman" panose="02020603050405020304" pitchFamily="18" charset="0"/>
                  </a:rPr>
                  <a:t>Майк </a:t>
                </a:r>
                <a:r>
                  <a:rPr lang="en-US" dirty="0" smtClean="0">
                    <a:cs typeface="Times New Roman" panose="02020603050405020304" pitchFamily="18" charset="0"/>
                  </a:rPr>
                  <a:t>: </a:t>
                </a:r>
                <a:r>
                  <a:rPr lang="ru-RU" dirty="0" smtClean="0">
                    <a:cs typeface="Times New Roman" panose="02020603050405020304" pitchFamily="18" charset="0"/>
                  </a:rPr>
                  <a:t>«</a:t>
                </a:r>
                <a:r>
                  <a:rPr lang="ru-RU" dirty="0" err="1" smtClean="0">
                    <a:cs typeface="Times New Roman" panose="02020603050405020304" pitchFamily="18" charset="0"/>
                  </a:rPr>
                  <a:t>Руфилин</a:t>
                </a:r>
                <a:r>
                  <a:rPr lang="ru-RU" dirty="0" smtClean="0">
                    <a:cs typeface="Times New Roman" panose="02020603050405020304" pitchFamily="18" charset="0"/>
                  </a:rPr>
                  <a:t> от слова </a:t>
                </a:r>
                <a:r>
                  <a:rPr lang="en-US" dirty="0" smtClean="0">
                    <a:cs typeface="Times New Roman" panose="02020603050405020304" pitchFamily="18" charset="0"/>
                  </a:rPr>
                  <a:t>roof</a:t>
                </a:r>
                <a:r>
                  <a:rPr lang="ru-RU" dirty="0" smtClean="0">
                    <a:cs typeface="Times New Roman" panose="02020603050405020304" pitchFamily="18" charset="0"/>
                  </a:rPr>
                  <a:t>-крыша» </a:t>
                </a:r>
                <a14:m>
                  <m:oMath xmlns:m="http://schemas.openxmlformats.org/officeDocument/2006/math">
                    <m:sSub>
                      <m:sSubPr>
                        <m:ctrlPr>
                          <a:rPr lang="ru-RU" i="1">
                            <a:latin typeface="Cambria Math" panose="02040503050406030204" pitchFamily="18" charset="0"/>
                            <a:cs typeface="Times New Roman" panose="02020603050405020304" pitchFamily="18" charset="0"/>
                          </a:rPr>
                        </m:ctrlPr>
                      </m:sSubPr>
                      <m:e>
                        <m:r>
                          <a:rPr lang="ru-RU" i="1">
                            <a:latin typeface="Cambria Math"/>
                            <a:cs typeface="Times New Roman" panose="02020603050405020304" pitchFamily="18" charset="0"/>
                          </a:rPr>
                          <m:t>К</m:t>
                        </m:r>
                      </m:e>
                      <m:sub>
                        <m:r>
                          <a:rPr lang="ru-RU" b="0" i="1" smtClean="0">
                            <a:latin typeface="Cambria Math" panose="02040503050406030204" pitchFamily="18" charset="0"/>
                            <a:cs typeface="Times New Roman" panose="02020603050405020304" pitchFamily="18" charset="0"/>
                          </a:rPr>
                          <m:t>5</m:t>
                        </m:r>
                      </m:sub>
                    </m:sSub>
                    <m:sSub>
                      <m:sSubPr>
                        <m:ctrlPr>
                          <a:rPr lang="ru-RU" i="1">
                            <a:latin typeface="Cambria Math" panose="02040503050406030204" pitchFamily="18" charset="0"/>
                            <a:cs typeface="Times New Roman" panose="02020603050405020304" pitchFamily="18" charset="0"/>
                          </a:rPr>
                        </m:ctrlPr>
                      </m:sSubPr>
                      <m:e>
                        <m:r>
                          <a:rPr lang="ru-RU" i="1">
                            <a:latin typeface="Cambria Math"/>
                          </a:rPr>
                          <m:t>𝜑</m:t>
                        </m:r>
                        <m:r>
                          <m:rPr>
                            <m:nor/>
                          </m:rPr>
                          <a:rPr lang="ru-RU" dirty="0"/>
                          <m:t> </m:t>
                        </m:r>
                      </m:e>
                      <m:sub>
                        <m:r>
                          <a:rPr lang="ru-RU" b="0" i="1" dirty="0" smtClean="0">
                            <a:latin typeface="Cambria Math" panose="02040503050406030204" pitchFamily="18" charset="0"/>
                          </a:rPr>
                          <m:t>5</m:t>
                        </m:r>
                      </m:sub>
                    </m:sSub>
                  </m:oMath>
                </a14:m>
                <a:endParaRPr lang="ru-RU" dirty="0">
                  <a:cs typeface="Times New Roman" panose="02020603050405020304" pitchFamily="18" charset="0"/>
                </a:endParaRPr>
              </a:p>
            </p:txBody>
          </p:sp>
        </mc:Choice>
        <mc:Fallback xmlns="">
          <p:sp>
            <p:nvSpPr>
              <p:cNvPr id="10" name="Объект 2"/>
              <p:cNvSpPr txBox="1">
                <a:spLocks noRot="1" noChangeAspect="1" noMove="1" noResize="1" noEditPoints="1" noAdjustHandles="1" noChangeArrowheads="1" noChangeShapeType="1" noTextEdit="1"/>
              </p:cNvSpPr>
              <p:nvPr/>
            </p:nvSpPr>
            <p:spPr>
              <a:xfrm>
                <a:off x="1748530" y="5849480"/>
                <a:ext cx="7395470" cy="675864"/>
              </a:xfrm>
              <a:prstGeom prst="rect">
                <a:avLst/>
              </a:prstGeom>
              <a:blipFill rotWithShape="0">
                <a:blip r:embed="rId8"/>
                <a:stretch>
                  <a:fillRect l="-1731" t="-13636"/>
                </a:stretch>
              </a:blipFill>
            </p:spPr>
            <p:txBody>
              <a:bodyPr/>
              <a:lstStyle/>
              <a:p>
                <a:r>
                  <a:rPr lang="ru-RU">
                    <a:noFill/>
                  </a:rPr>
                  <a:t> </a:t>
                </a:r>
              </a:p>
            </p:txBody>
          </p:sp>
        </mc:Fallback>
      </mc:AlternateContent>
      <p:pic>
        <p:nvPicPr>
          <p:cNvPr id="2" name="Рисунок 1"/>
          <p:cNvPicPr>
            <a:picLocks noChangeAspect="1"/>
          </p:cNvPicPr>
          <p:nvPr/>
        </p:nvPicPr>
        <p:blipFill>
          <a:blip r:embed="rId9"/>
          <a:stretch>
            <a:fillRect/>
          </a:stretch>
        </p:blipFill>
        <p:spPr>
          <a:xfrm>
            <a:off x="0" y="5209165"/>
            <a:ext cx="1691680" cy="1632471"/>
          </a:xfrm>
          <a:prstGeom prst="rect">
            <a:avLst/>
          </a:prstGeom>
        </p:spPr>
      </p:pic>
      <p:pic>
        <p:nvPicPr>
          <p:cNvPr id="4" name="Рисунок 3"/>
          <p:cNvPicPr>
            <a:picLocks noChangeAspect="1"/>
          </p:cNvPicPr>
          <p:nvPr/>
        </p:nvPicPr>
        <p:blipFill>
          <a:blip r:embed="rId10"/>
          <a:stretch>
            <a:fillRect/>
          </a:stretch>
        </p:blipFill>
        <p:spPr>
          <a:xfrm>
            <a:off x="6762750" y="3960360"/>
            <a:ext cx="2381250" cy="1581150"/>
          </a:xfrm>
          <a:prstGeom prst="rect">
            <a:avLst/>
          </a:prstGeom>
        </p:spPr>
      </p:pic>
      <mc:AlternateContent xmlns:mc="http://schemas.openxmlformats.org/markup-compatibility/2006" xmlns:a14="http://schemas.microsoft.com/office/drawing/2010/main">
        <mc:Choice Requires="a14">
          <p:sp>
            <p:nvSpPr>
              <p:cNvPr id="11" name="Объект 2"/>
              <p:cNvSpPr txBox="1">
                <a:spLocks/>
              </p:cNvSpPr>
              <p:nvPr/>
            </p:nvSpPr>
            <p:spPr>
              <a:xfrm>
                <a:off x="56850" y="4303891"/>
                <a:ext cx="6694730" cy="123761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ru-RU" dirty="0" smtClean="0">
                    <a:cs typeface="Times New Roman" panose="02020603050405020304" pitchFamily="18" charset="0"/>
                  </a:rPr>
                  <a:t>Чау</a:t>
                </a:r>
                <a:r>
                  <a:rPr lang="en-US" dirty="0" smtClean="0">
                    <a:cs typeface="Times New Roman" panose="02020603050405020304" pitchFamily="18" charset="0"/>
                  </a:rPr>
                  <a:t>: </a:t>
                </a:r>
                <a:r>
                  <a:rPr lang="ru-RU" dirty="0" smtClean="0">
                    <a:cs typeface="Times New Roman" panose="02020603050405020304" pitchFamily="18" charset="0"/>
                  </a:rPr>
                  <a:t>«Я подмешал вам в напитки </a:t>
                </a:r>
                <a:r>
                  <a:rPr lang="ru-RU" dirty="0" err="1" smtClean="0">
                    <a:cs typeface="Times New Roman" panose="02020603050405020304" pitchFamily="18" charset="0"/>
                  </a:rPr>
                  <a:t>Руфилин</a:t>
                </a:r>
                <a:r>
                  <a:rPr lang="ru-RU" dirty="0" smtClean="0">
                    <a:cs typeface="Times New Roman" panose="02020603050405020304" pitchFamily="18" charset="0"/>
                  </a:rPr>
                  <a:t>, который стирает память» </a:t>
                </a:r>
                <a14:m>
                  <m:oMath xmlns:m="http://schemas.openxmlformats.org/officeDocument/2006/math">
                    <m:sSub>
                      <m:sSubPr>
                        <m:ctrlPr>
                          <a:rPr lang="ru-RU" i="1">
                            <a:latin typeface="Cambria Math" panose="02040503050406030204" pitchFamily="18" charset="0"/>
                            <a:cs typeface="Times New Roman" panose="02020603050405020304" pitchFamily="18" charset="0"/>
                          </a:rPr>
                        </m:ctrlPr>
                      </m:sSubPr>
                      <m:e>
                        <m:r>
                          <a:rPr lang="ru-RU" i="1">
                            <a:latin typeface="Cambria Math"/>
                            <a:cs typeface="Times New Roman" panose="02020603050405020304" pitchFamily="18" charset="0"/>
                          </a:rPr>
                          <m:t>К</m:t>
                        </m:r>
                      </m:e>
                      <m:sub>
                        <m:r>
                          <a:rPr lang="ru-RU" b="0" i="1" smtClean="0">
                            <a:latin typeface="Cambria Math" panose="02040503050406030204" pitchFamily="18" charset="0"/>
                            <a:cs typeface="Times New Roman" panose="02020603050405020304" pitchFamily="18" charset="0"/>
                          </a:rPr>
                          <m:t>4</m:t>
                        </m:r>
                      </m:sub>
                    </m:sSub>
                    <m:sSub>
                      <m:sSubPr>
                        <m:ctrlPr>
                          <a:rPr lang="ru-RU" i="1">
                            <a:latin typeface="Cambria Math" panose="02040503050406030204" pitchFamily="18" charset="0"/>
                            <a:cs typeface="Times New Roman" panose="02020603050405020304" pitchFamily="18" charset="0"/>
                          </a:rPr>
                        </m:ctrlPr>
                      </m:sSubPr>
                      <m:e>
                        <m:r>
                          <a:rPr lang="ru-RU" i="1">
                            <a:latin typeface="Cambria Math"/>
                          </a:rPr>
                          <m:t>𝜑</m:t>
                        </m:r>
                        <m:r>
                          <m:rPr>
                            <m:nor/>
                          </m:rPr>
                          <a:rPr lang="ru-RU" dirty="0"/>
                          <m:t> </m:t>
                        </m:r>
                      </m:e>
                      <m:sub>
                        <m:r>
                          <a:rPr lang="ru-RU" b="0" i="1" dirty="0" smtClean="0">
                            <a:latin typeface="Cambria Math" panose="02040503050406030204" pitchFamily="18" charset="0"/>
                          </a:rPr>
                          <m:t>4</m:t>
                        </m:r>
                      </m:sub>
                    </m:sSub>
                  </m:oMath>
                </a14:m>
                <a:endParaRPr lang="ru-RU" dirty="0">
                  <a:cs typeface="Times New Roman" panose="02020603050405020304" pitchFamily="18" charset="0"/>
                </a:endParaRPr>
              </a:p>
            </p:txBody>
          </p:sp>
        </mc:Choice>
        <mc:Fallback xmlns="">
          <p:sp>
            <p:nvSpPr>
              <p:cNvPr id="11" name="Объект 2"/>
              <p:cNvSpPr txBox="1">
                <a:spLocks noRot="1" noChangeAspect="1" noMove="1" noResize="1" noEditPoints="1" noAdjustHandles="1" noChangeArrowheads="1" noChangeShapeType="1" noTextEdit="1"/>
              </p:cNvSpPr>
              <p:nvPr/>
            </p:nvSpPr>
            <p:spPr>
              <a:xfrm>
                <a:off x="56850" y="4303891"/>
                <a:ext cx="6694730" cy="1237619"/>
              </a:xfrm>
              <a:prstGeom prst="rect">
                <a:avLst/>
              </a:prstGeom>
              <a:blipFill rotWithShape="0">
                <a:blip r:embed="rId11"/>
                <a:stretch>
                  <a:fillRect l="-1820" t="-7882" r="-2366"/>
                </a:stretch>
              </a:blipFill>
            </p:spPr>
            <p:txBody>
              <a:bodyPr/>
              <a:lstStyle/>
              <a:p>
                <a:r>
                  <a:rPr lang="ru-RU">
                    <a:noFill/>
                  </a:rPr>
                  <a:t> </a:t>
                </a:r>
              </a:p>
            </p:txBody>
          </p:sp>
        </mc:Fallback>
      </mc:AlternateContent>
    </p:spTree>
    <p:extLst>
      <p:ext uri="{BB962C8B-B14F-4D97-AF65-F5344CB8AC3E}">
        <p14:creationId xmlns:p14="http://schemas.microsoft.com/office/powerpoint/2010/main" val="4081347239"/>
      </p:ext>
    </p:extLst>
  </p:cSld>
  <p:clrMapOvr>
    <a:masterClrMapping/>
  </p:clrMapOvr>
  <p:transition spd="med">
    <p:pull/>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28650" y="1"/>
            <a:ext cx="7886700" cy="1052736"/>
          </a:xfrm>
        </p:spPr>
        <p:txBody>
          <a:bodyPr>
            <a:normAutofit fontScale="90000"/>
          </a:bodyPr>
          <a:lstStyle/>
          <a:p>
            <a:r>
              <a:rPr lang="ru-RU" dirty="0"/>
              <a:t>Распределенное общее      </a:t>
            </a:r>
            <a:r>
              <a:rPr lang="ru-RU" dirty="0" smtClean="0"/>
              <a:t>     знание </a:t>
            </a:r>
            <a:r>
              <a:rPr lang="ru-RU" dirty="0"/>
              <a:t>агентов</a:t>
            </a:r>
          </a:p>
        </p:txBody>
      </p:sp>
      <mc:AlternateContent xmlns:mc="http://schemas.openxmlformats.org/markup-compatibility/2006" xmlns:a14="http://schemas.microsoft.com/office/drawing/2010/main">
        <mc:Choice Requires="a14">
          <p:sp>
            <p:nvSpPr>
              <p:cNvPr id="3" name="Объект 2"/>
              <p:cNvSpPr>
                <a:spLocks noGrp="1"/>
              </p:cNvSpPr>
              <p:nvPr>
                <p:ph idx="1"/>
              </p:nvPr>
            </p:nvSpPr>
            <p:spPr>
              <a:xfrm>
                <a:off x="107504" y="1052738"/>
                <a:ext cx="8856984" cy="5688630"/>
              </a:xfrm>
            </p:spPr>
            <p:txBody>
              <a:bodyPr>
                <a:normAutofit fontScale="92500"/>
              </a:bodyPr>
              <a:lstStyle/>
              <a:p>
                <a:pPr marL="0" indent="0">
                  <a:buNone/>
                </a:pPr>
                <a14:m>
                  <m:oMath xmlns:m="http://schemas.openxmlformats.org/officeDocument/2006/math">
                    <m:sSub>
                      <m:sSubPr>
                        <m:ctrlPr>
                          <a:rPr lang="ru-RU" b="1" i="1" smtClean="0">
                            <a:solidFill>
                              <a:srgbClr val="0070C0"/>
                            </a:solidFill>
                            <a:latin typeface="Cambria Math" panose="02040503050406030204" pitchFamily="18" charset="0"/>
                          </a:rPr>
                        </m:ctrlPr>
                      </m:sSubPr>
                      <m:e>
                        <m:r>
                          <a:rPr lang="ru-RU" b="1" i="1">
                            <a:solidFill>
                              <a:srgbClr val="0070C0"/>
                            </a:solidFill>
                            <a:latin typeface="Cambria Math"/>
                          </a:rPr>
                          <m:t>𝑫</m:t>
                        </m:r>
                      </m:e>
                      <m:sub>
                        <m:r>
                          <a:rPr lang="ru-RU" b="1" i="1">
                            <a:solidFill>
                              <a:srgbClr val="0070C0"/>
                            </a:solidFill>
                            <a:latin typeface="Cambria Math"/>
                          </a:rPr>
                          <m:t>𝑮</m:t>
                        </m:r>
                      </m:sub>
                    </m:sSub>
                    <m:r>
                      <a:rPr lang="ru-RU" b="1" i="1">
                        <a:solidFill>
                          <a:srgbClr val="0070C0"/>
                        </a:solidFill>
                        <a:latin typeface="Cambria Math" panose="02040503050406030204" pitchFamily="18" charset="0"/>
                        <a:ea typeface="Cambria Math" panose="02040503050406030204" pitchFamily="18" charset="0"/>
                      </a:rPr>
                      <m:t>𝝋</m:t>
                    </m:r>
                  </m:oMath>
                </a14:m>
                <a:r>
                  <a:rPr lang="ru-RU" b="1" dirty="0">
                    <a:solidFill>
                      <a:srgbClr val="0070C0"/>
                    </a:solidFill>
                    <a:ea typeface="Cambria Math" panose="02040503050406030204" pitchFamily="18" charset="0"/>
                  </a:rPr>
                  <a:t> </a:t>
                </a:r>
                <a:r>
                  <a:rPr lang="en-US" b="1" dirty="0">
                    <a:solidFill>
                      <a:srgbClr val="0070C0"/>
                    </a:solidFill>
                    <a:ea typeface="Cambria Math" panose="02040503050406030204" pitchFamily="18" charset="0"/>
                  </a:rPr>
                  <a:t>=</a:t>
                </a:r>
                <a14:m>
                  <m:oMath xmlns:m="http://schemas.openxmlformats.org/officeDocument/2006/math">
                    <m:r>
                      <a:rPr lang="ru-RU" b="1" i="0" smtClean="0">
                        <a:solidFill>
                          <a:srgbClr val="0070C0"/>
                        </a:solidFill>
                        <a:latin typeface="Cambria Math" panose="02040503050406030204" pitchFamily="18" charset="0"/>
                        <a:ea typeface="Cambria Math" panose="02040503050406030204" pitchFamily="18" charset="0"/>
                      </a:rPr>
                      <m:t> </m:t>
                    </m:r>
                    <m:nary>
                      <m:naryPr>
                        <m:chr m:val="⋀"/>
                        <m:supHide m:val="on"/>
                        <m:ctrlPr>
                          <a:rPr lang="ru-RU" b="1" i="1">
                            <a:solidFill>
                              <a:srgbClr val="0070C0"/>
                            </a:solidFill>
                            <a:latin typeface="Cambria Math" panose="02040503050406030204" pitchFamily="18" charset="0"/>
                            <a:ea typeface="Cambria Math" panose="02040503050406030204" pitchFamily="18" charset="0"/>
                          </a:rPr>
                        </m:ctrlPr>
                      </m:naryPr>
                      <m:sub>
                        <m:r>
                          <a:rPr lang="en-US" b="1" i="1">
                            <a:solidFill>
                              <a:srgbClr val="0070C0"/>
                            </a:solidFill>
                            <a:latin typeface="Cambria Math" panose="02040503050406030204" pitchFamily="18" charset="0"/>
                            <a:ea typeface="Cambria Math" panose="02040503050406030204" pitchFamily="18" charset="0"/>
                          </a:rPr>
                          <m:t>𝒊</m:t>
                        </m:r>
                        <m:r>
                          <a:rPr lang="en-US" b="1" i="1">
                            <a:solidFill>
                              <a:srgbClr val="0070C0"/>
                            </a:solidFill>
                            <a:latin typeface="Cambria Math" panose="02040503050406030204" pitchFamily="18" charset="0"/>
                            <a:ea typeface="Cambria Math" panose="02040503050406030204" pitchFamily="18" charset="0"/>
                          </a:rPr>
                          <m:t>∈</m:t>
                        </m:r>
                        <m:r>
                          <a:rPr lang="en-US" b="1" i="1">
                            <a:solidFill>
                              <a:srgbClr val="0070C0"/>
                            </a:solidFill>
                            <a:latin typeface="Cambria Math" panose="02040503050406030204" pitchFamily="18" charset="0"/>
                            <a:ea typeface="Cambria Math" panose="02040503050406030204" pitchFamily="18" charset="0"/>
                          </a:rPr>
                          <m:t>𝑮</m:t>
                        </m:r>
                      </m:sub>
                      <m:sup/>
                      <m:e>
                        <m:sSubSup>
                          <m:sSubSupPr>
                            <m:ctrlPr>
                              <a:rPr lang="ru-RU" b="1" i="1" dirty="0">
                                <a:solidFill>
                                  <a:srgbClr val="0070C0"/>
                                </a:solidFill>
                                <a:latin typeface="Cambria Math" panose="02040503050406030204" pitchFamily="18" charset="0"/>
                                <a:ea typeface="Cambria Math" panose="02040503050406030204" pitchFamily="18" charset="0"/>
                              </a:rPr>
                            </m:ctrlPr>
                          </m:sSubSupPr>
                          <m:e>
                            <m:r>
                              <a:rPr lang="en-US" b="1" i="1" dirty="0">
                                <a:solidFill>
                                  <a:srgbClr val="0070C0"/>
                                </a:solidFill>
                                <a:latin typeface="Cambria Math" panose="02040503050406030204" pitchFamily="18" charset="0"/>
                                <a:ea typeface="Cambria Math" panose="02040503050406030204" pitchFamily="18" charset="0"/>
                              </a:rPr>
                              <m:t>𝑪</m:t>
                            </m:r>
                          </m:e>
                          <m:sub>
                            <m:r>
                              <a:rPr lang="en-US" b="1" i="1" dirty="0">
                                <a:solidFill>
                                  <a:srgbClr val="0070C0"/>
                                </a:solidFill>
                                <a:latin typeface="Cambria Math" panose="02040503050406030204" pitchFamily="18" charset="0"/>
                                <a:ea typeface="Cambria Math" panose="02040503050406030204" pitchFamily="18" charset="0"/>
                              </a:rPr>
                              <m:t>𝑮</m:t>
                            </m:r>
                          </m:sub>
                          <m:sup>
                            <m:r>
                              <a:rPr lang="en-US" b="1" i="1" dirty="0">
                                <a:solidFill>
                                  <a:srgbClr val="0070C0"/>
                                </a:solidFill>
                                <a:latin typeface="Cambria Math" panose="02040503050406030204" pitchFamily="18" charset="0"/>
                                <a:ea typeface="Cambria Math" panose="02040503050406030204" pitchFamily="18" charset="0"/>
                              </a:rPr>
                              <m:t>𝒏</m:t>
                            </m:r>
                          </m:sup>
                        </m:sSubSup>
                        <m:r>
                          <a:rPr lang="ru-RU" b="1" i="1">
                            <a:solidFill>
                              <a:srgbClr val="0070C0"/>
                            </a:solidFill>
                            <a:latin typeface="Cambria Math" panose="02040503050406030204" pitchFamily="18" charset="0"/>
                            <a:ea typeface="Cambria Math" panose="02040503050406030204" pitchFamily="18" charset="0"/>
                          </a:rPr>
                          <m:t>𝝋</m:t>
                        </m:r>
                      </m:e>
                    </m:nary>
                  </m:oMath>
                </a14:m>
                <a:r>
                  <a:rPr lang="en-US" dirty="0" smtClean="0">
                    <a:solidFill>
                      <a:srgbClr val="0070C0"/>
                    </a:solidFill>
                  </a:rPr>
                  <a:t>=</a:t>
                </a:r>
                <a:r>
                  <a:rPr lang="ru-RU" b="1" dirty="0">
                    <a:solidFill>
                      <a:srgbClr val="0070C0"/>
                    </a:solidFill>
                    <a:ea typeface="Cambria Math" panose="02040503050406030204" pitchFamily="18" charset="0"/>
                  </a:rPr>
                  <a:t> </a:t>
                </a:r>
                <a14:m>
                  <m:oMath xmlns:m="http://schemas.openxmlformats.org/officeDocument/2006/math">
                    <m:r>
                      <a:rPr lang="ru-RU" b="1" i="0">
                        <a:solidFill>
                          <a:srgbClr val="0070C0"/>
                        </a:solidFill>
                        <a:latin typeface="Cambria Math" panose="02040503050406030204" pitchFamily="18" charset="0"/>
                        <a:ea typeface="Cambria Math" panose="02040503050406030204" pitchFamily="18" charset="0"/>
                      </a:rPr>
                      <m:t>𝛗</m:t>
                    </m:r>
                  </m:oMath>
                </a14:m>
                <a:r>
                  <a:rPr lang="en-US" dirty="0" smtClean="0">
                    <a:solidFill>
                      <a:srgbClr val="0070C0"/>
                    </a:solidFill>
                  </a:rPr>
                  <a:t> &amp;</a:t>
                </a:r>
                <a14:m>
                  <m:oMath xmlns:m="http://schemas.openxmlformats.org/officeDocument/2006/math">
                    <m:sSub>
                      <m:sSubPr>
                        <m:ctrlPr>
                          <a:rPr lang="ru-RU" b="1" i="1">
                            <a:solidFill>
                              <a:srgbClr val="0070C0"/>
                            </a:solidFill>
                            <a:latin typeface="Cambria Math" panose="02040503050406030204" pitchFamily="18" charset="0"/>
                            <a:ea typeface="Cambria Math" panose="02040503050406030204" pitchFamily="18" charset="0"/>
                          </a:rPr>
                        </m:ctrlPr>
                      </m:sSubPr>
                      <m:e>
                        <m:r>
                          <a:rPr lang="en-US" b="1" i="0" smtClean="0">
                            <a:solidFill>
                              <a:srgbClr val="0070C0"/>
                            </a:solidFill>
                            <a:latin typeface="Cambria Math" panose="02040503050406030204" pitchFamily="18" charset="0"/>
                            <a:ea typeface="Cambria Math" panose="02040503050406030204" pitchFamily="18" charset="0"/>
                          </a:rPr>
                          <m:t> </m:t>
                        </m:r>
                        <m:r>
                          <a:rPr lang="ru-RU" b="1" i="0">
                            <a:solidFill>
                              <a:srgbClr val="0070C0"/>
                            </a:solidFill>
                            <a:latin typeface="Cambria Math" panose="02040503050406030204" pitchFamily="18" charset="0"/>
                            <a:ea typeface="Cambria Math" panose="02040503050406030204" pitchFamily="18" charset="0"/>
                          </a:rPr>
                          <m:t>С</m:t>
                        </m:r>
                      </m:e>
                      <m:sub>
                        <m:r>
                          <a:rPr lang="en-US" b="1" i="0">
                            <a:solidFill>
                              <a:srgbClr val="0070C0"/>
                            </a:solidFill>
                            <a:latin typeface="Cambria Math" panose="02040503050406030204" pitchFamily="18" charset="0"/>
                            <a:ea typeface="Cambria Math" panose="02040503050406030204" pitchFamily="18" charset="0"/>
                          </a:rPr>
                          <m:t>𝐆</m:t>
                        </m:r>
                      </m:sub>
                    </m:sSub>
                  </m:oMath>
                </a14:m>
                <a:r>
                  <a:rPr lang="en-US" dirty="0" smtClean="0">
                    <a:solidFill>
                      <a:srgbClr val="0070C0"/>
                    </a:solidFill>
                  </a:rPr>
                  <a:t>&amp; </a:t>
                </a:r>
                <a14:m>
                  <m:oMath xmlns:m="http://schemas.openxmlformats.org/officeDocument/2006/math">
                    <m:sSubSup>
                      <m:sSubSupPr>
                        <m:ctrlPr>
                          <a:rPr lang="ru-RU" b="1" i="1" dirty="0">
                            <a:solidFill>
                              <a:srgbClr val="0070C0"/>
                            </a:solidFill>
                            <a:latin typeface="Cambria Math" panose="02040503050406030204" pitchFamily="18" charset="0"/>
                            <a:ea typeface="Cambria Math" panose="02040503050406030204" pitchFamily="18" charset="0"/>
                          </a:rPr>
                        </m:ctrlPr>
                      </m:sSubSupPr>
                      <m:e>
                        <m:r>
                          <a:rPr lang="en-US" b="1" i="0" dirty="0">
                            <a:solidFill>
                              <a:srgbClr val="0070C0"/>
                            </a:solidFill>
                            <a:latin typeface="Cambria Math" panose="02040503050406030204" pitchFamily="18" charset="0"/>
                            <a:ea typeface="Cambria Math" panose="02040503050406030204" pitchFamily="18" charset="0"/>
                          </a:rPr>
                          <m:t>𝐂</m:t>
                        </m:r>
                      </m:e>
                      <m:sub>
                        <m:r>
                          <a:rPr lang="en-US" b="1" i="0" dirty="0">
                            <a:solidFill>
                              <a:srgbClr val="0070C0"/>
                            </a:solidFill>
                            <a:latin typeface="Cambria Math" panose="02040503050406030204" pitchFamily="18" charset="0"/>
                            <a:ea typeface="Cambria Math" panose="02040503050406030204" pitchFamily="18" charset="0"/>
                          </a:rPr>
                          <m:t>𝐆</m:t>
                        </m:r>
                      </m:sub>
                      <m:sup>
                        <m:r>
                          <a:rPr lang="en-US" b="1" i="0" dirty="0" smtClean="0">
                            <a:solidFill>
                              <a:srgbClr val="0070C0"/>
                            </a:solidFill>
                            <a:latin typeface="Cambria Math" panose="02040503050406030204" pitchFamily="18" charset="0"/>
                            <a:ea typeface="Cambria Math" panose="02040503050406030204" pitchFamily="18" charset="0"/>
                          </a:rPr>
                          <m:t>𝟐</m:t>
                        </m:r>
                      </m:sup>
                    </m:sSubSup>
                  </m:oMath>
                </a14:m>
                <a:r>
                  <a:rPr lang="en-US" dirty="0" smtClean="0">
                    <a:solidFill>
                      <a:srgbClr val="0070C0"/>
                    </a:solidFill>
                  </a:rPr>
                  <a:t> &amp; </a:t>
                </a:r>
                <a14:m>
                  <m:oMath xmlns:m="http://schemas.openxmlformats.org/officeDocument/2006/math">
                    <m:sSubSup>
                      <m:sSubSupPr>
                        <m:ctrlPr>
                          <a:rPr lang="ru-RU" b="1" i="1" dirty="0">
                            <a:solidFill>
                              <a:srgbClr val="0070C0"/>
                            </a:solidFill>
                            <a:latin typeface="Cambria Math" panose="02040503050406030204" pitchFamily="18" charset="0"/>
                            <a:ea typeface="Cambria Math" panose="02040503050406030204" pitchFamily="18" charset="0"/>
                          </a:rPr>
                        </m:ctrlPr>
                      </m:sSubSupPr>
                      <m:e>
                        <m:r>
                          <a:rPr lang="en-US" b="1" i="0" dirty="0">
                            <a:solidFill>
                              <a:srgbClr val="0070C0"/>
                            </a:solidFill>
                            <a:latin typeface="Cambria Math" panose="02040503050406030204" pitchFamily="18" charset="0"/>
                            <a:ea typeface="Cambria Math" panose="02040503050406030204" pitchFamily="18" charset="0"/>
                          </a:rPr>
                          <m:t>𝐂</m:t>
                        </m:r>
                      </m:e>
                      <m:sub>
                        <m:r>
                          <a:rPr lang="en-US" b="1" i="0" dirty="0">
                            <a:solidFill>
                              <a:srgbClr val="0070C0"/>
                            </a:solidFill>
                            <a:latin typeface="Cambria Math" panose="02040503050406030204" pitchFamily="18" charset="0"/>
                            <a:ea typeface="Cambria Math" panose="02040503050406030204" pitchFamily="18" charset="0"/>
                          </a:rPr>
                          <m:t>𝐆</m:t>
                        </m:r>
                      </m:sub>
                      <m:sup>
                        <m:r>
                          <a:rPr lang="en-US" b="1" i="0" dirty="0" smtClean="0">
                            <a:solidFill>
                              <a:srgbClr val="0070C0"/>
                            </a:solidFill>
                            <a:latin typeface="Cambria Math" panose="02040503050406030204" pitchFamily="18" charset="0"/>
                            <a:ea typeface="Cambria Math" panose="02040503050406030204" pitchFamily="18" charset="0"/>
                          </a:rPr>
                          <m:t>𝟑</m:t>
                        </m:r>
                      </m:sup>
                    </m:sSubSup>
                    <m:r>
                      <a:rPr lang="en-US" b="0" i="0" dirty="0" smtClean="0">
                        <a:solidFill>
                          <a:srgbClr val="0070C0"/>
                        </a:solidFill>
                        <a:latin typeface="Cambria Math" panose="02040503050406030204" pitchFamily="18" charset="0"/>
                        <a:ea typeface="Cambria Math" panose="02040503050406030204" pitchFamily="18" charset="0"/>
                      </a:rPr>
                      <m:t>&amp;</m:t>
                    </m:r>
                  </m:oMath>
                </a14:m>
                <a:r>
                  <a:rPr lang="en-US" dirty="0" smtClean="0">
                    <a:solidFill>
                      <a:srgbClr val="0070C0"/>
                    </a:solidFill>
                  </a:rPr>
                  <a:t>….</a:t>
                </a:r>
              </a:p>
              <a:p>
                <a:pPr marL="0" indent="0">
                  <a:buNone/>
                </a:pPr>
                <a14:m>
                  <m:oMath xmlns:m="http://schemas.openxmlformats.org/officeDocument/2006/math">
                    <m:sSubSup>
                      <m:sSubSupPr>
                        <m:ctrlPr>
                          <a:rPr lang="ru-RU" b="1" i="1" dirty="0">
                            <a:solidFill>
                              <a:srgbClr val="0070C0"/>
                            </a:solidFill>
                            <a:latin typeface="Cambria Math" panose="02040503050406030204" pitchFamily="18" charset="0"/>
                            <a:ea typeface="Cambria Math" panose="02040503050406030204" pitchFamily="18" charset="0"/>
                          </a:rPr>
                        </m:ctrlPr>
                      </m:sSubSupPr>
                      <m:e>
                        <m:r>
                          <a:rPr lang="en-US" b="1" i="1" dirty="0">
                            <a:solidFill>
                              <a:srgbClr val="0070C0"/>
                            </a:solidFill>
                            <a:latin typeface="Cambria Math" panose="02040503050406030204" pitchFamily="18" charset="0"/>
                            <a:ea typeface="Cambria Math" panose="02040503050406030204" pitchFamily="18" charset="0"/>
                          </a:rPr>
                          <m:t>𝑪</m:t>
                        </m:r>
                      </m:e>
                      <m:sub>
                        <m:r>
                          <a:rPr lang="en-US" b="1" i="1" dirty="0" smtClean="0">
                            <a:solidFill>
                              <a:srgbClr val="0070C0"/>
                            </a:solidFill>
                            <a:latin typeface="Cambria Math" panose="02040503050406030204" pitchFamily="18" charset="0"/>
                            <a:ea typeface="Cambria Math" panose="02040503050406030204" pitchFamily="18" charset="0"/>
                          </a:rPr>
                          <m:t>{</m:t>
                        </m:r>
                        <m:r>
                          <a:rPr lang="en-US" b="1" i="1" dirty="0" smtClean="0">
                            <a:solidFill>
                              <a:srgbClr val="0070C0"/>
                            </a:solidFill>
                            <a:latin typeface="Cambria Math" panose="02040503050406030204" pitchFamily="18" charset="0"/>
                            <a:ea typeface="Cambria Math" panose="02040503050406030204" pitchFamily="18" charset="0"/>
                          </a:rPr>
                          <m:t>𝒂</m:t>
                        </m:r>
                        <m:r>
                          <a:rPr lang="en-US" b="1" i="1" dirty="0" smtClean="0">
                            <a:solidFill>
                              <a:srgbClr val="0070C0"/>
                            </a:solidFill>
                            <a:latin typeface="Cambria Math" panose="02040503050406030204" pitchFamily="18" charset="0"/>
                            <a:ea typeface="Cambria Math" panose="02040503050406030204" pitchFamily="18" charset="0"/>
                          </a:rPr>
                          <m:t>,</m:t>
                        </m:r>
                        <m:r>
                          <a:rPr lang="en-US" b="1" i="1" dirty="0" smtClean="0">
                            <a:solidFill>
                              <a:srgbClr val="0070C0"/>
                            </a:solidFill>
                            <a:latin typeface="Cambria Math" panose="02040503050406030204" pitchFamily="18" charset="0"/>
                            <a:ea typeface="Cambria Math" panose="02040503050406030204" pitchFamily="18" charset="0"/>
                          </a:rPr>
                          <m:t>𝒃</m:t>
                        </m:r>
                        <m:r>
                          <a:rPr lang="en-US" b="1" i="1" dirty="0" smtClean="0">
                            <a:solidFill>
                              <a:srgbClr val="0070C0"/>
                            </a:solidFill>
                            <a:latin typeface="Cambria Math" panose="02040503050406030204" pitchFamily="18" charset="0"/>
                            <a:ea typeface="Cambria Math" panose="02040503050406030204" pitchFamily="18" charset="0"/>
                          </a:rPr>
                          <m:t>}</m:t>
                        </m:r>
                      </m:sub>
                      <m:sup>
                        <m:r>
                          <a:rPr lang="en-US" b="1" i="1" dirty="0">
                            <a:solidFill>
                              <a:srgbClr val="0070C0"/>
                            </a:solidFill>
                            <a:latin typeface="Cambria Math" panose="02040503050406030204" pitchFamily="18" charset="0"/>
                            <a:ea typeface="Cambria Math" panose="02040503050406030204" pitchFamily="18" charset="0"/>
                          </a:rPr>
                          <m:t>𝟐</m:t>
                        </m:r>
                      </m:sup>
                    </m:sSubSup>
                  </m:oMath>
                </a14:m>
                <a:r>
                  <a:rPr lang="en-US" dirty="0" smtClean="0">
                    <a:solidFill>
                      <a:srgbClr val="0070C0"/>
                    </a:solidFill>
                  </a:rPr>
                  <a:t> =</a:t>
                </a:r>
                <a14:m>
                  <m:oMath xmlns:m="http://schemas.openxmlformats.org/officeDocument/2006/math">
                    <m:sSub>
                      <m:sSubPr>
                        <m:ctrlPr>
                          <a:rPr lang="ru-RU" b="1" i="1">
                            <a:solidFill>
                              <a:srgbClr val="0070C0"/>
                            </a:solidFill>
                            <a:latin typeface="Cambria Math" panose="02040503050406030204" pitchFamily="18" charset="0"/>
                            <a:ea typeface="Cambria Math" panose="02040503050406030204" pitchFamily="18" charset="0"/>
                          </a:rPr>
                        </m:ctrlPr>
                      </m:sSubPr>
                      <m:e>
                        <m:r>
                          <a:rPr lang="ru-RU" b="1" i="1">
                            <a:solidFill>
                              <a:srgbClr val="0070C0"/>
                            </a:solidFill>
                            <a:latin typeface="Cambria Math" panose="02040503050406030204" pitchFamily="18" charset="0"/>
                            <a:ea typeface="Cambria Math" panose="02040503050406030204" pitchFamily="18" charset="0"/>
                          </a:rPr>
                          <m:t>С</m:t>
                        </m:r>
                      </m:e>
                      <m:sub>
                        <m:r>
                          <a:rPr lang="en-US" b="1" i="1">
                            <a:solidFill>
                              <a:srgbClr val="0070C0"/>
                            </a:solidFill>
                            <a:latin typeface="Cambria Math" panose="02040503050406030204" pitchFamily="18" charset="0"/>
                            <a:ea typeface="Cambria Math" panose="02040503050406030204" pitchFamily="18" charset="0"/>
                          </a:rPr>
                          <m:t>𝑮</m:t>
                        </m:r>
                      </m:sub>
                    </m:sSub>
                    <m:sSub>
                      <m:sSubPr>
                        <m:ctrlPr>
                          <a:rPr lang="ru-RU" b="1" i="1">
                            <a:solidFill>
                              <a:srgbClr val="0070C0"/>
                            </a:solidFill>
                            <a:latin typeface="Cambria Math" panose="02040503050406030204" pitchFamily="18" charset="0"/>
                            <a:ea typeface="Cambria Math" panose="02040503050406030204" pitchFamily="18" charset="0"/>
                          </a:rPr>
                        </m:ctrlPr>
                      </m:sSubPr>
                      <m:e>
                        <m:r>
                          <a:rPr lang="ru-RU" b="1" i="1">
                            <a:solidFill>
                              <a:srgbClr val="0070C0"/>
                            </a:solidFill>
                            <a:latin typeface="Cambria Math" panose="02040503050406030204" pitchFamily="18" charset="0"/>
                            <a:ea typeface="Cambria Math" panose="02040503050406030204" pitchFamily="18" charset="0"/>
                          </a:rPr>
                          <m:t>С</m:t>
                        </m:r>
                      </m:e>
                      <m:sub>
                        <m:r>
                          <a:rPr lang="en-US" b="1" i="1">
                            <a:solidFill>
                              <a:srgbClr val="0070C0"/>
                            </a:solidFill>
                            <a:latin typeface="Cambria Math" panose="02040503050406030204" pitchFamily="18" charset="0"/>
                            <a:ea typeface="Cambria Math" panose="02040503050406030204" pitchFamily="18" charset="0"/>
                          </a:rPr>
                          <m:t>𝑮</m:t>
                        </m:r>
                      </m:sub>
                    </m:sSub>
                    <m:r>
                      <a:rPr lang="ru-RU" b="1" i="1">
                        <a:solidFill>
                          <a:srgbClr val="0070C0"/>
                        </a:solidFill>
                        <a:latin typeface="Cambria Math" panose="02040503050406030204" pitchFamily="18" charset="0"/>
                        <a:ea typeface="Cambria Math" panose="02040503050406030204" pitchFamily="18" charset="0"/>
                      </a:rPr>
                      <m:t>𝝋</m:t>
                    </m:r>
                    <m:r>
                      <a:rPr lang="en-US" b="1" i="1" smtClean="0">
                        <a:solidFill>
                          <a:srgbClr val="0070C0"/>
                        </a:solidFill>
                        <a:latin typeface="Cambria Math" panose="02040503050406030204" pitchFamily="18" charset="0"/>
                        <a:ea typeface="Cambria Math" panose="02040503050406030204" pitchFamily="18" charset="0"/>
                      </a:rPr>
                      <m:t>=</m:t>
                    </m:r>
                    <m:sSub>
                      <m:sSubPr>
                        <m:ctrlPr>
                          <a:rPr lang="ru-RU" b="1" i="1">
                            <a:solidFill>
                              <a:srgbClr val="0070C0"/>
                            </a:solidFill>
                            <a:latin typeface="Cambria Math" panose="02040503050406030204" pitchFamily="18" charset="0"/>
                            <a:ea typeface="Cambria Math" panose="02040503050406030204" pitchFamily="18" charset="0"/>
                          </a:rPr>
                        </m:ctrlPr>
                      </m:sSubPr>
                      <m:e>
                        <m:r>
                          <a:rPr lang="ru-RU" b="1" i="1">
                            <a:solidFill>
                              <a:srgbClr val="0070C0"/>
                            </a:solidFill>
                            <a:latin typeface="Cambria Math" panose="02040503050406030204" pitchFamily="18" charset="0"/>
                            <a:ea typeface="Cambria Math" panose="02040503050406030204" pitchFamily="18" charset="0"/>
                          </a:rPr>
                          <m:t>С</m:t>
                        </m:r>
                      </m:e>
                      <m:sub>
                        <m:r>
                          <a:rPr lang="en-US" b="1" i="1">
                            <a:solidFill>
                              <a:srgbClr val="0070C0"/>
                            </a:solidFill>
                            <a:latin typeface="Cambria Math" panose="02040503050406030204" pitchFamily="18" charset="0"/>
                            <a:ea typeface="Cambria Math" panose="02040503050406030204" pitchFamily="18" charset="0"/>
                          </a:rPr>
                          <m:t>𝑮</m:t>
                        </m:r>
                      </m:sub>
                    </m:sSub>
                  </m:oMath>
                </a14:m>
                <a:r>
                  <a:rPr lang="en-US" i="1" dirty="0" smtClean="0">
                    <a:solidFill>
                      <a:srgbClr val="0070C0"/>
                    </a:solidFill>
                  </a:rPr>
                  <a:t> (</a:t>
                </a:r>
                <a14:m>
                  <m:oMath xmlns:m="http://schemas.openxmlformats.org/officeDocument/2006/math">
                    <m:sSub>
                      <m:sSubPr>
                        <m:ctrlPr>
                          <a:rPr lang="ru-RU" b="1" i="1">
                            <a:solidFill>
                              <a:srgbClr val="0070C0"/>
                            </a:solidFill>
                            <a:latin typeface="Cambria Math" panose="02040503050406030204" pitchFamily="18" charset="0"/>
                          </a:rPr>
                        </m:ctrlPr>
                      </m:sSubPr>
                      <m:e>
                        <m:r>
                          <a:rPr lang="en-US" b="1" i="1">
                            <a:solidFill>
                              <a:srgbClr val="0070C0"/>
                            </a:solidFill>
                            <a:latin typeface="Cambria Math" panose="02040503050406030204" pitchFamily="18" charset="0"/>
                          </a:rPr>
                          <m:t>𝑲</m:t>
                        </m:r>
                      </m:e>
                      <m:sub>
                        <m:r>
                          <a:rPr lang="en-US" b="1" i="1" smtClean="0">
                            <a:solidFill>
                              <a:srgbClr val="0070C0"/>
                            </a:solidFill>
                            <a:latin typeface="Cambria Math" panose="02040503050406030204" pitchFamily="18" charset="0"/>
                          </a:rPr>
                          <m:t>𝒂</m:t>
                        </m:r>
                      </m:sub>
                    </m:sSub>
                    <m:r>
                      <m:rPr>
                        <m:nor/>
                      </m:rPr>
                      <a:rPr lang="en-US" b="1" dirty="0">
                        <a:solidFill>
                          <a:srgbClr val="0070C0"/>
                        </a:solidFill>
                        <a:ea typeface="Cambria Math" panose="02040503050406030204" pitchFamily="18" charset="0"/>
                      </a:rPr>
                      <m:t>𝝋</m:t>
                    </m:r>
                  </m:oMath>
                </a14:m>
                <a:r>
                  <a:rPr lang="en-US" i="1" dirty="0" smtClean="0">
                    <a:solidFill>
                      <a:srgbClr val="0070C0"/>
                    </a:solidFill>
                  </a:rPr>
                  <a:t> &amp; </a:t>
                </a:r>
                <a14:m>
                  <m:oMath xmlns:m="http://schemas.openxmlformats.org/officeDocument/2006/math">
                    <m:sSub>
                      <m:sSubPr>
                        <m:ctrlPr>
                          <a:rPr lang="ru-RU" b="1" i="1">
                            <a:solidFill>
                              <a:srgbClr val="0070C0"/>
                            </a:solidFill>
                            <a:latin typeface="Cambria Math" panose="02040503050406030204" pitchFamily="18" charset="0"/>
                          </a:rPr>
                        </m:ctrlPr>
                      </m:sSubPr>
                      <m:e>
                        <m:r>
                          <a:rPr lang="en-US" b="1" i="1">
                            <a:solidFill>
                              <a:srgbClr val="0070C0"/>
                            </a:solidFill>
                            <a:latin typeface="Cambria Math" panose="02040503050406030204" pitchFamily="18" charset="0"/>
                          </a:rPr>
                          <m:t>𝑲</m:t>
                        </m:r>
                      </m:e>
                      <m:sub>
                        <m:r>
                          <a:rPr lang="en-US" b="1" i="1" smtClean="0">
                            <a:solidFill>
                              <a:srgbClr val="0070C0"/>
                            </a:solidFill>
                            <a:latin typeface="Cambria Math" panose="02040503050406030204" pitchFamily="18" charset="0"/>
                          </a:rPr>
                          <m:t>𝒃</m:t>
                        </m:r>
                      </m:sub>
                    </m:sSub>
                    <m:r>
                      <m:rPr>
                        <m:nor/>
                      </m:rPr>
                      <a:rPr lang="en-US" b="1" dirty="0">
                        <a:solidFill>
                          <a:srgbClr val="0070C0"/>
                        </a:solidFill>
                        <a:ea typeface="Cambria Math" panose="02040503050406030204" pitchFamily="18" charset="0"/>
                      </a:rPr>
                      <m:t>𝝋</m:t>
                    </m:r>
                  </m:oMath>
                </a14:m>
                <a:r>
                  <a:rPr lang="en-US" i="1" dirty="0" smtClean="0">
                    <a:solidFill>
                      <a:srgbClr val="0070C0"/>
                    </a:solidFill>
                  </a:rPr>
                  <a:t>)=                     </a:t>
                </a:r>
                <a:r>
                  <a:rPr lang="ru-RU" i="1" dirty="0" smtClean="0">
                    <a:solidFill>
                      <a:srgbClr val="0070C0"/>
                    </a:solidFill>
                  </a:rPr>
                  <a:t>        		    </a:t>
                </a:r>
                <a14:m>
                  <m:oMath xmlns:m="http://schemas.openxmlformats.org/officeDocument/2006/math">
                    <m:sSub>
                      <m:sSubPr>
                        <m:ctrlPr>
                          <a:rPr lang="ru-RU" sz="3000" b="1" i="1">
                            <a:solidFill>
                              <a:srgbClr val="0070C0"/>
                            </a:solidFill>
                            <a:latin typeface="Cambria Math" panose="02040503050406030204" pitchFamily="18" charset="0"/>
                          </a:rPr>
                        </m:ctrlPr>
                      </m:sSubPr>
                      <m:e>
                        <m:sSub>
                          <m:sSubPr>
                            <m:ctrlPr>
                              <a:rPr lang="ru-RU" sz="3000" b="1" i="1">
                                <a:solidFill>
                                  <a:srgbClr val="0070C0"/>
                                </a:solidFill>
                                <a:latin typeface="Cambria Math" panose="02040503050406030204" pitchFamily="18" charset="0"/>
                              </a:rPr>
                            </m:ctrlPr>
                          </m:sSubPr>
                          <m:e>
                            <m:r>
                              <a:rPr lang="en-US" sz="3000" b="1" i="1">
                                <a:solidFill>
                                  <a:srgbClr val="0070C0"/>
                                </a:solidFill>
                                <a:latin typeface="Cambria Math" panose="02040503050406030204" pitchFamily="18" charset="0"/>
                              </a:rPr>
                              <m:t>𝑲</m:t>
                            </m:r>
                          </m:e>
                          <m:sub>
                            <m:r>
                              <a:rPr lang="en-US" sz="3000" b="1" i="1" smtClean="0">
                                <a:solidFill>
                                  <a:srgbClr val="0070C0"/>
                                </a:solidFill>
                                <a:latin typeface="Cambria Math" panose="02040503050406030204" pitchFamily="18" charset="0"/>
                              </a:rPr>
                              <m:t>𝒂</m:t>
                            </m:r>
                          </m:sub>
                        </m:sSub>
                        <m:r>
                          <a:rPr lang="en-US" sz="3000" b="1" i="1">
                            <a:solidFill>
                              <a:srgbClr val="0070C0"/>
                            </a:solidFill>
                            <a:latin typeface="Cambria Math" panose="02040503050406030204" pitchFamily="18" charset="0"/>
                          </a:rPr>
                          <m:t>𝑲</m:t>
                        </m:r>
                      </m:e>
                      <m:sub>
                        <m:r>
                          <a:rPr lang="en-US" sz="3000" b="1" i="1" smtClean="0">
                            <a:solidFill>
                              <a:srgbClr val="0070C0"/>
                            </a:solidFill>
                            <a:latin typeface="Cambria Math" panose="02040503050406030204" pitchFamily="18" charset="0"/>
                          </a:rPr>
                          <m:t>𝒃</m:t>
                        </m:r>
                      </m:sub>
                    </m:sSub>
                    <m:r>
                      <m:rPr>
                        <m:nor/>
                      </m:rPr>
                      <a:rPr lang="en-US" sz="3000" b="1" dirty="0">
                        <a:solidFill>
                          <a:srgbClr val="0070C0"/>
                        </a:solidFill>
                        <a:ea typeface="Cambria Math" panose="02040503050406030204" pitchFamily="18" charset="0"/>
                      </a:rPr>
                      <m:t>𝝋</m:t>
                    </m:r>
                  </m:oMath>
                </a14:m>
                <a:r>
                  <a:rPr lang="en-US" sz="3000" i="1" dirty="0" smtClean="0">
                    <a:solidFill>
                      <a:srgbClr val="0070C0"/>
                    </a:solidFill>
                  </a:rPr>
                  <a:t> &amp; </a:t>
                </a:r>
                <a14:m>
                  <m:oMath xmlns:m="http://schemas.openxmlformats.org/officeDocument/2006/math">
                    <m:sSub>
                      <m:sSubPr>
                        <m:ctrlPr>
                          <a:rPr lang="ru-RU" sz="3000" b="1" i="1">
                            <a:solidFill>
                              <a:srgbClr val="0070C0"/>
                            </a:solidFill>
                            <a:latin typeface="Cambria Math" panose="02040503050406030204" pitchFamily="18" charset="0"/>
                          </a:rPr>
                        </m:ctrlPr>
                      </m:sSubPr>
                      <m:e>
                        <m:sSub>
                          <m:sSubPr>
                            <m:ctrlPr>
                              <a:rPr lang="ru-RU" sz="3000" b="1" i="1">
                                <a:solidFill>
                                  <a:srgbClr val="0070C0"/>
                                </a:solidFill>
                                <a:latin typeface="Cambria Math" panose="02040503050406030204" pitchFamily="18" charset="0"/>
                              </a:rPr>
                            </m:ctrlPr>
                          </m:sSubPr>
                          <m:e>
                            <m:r>
                              <a:rPr lang="en-US" sz="3000" b="1" i="1">
                                <a:solidFill>
                                  <a:srgbClr val="0070C0"/>
                                </a:solidFill>
                                <a:latin typeface="Cambria Math" panose="02040503050406030204" pitchFamily="18" charset="0"/>
                              </a:rPr>
                              <m:t>𝑲</m:t>
                            </m:r>
                          </m:e>
                          <m:sub>
                            <m:r>
                              <a:rPr lang="en-US" sz="3000" b="1" i="1" smtClean="0">
                                <a:solidFill>
                                  <a:srgbClr val="0070C0"/>
                                </a:solidFill>
                                <a:latin typeface="Cambria Math" panose="02040503050406030204" pitchFamily="18" charset="0"/>
                              </a:rPr>
                              <m:t>𝒃</m:t>
                            </m:r>
                          </m:sub>
                        </m:sSub>
                        <m:r>
                          <a:rPr lang="en-US" sz="3000" b="1" i="1">
                            <a:solidFill>
                              <a:srgbClr val="0070C0"/>
                            </a:solidFill>
                            <a:latin typeface="Cambria Math" panose="02040503050406030204" pitchFamily="18" charset="0"/>
                          </a:rPr>
                          <m:t>𝑲</m:t>
                        </m:r>
                      </m:e>
                      <m:sub>
                        <m:r>
                          <a:rPr lang="en-US" sz="3000" b="1" i="1" smtClean="0">
                            <a:solidFill>
                              <a:srgbClr val="0070C0"/>
                            </a:solidFill>
                            <a:latin typeface="Cambria Math" panose="02040503050406030204" pitchFamily="18" charset="0"/>
                          </a:rPr>
                          <m:t>𝒂</m:t>
                        </m:r>
                      </m:sub>
                    </m:sSub>
                    <m:r>
                      <m:rPr>
                        <m:nor/>
                      </m:rPr>
                      <a:rPr lang="en-US" sz="3000" b="1" dirty="0">
                        <a:solidFill>
                          <a:srgbClr val="0070C0"/>
                        </a:solidFill>
                        <a:ea typeface="Cambria Math" panose="02040503050406030204" pitchFamily="18" charset="0"/>
                      </a:rPr>
                      <m:t>𝝋</m:t>
                    </m:r>
                  </m:oMath>
                </a14:m>
                <a:r>
                  <a:rPr lang="en-US" sz="3000" i="1" dirty="0" smtClean="0">
                    <a:solidFill>
                      <a:srgbClr val="0070C0"/>
                    </a:solidFill>
                  </a:rPr>
                  <a:t> &amp; </a:t>
                </a:r>
                <a14:m>
                  <m:oMath xmlns:m="http://schemas.openxmlformats.org/officeDocument/2006/math">
                    <m:sSub>
                      <m:sSubPr>
                        <m:ctrlPr>
                          <a:rPr lang="ru-RU" sz="3000" b="1" i="1">
                            <a:solidFill>
                              <a:srgbClr val="0070C0"/>
                            </a:solidFill>
                            <a:latin typeface="Cambria Math" panose="02040503050406030204" pitchFamily="18" charset="0"/>
                          </a:rPr>
                        </m:ctrlPr>
                      </m:sSubPr>
                      <m:e>
                        <m:r>
                          <a:rPr lang="en-US" sz="3000" b="1" i="1">
                            <a:solidFill>
                              <a:srgbClr val="0070C0"/>
                            </a:solidFill>
                            <a:latin typeface="Cambria Math" panose="02040503050406030204" pitchFamily="18" charset="0"/>
                          </a:rPr>
                          <m:t>𝑲</m:t>
                        </m:r>
                      </m:e>
                      <m:sub>
                        <m:r>
                          <a:rPr lang="en-US" sz="3000" b="1" i="1" smtClean="0">
                            <a:solidFill>
                              <a:srgbClr val="0070C0"/>
                            </a:solidFill>
                            <a:latin typeface="Cambria Math" panose="02040503050406030204" pitchFamily="18" charset="0"/>
                          </a:rPr>
                          <m:t>𝒂</m:t>
                        </m:r>
                      </m:sub>
                    </m:sSub>
                    <m:sSub>
                      <m:sSubPr>
                        <m:ctrlPr>
                          <a:rPr lang="ru-RU" sz="3000" b="1" i="1">
                            <a:solidFill>
                              <a:srgbClr val="0070C0"/>
                            </a:solidFill>
                            <a:latin typeface="Cambria Math" panose="02040503050406030204" pitchFamily="18" charset="0"/>
                          </a:rPr>
                        </m:ctrlPr>
                      </m:sSubPr>
                      <m:e>
                        <m:r>
                          <a:rPr lang="en-US" sz="3000" b="1" i="1">
                            <a:solidFill>
                              <a:srgbClr val="0070C0"/>
                            </a:solidFill>
                            <a:latin typeface="Cambria Math" panose="02040503050406030204" pitchFamily="18" charset="0"/>
                          </a:rPr>
                          <m:t>𝑲</m:t>
                        </m:r>
                      </m:e>
                      <m:sub>
                        <m:r>
                          <a:rPr lang="en-US" sz="3000" b="1" i="1" smtClean="0">
                            <a:solidFill>
                              <a:srgbClr val="0070C0"/>
                            </a:solidFill>
                            <a:latin typeface="Cambria Math" panose="02040503050406030204" pitchFamily="18" charset="0"/>
                          </a:rPr>
                          <m:t>𝒂</m:t>
                        </m:r>
                      </m:sub>
                    </m:sSub>
                    <m:r>
                      <m:rPr>
                        <m:nor/>
                      </m:rPr>
                      <a:rPr lang="en-US" sz="3000" b="1" dirty="0">
                        <a:solidFill>
                          <a:srgbClr val="0070C0"/>
                        </a:solidFill>
                        <a:ea typeface="Cambria Math" panose="02040503050406030204" pitchFamily="18" charset="0"/>
                      </a:rPr>
                      <m:t>𝝋</m:t>
                    </m:r>
                  </m:oMath>
                </a14:m>
                <a:r>
                  <a:rPr lang="en-US" sz="3000" i="1" dirty="0" smtClean="0">
                    <a:solidFill>
                      <a:srgbClr val="0070C0"/>
                    </a:solidFill>
                  </a:rPr>
                  <a:t> &amp; </a:t>
                </a:r>
                <a14:m>
                  <m:oMath xmlns:m="http://schemas.openxmlformats.org/officeDocument/2006/math">
                    <m:sSub>
                      <m:sSubPr>
                        <m:ctrlPr>
                          <a:rPr lang="ru-RU" sz="3000" b="1" i="1">
                            <a:solidFill>
                              <a:srgbClr val="0070C0"/>
                            </a:solidFill>
                            <a:latin typeface="Cambria Math" panose="02040503050406030204" pitchFamily="18" charset="0"/>
                          </a:rPr>
                        </m:ctrlPr>
                      </m:sSubPr>
                      <m:e>
                        <m:r>
                          <a:rPr lang="en-US" sz="3000" b="1" i="1">
                            <a:solidFill>
                              <a:srgbClr val="0070C0"/>
                            </a:solidFill>
                            <a:latin typeface="Cambria Math" panose="02040503050406030204" pitchFamily="18" charset="0"/>
                          </a:rPr>
                          <m:t>𝑲</m:t>
                        </m:r>
                      </m:e>
                      <m:sub>
                        <m:r>
                          <a:rPr lang="en-US" sz="3000" b="1" i="1" smtClean="0">
                            <a:solidFill>
                              <a:srgbClr val="0070C0"/>
                            </a:solidFill>
                            <a:latin typeface="Cambria Math" panose="02040503050406030204" pitchFamily="18" charset="0"/>
                          </a:rPr>
                          <m:t>𝒃</m:t>
                        </m:r>
                      </m:sub>
                    </m:sSub>
                    <m:sSub>
                      <m:sSubPr>
                        <m:ctrlPr>
                          <a:rPr lang="ru-RU" sz="3000" b="1" i="1">
                            <a:solidFill>
                              <a:srgbClr val="0070C0"/>
                            </a:solidFill>
                            <a:latin typeface="Cambria Math" panose="02040503050406030204" pitchFamily="18" charset="0"/>
                          </a:rPr>
                        </m:ctrlPr>
                      </m:sSubPr>
                      <m:e>
                        <m:r>
                          <a:rPr lang="en-US" sz="3000" b="1" i="1">
                            <a:solidFill>
                              <a:srgbClr val="0070C0"/>
                            </a:solidFill>
                            <a:latin typeface="Cambria Math" panose="02040503050406030204" pitchFamily="18" charset="0"/>
                          </a:rPr>
                          <m:t>𝑲</m:t>
                        </m:r>
                      </m:e>
                      <m:sub>
                        <m:r>
                          <a:rPr lang="en-US" sz="3000" b="1" i="1" smtClean="0">
                            <a:solidFill>
                              <a:srgbClr val="0070C0"/>
                            </a:solidFill>
                            <a:latin typeface="Cambria Math" panose="02040503050406030204" pitchFamily="18" charset="0"/>
                          </a:rPr>
                          <m:t>𝒃</m:t>
                        </m:r>
                      </m:sub>
                    </m:sSub>
                    <m:r>
                      <m:rPr>
                        <m:nor/>
                      </m:rPr>
                      <a:rPr lang="en-US" sz="3000" b="1" dirty="0">
                        <a:solidFill>
                          <a:srgbClr val="0070C0"/>
                        </a:solidFill>
                        <a:ea typeface="Cambria Math" panose="02040503050406030204" pitchFamily="18" charset="0"/>
                      </a:rPr>
                      <m:t>𝝋</m:t>
                    </m:r>
                  </m:oMath>
                </a14:m>
                <a:r>
                  <a:rPr lang="en-US" sz="3000" i="1" dirty="0" smtClean="0">
                    <a:solidFill>
                      <a:srgbClr val="0070C0"/>
                    </a:solidFill>
                  </a:rPr>
                  <a:t> </a:t>
                </a:r>
                <a:r>
                  <a:rPr lang="en-US" i="1" dirty="0" smtClean="0">
                    <a:solidFill>
                      <a:srgbClr val="0070C0"/>
                    </a:solidFill>
                  </a:rPr>
                  <a:t>=              </a:t>
                </a:r>
                <a:r>
                  <a:rPr lang="ru-RU" i="1" dirty="0" smtClean="0">
                    <a:solidFill>
                      <a:srgbClr val="0070C0"/>
                    </a:solidFill>
                  </a:rPr>
                  <a:t>		</a:t>
                </a:r>
                <a:r>
                  <a:rPr lang="en-US" i="1" dirty="0" smtClean="0">
                    <a:solidFill>
                      <a:srgbClr val="0070C0"/>
                    </a:solidFill>
                  </a:rPr>
                  <a:t> </a:t>
                </a:r>
                <a:r>
                  <a:rPr lang="ru-RU" i="1" dirty="0" smtClean="0">
                    <a:solidFill>
                      <a:srgbClr val="0070C0"/>
                    </a:solidFill>
                  </a:rPr>
                  <a:t>      </a:t>
                </a:r>
                <a14:m>
                  <m:oMath xmlns:m="http://schemas.openxmlformats.org/officeDocument/2006/math">
                    <m:sSub>
                      <m:sSubPr>
                        <m:ctrlPr>
                          <a:rPr lang="ru-RU" sz="3200" b="1" i="1">
                            <a:solidFill>
                              <a:srgbClr val="0070C0"/>
                            </a:solidFill>
                            <a:latin typeface="Cambria Math" panose="02040503050406030204" pitchFamily="18" charset="0"/>
                          </a:rPr>
                        </m:ctrlPr>
                      </m:sSubPr>
                      <m:e>
                        <m:r>
                          <a:rPr lang="en-US" sz="3200" b="1" i="1">
                            <a:solidFill>
                              <a:srgbClr val="0070C0"/>
                            </a:solidFill>
                            <a:latin typeface="Cambria Math" panose="02040503050406030204" pitchFamily="18" charset="0"/>
                          </a:rPr>
                          <m:t>𝑲</m:t>
                        </m:r>
                      </m:e>
                      <m:sub>
                        <m:r>
                          <a:rPr lang="en-US" sz="3200" b="1" i="1">
                            <a:solidFill>
                              <a:srgbClr val="0070C0"/>
                            </a:solidFill>
                            <a:latin typeface="Cambria Math" panose="02040503050406030204" pitchFamily="18" charset="0"/>
                          </a:rPr>
                          <m:t>𝒂</m:t>
                        </m:r>
                      </m:sub>
                    </m:sSub>
                    <m:r>
                      <m:rPr>
                        <m:nor/>
                      </m:rPr>
                      <a:rPr lang="en-US" sz="3200" b="1" dirty="0">
                        <a:solidFill>
                          <a:srgbClr val="0070C0"/>
                        </a:solidFill>
                        <a:ea typeface="Cambria Math" panose="02040503050406030204" pitchFamily="18" charset="0"/>
                      </a:rPr>
                      <m:t>𝝋</m:t>
                    </m:r>
                  </m:oMath>
                </a14:m>
                <a:r>
                  <a:rPr lang="en-US" sz="3200" i="1" dirty="0">
                    <a:solidFill>
                      <a:srgbClr val="0070C0"/>
                    </a:solidFill>
                  </a:rPr>
                  <a:t> &amp; </a:t>
                </a:r>
                <a14:m>
                  <m:oMath xmlns:m="http://schemas.openxmlformats.org/officeDocument/2006/math">
                    <m:sSub>
                      <m:sSubPr>
                        <m:ctrlPr>
                          <a:rPr lang="ru-RU" sz="3200" b="1" i="1">
                            <a:solidFill>
                              <a:srgbClr val="0070C0"/>
                            </a:solidFill>
                            <a:latin typeface="Cambria Math" panose="02040503050406030204" pitchFamily="18" charset="0"/>
                          </a:rPr>
                        </m:ctrlPr>
                      </m:sSubPr>
                      <m:e>
                        <m:r>
                          <a:rPr lang="en-US" sz="3200" b="1" i="1">
                            <a:solidFill>
                              <a:srgbClr val="0070C0"/>
                            </a:solidFill>
                            <a:latin typeface="Cambria Math" panose="02040503050406030204" pitchFamily="18" charset="0"/>
                          </a:rPr>
                          <m:t>𝑲</m:t>
                        </m:r>
                      </m:e>
                      <m:sub>
                        <m:r>
                          <a:rPr lang="en-US" sz="3200" b="1" i="1">
                            <a:solidFill>
                              <a:srgbClr val="0070C0"/>
                            </a:solidFill>
                            <a:latin typeface="Cambria Math" panose="02040503050406030204" pitchFamily="18" charset="0"/>
                          </a:rPr>
                          <m:t>𝒃</m:t>
                        </m:r>
                      </m:sub>
                    </m:sSub>
                    <m:r>
                      <m:rPr>
                        <m:nor/>
                      </m:rPr>
                      <a:rPr lang="en-US" sz="3200" b="1" dirty="0">
                        <a:solidFill>
                          <a:srgbClr val="0070C0"/>
                        </a:solidFill>
                        <a:ea typeface="Cambria Math" panose="02040503050406030204" pitchFamily="18" charset="0"/>
                      </a:rPr>
                      <m:t>𝝋</m:t>
                    </m:r>
                  </m:oMath>
                </a14:m>
                <a:r>
                  <a:rPr lang="en-US" sz="3200" i="1" dirty="0">
                    <a:solidFill>
                      <a:srgbClr val="0070C0"/>
                    </a:solidFill>
                  </a:rPr>
                  <a:t> &amp; </a:t>
                </a:r>
                <a14:m>
                  <m:oMath xmlns:m="http://schemas.openxmlformats.org/officeDocument/2006/math">
                    <m:sSub>
                      <m:sSubPr>
                        <m:ctrlPr>
                          <a:rPr lang="ru-RU" sz="3200" b="1" i="1">
                            <a:solidFill>
                              <a:srgbClr val="0070C0"/>
                            </a:solidFill>
                            <a:latin typeface="Cambria Math" panose="02040503050406030204" pitchFamily="18" charset="0"/>
                          </a:rPr>
                        </m:ctrlPr>
                      </m:sSubPr>
                      <m:e>
                        <m:r>
                          <a:rPr lang="en-US" sz="3200" b="1" i="1">
                            <a:solidFill>
                              <a:srgbClr val="0070C0"/>
                            </a:solidFill>
                            <a:latin typeface="Cambria Math" panose="02040503050406030204" pitchFamily="18" charset="0"/>
                          </a:rPr>
                          <m:t>𝑲</m:t>
                        </m:r>
                      </m:e>
                      <m:sub>
                        <m:r>
                          <a:rPr lang="en-US" sz="3200" b="1" i="1">
                            <a:solidFill>
                              <a:srgbClr val="0070C0"/>
                            </a:solidFill>
                            <a:latin typeface="Cambria Math" panose="02040503050406030204" pitchFamily="18" charset="0"/>
                          </a:rPr>
                          <m:t>𝒂</m:t>
                        </m:r>
                      </m:sub>
                    </m:sSub>
                    <m:sSub>
                      <m:sSubPr>
                        <m:ctrlPr>
                          <a:rPr lang="ru-RU" sz="3200" b="1" i="1">
                            <a:solidFill>
                              <a:srgbClr val="0070C0"/>
                            </a:solidFill>
                            <a:latin typeface="Cambria Math" panose="02040503050406030204" pitchFamily="18" charset="0"/>
                          </a:rPr>
                        </m:ctrlPr>
                      </m:sSubPr>
                      <m:e>
                        <m:r>
                          <a:rPr lang="en-US" sz="3200" b="1" i="1">
                            <a:solidFill>
                              <a:srgbClr val="0070C0"/>
                            </a:solidFill>
                            <a:latin typeface="Cambria Math" panose="02040503050406030204" pitchFamily="18" charset="0"/>
                          </a:rPr>
                          <m:t>𝑲</m:t>
                        </m:r>
                      </m:e>
                      <m:sub>
                        <m:r>
                          <a:rPr lang="en-US" sz="3200" b="1" i="1" smtClean="0">
                            <a:solidFill>
                              <a:srgbClr val="0070C0"/>
                            </a:solidFill>
                            <a:latin typeface="Cambria Math" panose="02040503050406030204" pitchFamily="18" charset="0"/>
                          </a:rPr>
                          <m:t>𝒃</m:t>
                        </m:r>
                      </m:sub>
                    </m:sSub>
                    <m:r>
                      <m:rPr>
                        <m:nor/>
                      </m:rPr>
                      <a:rPr lang="en-US" sz="3200" b="1" dirty="0">
                        <a:solidFill>
                          <a:srgbClr val="0070C0"/>
                        </a:solidFill>
                        <a:ea typeface="Cambria Math" panose="02040503050406030204" pitchFamily="18" charset="0"/>
                      </a:rPr>
                      <m:t>𝝋</m:t>
                    </m:r>
                  </m:oMath>
                </a14:m>
                <a:r>
                  <a:rPr lang="en-US" sz="3200" i="1" dirty="0">
                    <a:solidFill>
                      <a:srgbClr val="0070C0"/>
                    </a:solidFill>
                  </a:rPr>
                  <a:t> &amp; </a:t>
                </a:r>
                <a14:m>
                  <m:oMath xmlns:m="http://schemas.openxmlformats.org/officeDocument/2006/math">
                    <m:sSub>
                      <m:sSubPr>
                        <m:ctrlPr>
                          <a:rPr lang="ru-RU" sz="3200" b="1" i="1">
                            <a:solidFill>
                              <a:srgbClr val="0070C0"/>
                            </a:solidFill>
                            <a:latin typeface="Cambria Math" panose="02040503050406030204" pitchFamily="18" charset="0"/>
                          </a:rPr>
                        </m:ctrlPr>
                      </m:sSubPr>
                      <m:e>
                        <m:r>
                          <a:rPr lang="en-US" sz="3200" b="1" i="1">
                            <a:solidFill>
                              <a:srgbClr val="0070C0"/>
                            </a:solidFill>
                            <a:latin typeface="Cambria Math" panose="02040503050406030204" pitchFamily="18" charset="0"/>
                          </a:rPr>
                          <m:t>𝑲</m:t>
                        </m:r>
                      </m:e>
                      <m:sub>
                        <m:r>
                          <a:rPr lang="en-US" sz="3200" b="1" i="1">
                            <a:solidFill>
                              <a:srgbClr val="0070C0"/>
                            </a:solidFill>
                            <a:latin typeface="Cambria Math" panose="02040503050406030204" pitchFamily="18" charset="0"/>
                          </a:rPr>
                          <m:t>𝒃</m:t>
                        </m:r>
                      </m:sub>
                    </m:sSub>
                    <m:sSub>
                      <m:sSubPr>
                        <m:ctrlPr>
                          <a:rPr lang="ru-RU" sz="3200" b="1" i="1">
                            <a:solidFill>
                              <a:srgbClr val="0070C0"/>
                            </a:solidFill>
                            <a:latin typeface="Cambria Math" panose="02040503050406030204" pitchFamily="18" charset="0"/>
                          </a:rPr>
                        </m:ctrlPr>
                      </m:sSubPr>
                      <m:e>
                        <m:r>
                          <a:rPr lang="en-US" sz="3200" b="1" i="1">
                            <a:solidFill>
                              <a:srgbClr val="0070C0"/>
                            </a:solidFill>
                            <a:latin typeface="Cambria Math" panose="02040503050406030204" pitchFamily="18" charset="0"/>
                          </a:rPr>
                          <m:t>𝑲</m:t>
                        </m:r>
                      </m:e>
                      <m:sub>
                        <m:r>
                          <a:rPr lang="en-US" sz="3200" b="1" i="1" smtClean="0">
                            <a:solidFill>
                              <a:srgbClr val="0070C0"/>
                            </a:solidFill>
                            <a:latin typeface="Cambria Math" panose="02040503050406030204" pitchFamily="18" charset="0"/>
                          </a:rPr>
                          <m:t>𝒂</m:t>
                        </m:r>
                      </m:sub>
                    </m:sSub>
                    <m:r>
                      <m:rPr>
                        <m:nor/>
                      </m:rPr>
                      <a:rPr lang="en-US" sz="3200" b="1" dirty="0">
                        <a:solidFill>
                          <a:srgbClr val="0070C0"/>
                        </a:solidFill>
                        <a:ea typeface="Cambria Math" panose="02040503050406030204" pitchFamily="18" charset="0"/>
                      </a:rPr>
                      <m:t>𝝋</m:t>
                    </m:r>
                  </m:oMath>
                </a14:m>
                <a:endParaRPr lang="ru-RU" sz="3200" i="1" dirty="0">
                  <a:solidFill>
                    <a:srgbClr val="0070C0"/>
                  </a:solidFill>
                </a:endParaRPr>
              </a:p>
              <a:p>
                <a:pPr marL="0" indent="0">
                  <a:buNone/>
                </a:pPr>
                <a:r>
                  <a:rPr lang="ru-RU" dirty="0" smtClean="0"/>
                  <a:t>Как мы видим это более сложная конструкция, чем простое всеобщее знание. Используя распределенное общее знание, агенты отвечают на вопрос.</a:t>
                </a:r>
              </a:p>
              <a:p>
                <a:pPr marL="0" indent="0">
                  <a:buNone/>
                </a:pPr>
                <a:r>
                  <a:rPr lang="ru-RU" i="1" dirty="0" smtClean="0"/>
                  <a:t>«Спальный матрас висячий на вывеске отеля кто-то выкинул, но сделать этого из номера нельзя, так </a:t>
                </a:r>
                <a:r>
                  <a:rPr lang="ru-RU" i="1" dirty="0"/>
                  <a:t>к</a:t>
                </a:r>
                <a:r>
                  <a:rPr lang="ru-RU" i="1" dirty="0" smtClean="0"/>
                  <a:t>ак окна не открываются, следовательно его выкинули с места </a:t>
                </a:r>
                <a:r>
                  <a:rPr lang="ru-RU" i="1" dirty="0"/>
                  <a:t>выше</a:t>
                </a:r>
                <a:r>
                  <a:rPr lang="ru-RU" i="1" dirty="0" smtClean="0"/>
                  <a:t>, где нет окон</a:t>
                </a:r>
                <a:r>
                  <a:rPr lang="en-US" i="1" dirty="0" smtClean="0"/>
                  <a:t>/</a:t>
                </a:r>
                <a:r>
                  <a:rPr lang="ru-RU" i="1" dirty="0" smtClean="0"/>
                  <a:t>преград. </a:t>
                </a:r>
                <a:r>
                  <a:rPr lang="ru-RU" i="1" dirty="0"/>
                  <a:t>У</a:t>
                </a:r>
                <a:r>
                  <a:rPr lang="ru-RU" i="1" dirty="0" smtClean="0"/>
                  <a:t>слышав слово </a:t>
                </a:r>
                <a:r>
                  <a:rPr lang="en-US" i="1" dirty="0" smtClean="0"/>
                  <a:t>roof</a:t>
                </a:r>
                <a:r>
                  <a:rPr lang="ru-RU" i="1" dirty="0" smtClean="0"/>
                  <a:t> - крыша, от слова </a:t>
                </a:r>
                <a:r>
                  <a:rPr lang="ru-RU" i="1" dirty="0" err="1" smtClean="0"/>
                  <a:t>Руфилин</a:t>
                </a:r>
                <a:r>
                  <a:rPr lang="ru-RU" i="1" dirty="0" smtClean="0"/>
                  <a:t>, поняли что </a:t>
                </a:r>
                <a:r>
                  <a:rPr lang="ru-RU" i="1" dirty="0" err="1" smtClean="0"/>
                  <a:t>Дак</a:t>
                </a:r>
                <a:r>
                  <a:rPr lang="ru-RU" i="1" dirty="0" smtClean="0"/>
                  <a:t> находится на крыше отеля. С крыши можно выкинуть матрас и они уже шутили над другом подобным образом в детстве.»</a:t>
                </a:r>
                <a:endParaRPr lang="ru-RU" i="1" dirty="0"/>
              </a:p>
            </p:txBody>
          </p:sp>
        </mc:Choice>
        <mc:Fallback xmlns="">
          <p:sp>
            <p:nvSpPr>
              <p:cNvPr id="3" name="Объект 2"/>
              <p:cNvSpPr>
                <a:spLocks noGrp="1" noRot="1" noChangeAspect="1" noMove="1" noResize="1" noEditPoints="1" noAdjustHandles="1" noChangeArrowheads="1" noChangeShapeType="1" noTextEdit="1"/>
              </p:cNvSpPr>
              <p:nvPr>
                <p:ph idx="1"/>
              </p:nvPr>
            </p:nvSpPr>
            <p:spPr>
              <a:xfrm>
                <a:off x="107504" y="1052738"/>
                <a:ext cx="8856984" cy="5688630"/>
              </a:xfrm>
              <a:blipFill rotWithShape="0">
                <a:blip r:embed="rId2"/>
                <a:stretch>
                  <a:fillRect l="-1239" t="-1179" r="-1514" b="-2144"/>
                </a:stretch>
              </a:blipFill>
            </p:spPr>
            <p:txBody>
              <a:bodyPr/>
              <a:lstStyle/>
              <a:p>
                <a:r>
                  <a:rPr lang="ru-RU">
                    <a:noFill/>
                  </a:rPr>
                  <a:t> </a:t>
                </a:r>
              </a:p>
            </p:txBody>
          </p:sp>
        </mc:Fallback>
      </mc:AlternateContent>
    </p:spTree>
    <p:extLst>
      <p:ext uri="{BB962C8B-B14F-4D97-AF65-F5344CB8AC3E}">
        <p14:creationId xmlns:p14="http://schemas.microsoft.com/office/powerpoint/2010/main" val="67711784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a:bodyPr>
          <a:lstStyle/>
          <a:p>
            <a:r>
              <a:rPr lang="ru-RU" sz="4000" dirty="0"/>
              <a:t>Проблема логического всеведения</a:t>
            </a:r>
          </a:p>
        </p:txBody>
      </p:sp>
      <p:sp>
        <p:nvSpPr>
          <p:cNvPr id="3" name="Объект 2"/>
          <p:cNvSpPr>
            <a:spLocks noGrp="1"/>
          </p:cNvSpPr>
          <p:nvPr>
            <p:ph idx="1"/>
          </p:nvPr>
        </p:nvSpPr>
        <p:spPr/>
        <p:txBody>
          <a:bodyPr>
            <a:normAutofit/>
          </a:bodyPr>
          <a:lstStyle/>
          <a:p>
            <a:r>
              <a:rPr lang="ru-RU" sz="2400" dirty="0"/>
              <a:t>Трактовка эпистемической логики как одной из ветвей модальной логики дает ряд очевидных  преимуществ, но требует за них довольно высокую цену. </a:t>
            </a:r>
            <a:r>
              <a:rPr lang="ru-RU" sz="2400" dirty="0" smtClean="0"/>
              <a:t>Основная загвоздка заключается в том, что способность </a:t>
            </a:r>
            <a:r>
              <a:rPr lang="ru-RU" sz="2400" dirty="0"/>
              <a:t>агентов к рассуждениям подчас оказывается чрезмерной. Эта проблема известна как «</a:t>
            </a:r>
            <a:r>
              <a:rPr lang="ru-RU" sz="2400" dirty="0">
                <a:solidFill>
                  <a:schemeClr val="accent1">
                    <a:lumMod val="75000"/>
                  </a:schemeClr>
                </a:solidFill>
              </a:rPr>
              <a:t>проблема логического всеведения</a:t>
            </a:r>
            <a:r>
              <a:rPr lang="ru-RU" sz="2400" dirty="0"/>
              <a:t>» и может возникать в различных формах</a:t>
            </a:r>
            <a:r>
              <a:rPr lang="ru-RU" sz="2400" dirty="0" smtClean="0"/>
              <a:t>. Наиболее </a:t>
            </a:r>
            <a:r>
              <a:rPr lang="ru-RU" sz="2400" dirty="0"/>
              <a:t>сильная ее форма проявляется следующим образом</a:t>
            </a:r>
            <a:r>
              <a:rPr lang="ru-RU" sz="2400" dirty="0" smtClean="0"/>
              <a:t>.</a:t>
            </a:r>
          </a:p>
          <a:p>
            <a:r>
              <a:rPr lang="ru-RU" sz="2400" b="1" dirty="0">
                <a:solidFill>
                  <a:schemeClr val="accent1">
                    <a:lumMod val="75000"/>
                  </a:schemeClr>
                </a:solidFill>
              </a:rPr>
              <a:t>(</a:t>
            </a:r>
            <a:r>
              <a:rPr lang="en-US" sz="2400" b="1" dirty="0">
                <a:solidFill>
                  <a:schemeClr val="accent1">
                    <a:lumMod val="75000"/>
                  </a:schemeClr>
                </a:solidFill>
              </a:rPr>
              <a:t>K</a:t>
            </a:r>
            <a:r>
              <a:rPr lang="ru-RU" sz="2400" b="1" dirty="0">
                <a:solidFill>
                  <a:schemeClr val="accent1">
                    <a:lumMod val="75000"/>
                  </a:schemeClr>
                </a:solidFill>
              </a:rPr>
              <a:t>(α </a:t>
            </a:r>
            <a:r>
              <a:rPr lang="ru-RU" sz="2400" b="1" dirty="0">
                <a:solidFill>
                  <a:schemeClr val="accent1">
                    <a:lumMod val="75000"/>
                  </a:schemeClr>
                </a:solidFill>
                <a:sym typeface="Symbol"/>
              </a:rPr>
              <a:t></a:t>
            </a:r>
            <a:r>
              <a:rPr lang="ru-RU" sz="2400" b="1" dirty="0">
                <a:solidFill>
                  <a:schemeClr val="accent1">
                    <a:lumMod val="75000"/>
                  </a:schemeClr>
                </a:solidFill>
              </a:rPr>
              <a:t> β) &amp;</a:t>
            </a:r>
            <a:r>
              <a:rPr lang="en-US" sz="2400" b="1" dirty="0">
                <a:solidFill>
                  <a:schemeClr val="accent1">
                    <a:lumMod val="75000"/>
                  </a:schemeClr>
                </a:solidFill>
              </a:rPr>
              <a:t>K</a:t>
            </a:r>
            <a:r>
              <a:rPr lang="ru-RU" sz="2400" b="1" dirty="0">
                <a:solidFill>
                  <a:schemeClr val="accent1">
                    <a:lumMod val="75000"/>
                  </a:schemeClr>
                </a:solidFill>
              </a:rPr>
              <a:t> α) </a:t>
            </a:r>
            <a:r>
              <a:rPr lang="ru-RU" sz="2400" b="1" dirty="0">
                <a:solidFill>
                  <a:schemeClr val="accent1">
                    <a:lumMod val="75000"/>
                  </a:schemeClr>
                </a:solidFill>
                <a:sym typeface="Symbol"/>
              </a:rPr>
              <a:t></a:t>
            </a:r>
            <a:r>
              <a:rPr lang="en-US" sz="2400" b="1" dirty="0">
                <a:solidFill>
                  <a:schemeClr val="accent1">
                    <a:lumMod val="75000"/>
                  </a:schemeClr>
                </a:solidFill>
              </a:rPr>
              <a:t>K</a:t>
            </a:r>
            <a:r>
              <a:rPr lang="ru-RU" sz="2400" b="1" dirty="0">
                <a:solidFill>
                  <a:schemeClr val="accent1">
                    <a:lumMod val="75000"/>
                  </a:schemeClr>
                </a:solidFill>
              </a:rPr>
              <a:t> β </a:t>
            </a:r>
            <a:r>
              <a:rPr lang="ru-RU" sz="2400" dirty="0"/>
              <a:t> </a:t>
            </a:r>
            <a:r>
              <a:rPr lang="ru-RU" sz="2400" dirty="0" err="1" smtClean="0"/>
              <a:t>т.е</a:t>
            </a:r>
            <a:r>
              <a:rPr lang="ru-RU" sz="2400" dirty="0" smtClean="0"/>
              <a:t> если </a:t>
            </a:r>
            <a:r>
              <a:rPr lang="ru-RU" sz="2400" dirty="0"/>
              <a:t>агент знает, что </a:t>
            </a:r>
            <a:r>
              <a:rPr lang="ru-RU" sz="2400" b="1" dirty="0">
                <a:solidFill>
                  <a:schemeClr val="accent1">
                    <a:lumMod val="75000"/>
                  </a:schemeClr>
                </a:solidFill>
              </a:rPr>
              <a:t>α </a:t>
            </a:r>
            <a:r>
              <a:rPr lang="ru-RU" sz="2400" b="1" dirty="0">
                <a:solidFill>
                  <a:schemeClr val="accent1">
                    <a:lumMod val="75000"/>
                  </a:schemeClr>
                </a:solidFill>
                <a:sym typeface="Symbol"/>
              </a:rPr>
              <a:t></a:t>
            </a:r>
            <a:r>
              <a:rPr lang="ru-RU" sz="2400" b="1" dirty="0">
                <a:solidFill>
                  <a:schemeClr val="accent1">
                    <a:lumMod val="75000"/>
                  </a:schemeClr>
                </a:solidFill>
              </a:rPr>
              <a:t> β </a:t>
            </a:r>
            <a:r>
              <a:rPr lang="ru-RU" sz="2400" dirty="0"/>
              <a:t>и знает, что </a:t>
            </a:r>
            <a:r>
              <a:rPr lang="ru-RU" sz="2400" b="1" dirty="0">
                <a:solidFill>
                  <a:schemeClr val="accent1">
                    <a:lumMod val="75000"/>
                  </a:schemeClr>
                </a:solidFill>
              </a:rPr>
              <a:t>α</a:t>
            </a:r>
            <a:r>
              <a:rPr lang="ru-RU" sz="2400" dirty="0"/>
              <a:t>, то агент знает, что </a:t>
            </a:r>
            <a:r>
              <a:rPr lang="ru-RU" sz="2400" b="1" dirty="0" smtClean="0">
                <a:solidFill>
                  <a:schemeClr val="accent1">
                    <a:lumMod val="75000"/>
                  </a:schemeClr>
                </a:solidFill>
              </a:rPr>
              <a:t>β</a:t>
            </a:r>
            <a:r>
              <a:rPr lang="ru-RU" sz="2400" dirty="0" smtClean="0"/>
              <a:t>.</a:t>
            </a:r>
            <a:endParaRPr lang="ru-RU" sz="2400" dirty="0"/>
          </a:p>
          <a:p>
            <a:r>
              <a:rPr lang="ru-RU" sz="2400" dirty="0" smtClean="0"/>
              <a:t>Приведём пример</a:t>
            </a:r>
            <a:endParaRPr lang="ru-RU" sz="2400" dirty="0"/>
          </a:p>
          <a:p>
            <a:endParaRPr lang="ru-RU" dirty="0"/>
          </a:p>
        </p:txBody>
      </p:sp>
    </p:spTree>
    <p:extLst>
      <p:ext uri="{BB962C8B-B14F-4D97-AF65-F5344CB8AC3E}">
        <p14:creationId xmlns:p14="http://schemas.microsoft.com/office/powerpoint/2010/main" val="2625688976"/>
      </p:ext>
    </p:extLst>
  </p:cSld>
  <p:clrMapOvr>
    <a:masterClrMapping/>
  </p:clrMapOvr>
  <p:transition spd="med">
    <p:pull/>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Введение</a:t>
            </a:r>
            <a:endParaRPr lang="ru-RU" dirty="0"/>
          </a:p>
        </p:txBody>
      </p:sp>
      <p:sp>
        <p:nvSpPr>
          <p:cNvPr id="3" name="Объект 2"/>
          <p:cNvSpPr>
            <a:spLocks noGrp="1"/>
          </p:cNvSpPr>
          <p:nvPr>
            <p:ph idx="1"/>
          </p:nvPr>
        </p:nvSpPr>
        <p:spPr>
          <a:xfrm>
            <a:off x="623849" y="1749424"/>
            <a:ext cx="7886700" cy="4775919"/>
          </a:xfrm>
        </p:spPr>
        <p:txBody>
          <a:bodyPr>
            <a:normAutofit lnSpcReduction="10000"/>
          </a:bodyPr>
          <a:lstStyle/>
          <a:p>
            <a:pPr marL="0" indent="0">
              <a:buNone/>
            </a:pPr>
            <a:endParaRPr lang="ru-RU" sz="2400" i="1" dirty="0" smtClean="0">
              <a:latin typeface="Arial" panose="020B0604020202020204" pitchFamily="34" charset="0"/>
              <a:cs typeface="Arial" panose="020B0604020202020204" pitchFamily="34" charset="0"/>
            </a:endParaRPr>
          </a:p>
          <a:p>
            <a:pPr marL="0" indent="0">
              <a:buNone/>
            </a:pPr>
            <a:endParaRPr lang="ru-RU" sz="2400" i="1" dirty="0">
              <a:latin typeface="Arial" panose="020B0604020202020204" pitchFamily="34" charset="0"/>
              <a:cs typeface="Arial" panose="020B0604020202020204" pitchFamily="34" charset="0"/>
            </a:endParaRPr>
          </a:p>
          <a:p>
            <a:pPr marL="0" indent="0">
              <a:buNone/>
            </a:pPr>
            <a:endParaRPr lang="ru-RU" sz="2400" i="1" dirty="0" smtClean="0">
              <a:latin typeface="Arial" panose="020B0604020202020204" pitchFamily="34" charset="0"/>
              <a:cs typeface="Arial" panose="020B0604020202020204" pitchFamily="34" charset="0"/>
            </a:endParaRPr>
          </a:p>
          <a:p>
            <a:pPr marL="0" indent="0">
              <a:buNone/>
            </a:pPr>
            <a:r>
              <a:rPr lang="ru-RU" sz="2400" i="1" dirty="0" smtClean="0">
                <a:solidFill>
                  <a:schemeClr val="accent1">
                    <a:lumMod val="75000"/>
                  </a:schemeClr>
                </a:solidFill>
                <a:latin typeface="Arial" panose="020B0604020202020204" pitchFamily="34" charset="0"/>
                <a:cs typeface="Arial" panose="020B0604020202020204" pitchFamily="34" charset="0"/>
              </a:rPr>
              <a:t>Сегодня </a:t>
            </a:r>
            <a:r>
              <a:rPr lang="ru-RU" sz="2400" i="1" dirty="0">
                <a:solidFill>
                  <a:schemeClr val="accent1">
                    <a:lumMod val="75000"/>
                  </a:schemeClr>
                </a:solidFill>
                <a:latin typeface="Arial" panose="020B0604020202020204" pitchFamily="34" charset="0"/>
                <a:cs typeface="Arial" panose="020B0604020202020204" pitchFamily="34" charset="0"/>
              </a:rPr>
              <a:t>- в эпоху всеобщего распространения  компьютеров, смартфонов и информационных технологий проблема сохранности конфиденциальной информации и личных данных в интернете </a:t>
            </a:r>
            <a:r>
              <a:rPr lang="ru-RU" sz="2400" i="1" dirty="0" smtClean="0">
                <a:solidFill>
                  <a:schemeClr val="accent1">
                    <a:lumMod val="75000"/>
                  </a:schemeClr>
                </a:solidFill>
                <a:latin typeface="Arial" panose="020B0604020202020204" pitchFamily="34" charset="0"/>
                <a:cs typeface="Arial" panose="020B0604020202020204" pitchFamily="34" charset="0"/>
              </a:rPr>
              <a:t>стоит </a:t>
            </a:r>
            <a:r>
              <a:rPr lang="ru-RU" sz="2400" i="1" dirty="0">
                <a:solidFill>
                  <a:schemeClr val="accent1">
                    <a:lumMod val="75000"/>
                  </a:schemeClr>
                </a:solidFill>
                <a:latin typeface="Arial" panose="020B0604020202020204" pitchFamily="34" charset="0"/>
                <a:cs typeface="Arial" panose="020B0604020202020204" pitchFamily="34" charset="0"/>
              </a:rPr>
              <a:t>как никогда остро</a:t>
            </a:r>
            <a:r>
              <a:rPr lang="ru-RU" sz="2400" i="1" dirty="0" smtClean="0">
                <a:solidFill>
                  <a:schemeClr val="accent1">
                    <a:lumMod val="75000"/>
                  </a:schemeClr>
                </a:solidFill>
                <a:latin typeface="Arial" panose="020B0604020202020204" pitchFamily="34" charset="0"/>
                <a:cs typeface="Arial" panose="020B0604020202020204" pitchFamily="34" charset="0"/>
              </a:rPr>
              <a:t>.</a:t>
            </a:r>
          </a:p>
          <a:p>
            <a:pPr marL="0" indent="0">
              <a:buNone/>
            </a:pPr>
            <a:r>
              <a:rPr lang="ru-RU" sz="2400" i="1" dirty="0">
                <a:solidFill>
                  <a:schemeClr val="accent1">
                    <a:lumMod val="75000"/>
                  </a:schemeClr>
                </a:solidFill>
                <a:latin typeface="Arial" panose="020B0604020202020204" pitchFamily="34" charset="0"/>
                <a:cs typeface="Arial" panose="020B0604020202020204" pitchFamily="34" charset="0"/>
              </a:rPr>
              <a:t/>
            </a:r>
            <a:br>
              <a:rPr lang="ru-RU" sz="2400" i="1" dirty="0">
                <a:solidFill>
                  <a:schemeClr val="accent1">
                    <a:lumMod val="75000"/>
                  </a:schemeClr>
                </a:solidFill>
                <a:latin typeface="Arial" panose="020B0604020202020204" pitchFamily="34" charset="0"/>
                <a:cs typeface="Arial" panose="020B0604020202020204" pitchFamily="34" charset="0"/>
              </a:rPr>
            </a:br>
            <a:r>
              <a:rPr lang="ru-RU" sz="2400" i="1" dirty="0">
                <a:solidFill>
                  <a:schemeClr val="accent1">
                    <a:lumMod val="75000"/>
                  </a:schemeClr>
                </a:solidFill>
                <a:latin typeface="Arial" panose="020B0604020202020204" pitchFamily="34" charset="0"/>
                <a:cs typeface="Arial" panose="020B0604020202020204" pitchFamily="34" charset="0"/>
              </a:rPr>
              <a:t>За последнее время тема утечек конфиденциальных данных обсуждается в СМИ насколько активно, что ею всерьёз заинтересовались все слои общества.</a:t>
            </a:r>
          </a:p>
          <a:p>
            <a:endParaRPr lang="ru-RU" dirty="0"/>
          </a:p>
        </p:txBody>
      </p:sp>
      <p:pic>
        <p:nvPicPr>
          <p:cNvPr id="1030" name="Picture 6" descr="http://c.lifenewscontent.ru/static/posts/2015/07/156990/d98b9cbc716e7b808a6c067e56011d70__660x.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44008" y="188640"/>
            <a:ext cx="4246339" cy="23805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834382"/>
      </p:ext>
    </p:extLst>
  </p:cSld>
  <p:clrMapOvr>
    <a:masterClrMapping/>
  </p:clrMapOvr>
  <p:transition spd="med">
    <p:pull/>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a:bodyPr>
          <a:lstStyle/>
          <a:p>
            <a:r>
              <a:rPr lang="ru-RU" sz="4000" dirty="0"/>
              <a:t>Проблема логического </a:t>
            </a:r>
            <a:r>
              <a:rPr lang="ru-RU" sz="4000" dirty="0" smtClean="0"/>
              <a:t>всеведения</a:t>
            </a:r>
            <a:endParaRPr lang="ru-RU" sz="4000" dirty="0"/>
          </a:p>
        </p:txBody>
      </p:sp>
      <p:sp>
        <p:nvSpPr>
          <p:cNvPr id="3" name="Объект 2"/>
          <p:cNvSpPr>
            <a:spLocks noGrp="1"/>
          </p:cNvSpPr>
          <p:nvPr>
            <p:ph idx="1"/>
          </p:nvPr>
        </p:nvSpPr>
        <p:spPr/>
        <p:txBody>
          <a:bodyPr>
            <a:normAutofit/>
          </a:bodyPr>
          <a:lstStyle/>
          <a:p>
            <a:pPr marL="0" indent="0">
              <a:buNone/>
            </a:pPr>
            <a:r>
              <a:rPr lang="ru-RU" dirty="0" smtClean="0"/>
              <a:t>Пример</a:t>
            </a:r>
            <a:r>
              <a:rPr lang="en-US" dirty="0" smtClean="0"/>
              <a:t>:</a:t>
            </a:r>
            <a:endParaRPr lang="ru-RU" dirty="0" smtClean="0"/>
          </a:p>
          <a:p>
            <a:r>
              <a:rPr lang="ru-RU" dirty="0" smtClean="0"/>
              <a:t>Если </a:t>
            </a:r>
            <a:r>
              <a:rPr lang="ru-RU" dirty="0"/>
              <a:t>человек уверен в пяти постулатах геометрии </a:t>
            </a:r>
            <a:r>
              <a:rPr lang="ru-RU" dirty="0" smtClean="0"/>
              <a:t>Евклида</a:t>
            </a:r>
            <a:r>
              <a:rPr lang="ru-RU" b="1" dirty="0">
                <a:solidFill>
                  <a:srgbClr val="C00000"/>
                </a:solidFill>
              </a:rPr>
              <a:t> </a:t>
            </a:r>
            <a:r>
              <a:rPr lang="ru-RU" b="1" dirty="0" smtClean="0">
                <a:solidFill>
                  <a:schemeClr val="accent1">
                    <a:lumMod val="75000"/>
                  </a:schemeClr>
                </a:solidFill>
              </a:rPr>
              <a:t>(α)</a:t>
            </a:r>
            <a:r>
              <a:rPr lang="ru-RU" dirty="0" smtClean="0"/>
              <a:t>, </a:t>
            </a:r>
            <a:r>
              <a:rPr lang="ru-RU" dirty="0"/>
              <a:t>то, значит, принимает и всю эту геометрию, поскольку она вытекает из </a:t>
            </a:r>
            <a:r>
              <a:rPr lang="ru-RU" dirty="0" smtClean="0"/>
              <a:t>них</a:t>
            </a:r>
            <a:r>
              <a:rPr lang="en-US" dirty="0"/>
              <a:t> </a:t>
            </a:r>
            <a:r>
              <a:rPr lang="en-US" dirty="0">
                <a:solidFill>
                  <a:schemeClr val="accent1">
                    <a:lumMod val="75000"/>
                  </a:schemeClr>
                </a:solidFill>
              </a:rPr>
              <a:t>(</a:t>
            </a:r>
            <a:r>
              <a:rPr lang="ru-RU" b="1" dirty="0">
                <a:solidFill>
                  <a:schemeClr val="accent1">
                    <a:lumMod val="75000"/>
                  </a:schemeClr>
                </a:solidFill>
              </a:rPr>
              <a:t>α </a:t>
            </a:r>
            <a:r>
              <a:rPr lang="ru-RU" b="1" dirty="0">
                <a:solidFill>
                  <a:schemeClr val="accent1">
                    <a:lumMod val="75000"/>
                  </a:schemeClr>
                </a:solidFill>
                <a:sym typeface="Symbol"/>
              </a:rPr>
              <a:t></a:t>
            </a:r>
            <a:r>
              <a:rPr lang="ru-RU" b="1" dirty="0">
                <a:solidFill>
                  <a:schemeClr val="accent1">
                    <a:lumMod val="75000"/>
                  </a:schemeClr>
                </a:solidFill>
              </a:rPr>
              <a:t>β</a:t>
            </a:r>
            <a:r>
              <a:rPr lang="en-US" b="1" dirty="0">
                <a:solidFill>
                  <a:schemeClr val="accent1">
                    <a:lumMod val="75000"/>
                  </a:schemeClr>
                </a:solidFill>
              </a:rPr>
              <a:t>)</a:t>
            </a:r>
            <a:r>
              <a:rPr lang="ru-RU" dirty="0" smtClean="0"/>
              <a:t>. Значит может привести </a:t>
            </a:r>
            <a:r>
              <a:rPr lang="ru-RU" dirty="0"/>
              <a:t>доказательства тео­ремы </a:t>
            </a:r>
            <a:r>
              <a:rPr lang="ru-RU" dirty="0" smtClean="0"/>
              <a:t>Пифагора </a:t>
            </a:r>
            <a:r>
              <a:rPr lang="ru-RU" dirty="0" smtClean="0">
                <a:solidFill>
                  <a:schemeClr val="accent1">
                    <a:lumMod val="75000"/>
                  </a:schemeClr>
                </a:solidFill>
              </a:rPr>
              <a:t>(</a:t>
            </a:r>
            <a:r>
              <a:rPr lang="ru-RU" b="1" dirty="0" smtClean="0">
                <a:solidFill>
                  <a:schemeClr val="accent1">
                    <a:lumMod val="75000"/>
                  </a:schemeClr>
                </a:solidFill>
              </a:rPr>
              <a:t>β)</a:t>
            </a:r>
            <a:r>
              <a:rPr lang="ru-RU" dirty="0" smtClean="0">
                <a:solidFill>
                  <a:schemeClr val="accent1">
                    <a:lumMod val="75000"/>
                  </a:schemeClr>
                </a:solidFill>
              </a:rPr>
              <a:t>.</a:t>
            </a:r>
            <a:endParaRPr lang="ru-RU" dirty="0">
              <a:solidFill>
                <a:schemeClr val="accent1">
                  <a:lumMod val="75000"/>
                </a:schemeClr>
              </a:solidFill>
            </a:endParaRPr>
          </a:p>
          <a:p>
            <a:r>
              <a:rPr lang="ru-RU" dirty="0" smtClean="0"/>
              <a:t>Однако </a:t>
            </a:r>
            <a:r>
              <a:rPr lang="ru-RU" dirty="0"/>
              <a:t>это не так. Согла­шаясь с постулатами, человек может не знать доказательства тео­ремы Пифагора и потому сомневаться в том, что она верна.</a:t>
            </a:r>
          </a:p>
          <a:p>
            <a:endParaRPr lang="ru-RU" dirty="0"/>
          </a:p>
        </p:txBody>
      </p:sp>
    </p:spTree>
    <p:extLst>
      <p:ext uri="{BB962C8B-B14F-4D97-AF65-F5344CB8AC3E}">
        <p14:creationId xmlns:p14="http://schemas.microsoft.com/office/powerpoint/2010/main" val="3912521755"/>
      </p:ext>
    </p:extLst>
  </p:cSld>
  <p:clrMapOvr>
    <a:masterClrMapping/>
  </p:clrMapOvr>
  <p:transition spd="med">
    <p:pull/>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a:bodyPr>
          <a:lstStyle/>
          <a:p>
            <a:r>
              <a:rPr lang="ru-RU" sz="4000" dirty="0"/>
              <a:t>Проблема логического всеведения</a:t>
            </a:r>
          </a:p>
        </p:txBody>
      </p:sp>
      <p:sp>
        <p:nvSpPr>
          <p:cNvPr id="3" name="Объект 2"/>
          <p:cNvSpPr>
            <a:spLocks noGrp="1"/>
          </p:cNvSpPr>
          <p:nvPr>
            <p:ph idx="1"/>
          </p:nvPr>
        </p:nvSpPr>
        <p:spPr/>
        <p:txBody>
          <a:bodyPr>
            <a:normAutofit fontScale="55000" lnSpcReduction="20000"/>
          </a:bodyPr>
          <a:lstStyle/>
          <a:p>
            <a:pPr algn="just"/>
            <a:r>
              <a:rPr lang="ru-RU" sz="4000" dirty="0"/>
              <a:t>Существуют</a:t>
            </a:r>
            <a:r>
              <a:rPr lang="en-US" sz="4000" dirty="0"/>
              <a:t> </a:t>
            </a:r>
            <a:r>
              <a:rPr lang="ru-RU" sz="4000" dirty="0"/>
              <a:t>также более слабые формы проблемы логического всеведения</a:t>
            </a:r>
            <a:r>
              <a:rPr lang="en-US" sz="4000" dirty="0"/>
              <a:t>:</a:t>
            </a:r>
          </a:p>
          <a:p>
            <a:pPr algn="just"/>
            <a:endParaRPr lang="en-US" b="1" dirty="0"/>
          </a:p>
          <a:p>
            <a:pPr algn="just"/>
            <a:r>
              <a:rPr lang="ru-RU" sz="3800" b="1" dirty="0" smtClean="0">
                <a:solidFill>
                  <a:schemeClr val="accent5"/>
                </a:solidFill>
              </a:rPr>
              <a:t>Агент  </a:t>
            </a:r>
            <a:r>
              <a:rPr lang="ru-RU" sz="3800" b="1" dirty="0">
                <a:solidFill>
                  <a:schemeClr val="accent5"/>
                </a:solidFill>
              </a:rPr>
              <a:t>знает  все  общезначимые  формулы</a:t>
            </a:r>
            <a:r>
              <a:rPr lang="en-US" sz="3800" b="1" dirty="0">
                <a:solidFill>
                  <a:schemeClr val="accent5"/>
                </a:solidFill>
              </a:rPr>
              <a:t> </a:t>
            </a:r>
            <a:r>
              <a:rPr lang="ru-RU" sz="3800" b="1" dirty="0">
                <a:solidFill>
                  <a:schemeClr val="accent5"/>
                </a:solidFill>
              </a:rPr>
              <a:t>(правило (NEC</a:t>
            </a:r>
            <a:r>
              <a:rPr lang="ru-RU" sz="3800" b="1" dirty="0" smtClean="0">
                <a:solidFill>
                  <a:schemeClr val="accent5"/>
                </a:solidFill>
              </a:rPr>
              <a:t>)).</a:t>
            </a:r>
            <a:endParaRPr lang="ru-RU" sz="3800" b="1" dirty="0">
              <a:solidFill>
                <a:schemeClr val="accent5"/>
              </a:solidFill>
            </a:endParaRPr>
          </a:p>
          <a:p>
            <a:pPr algn="just"/>
            <a:r>
              <a:rPr lang="ru-RU" sz="3800" b="1" dirty="0">
                <a:solidFill>
                  <a:schemeClr val="accent5"/>
                </a:solidFill>
              </a:rPr>
              <a:t>знания агента замкнуты относительно логической импликации: если агент</a:t>
            </a:r>
            <a:r>
              <a:rPr lang="en-US" sz="3800" b="1" dirty="0">
                <a:solidFill>
                  <a:schemeClr val="accent5"/>
                </a:solidFill>
              </a:rPr>
              <a:t> </a:t>
            </a:r>
            <a:r>
              <a:rPr lang="ru-RU" sz="3800" b="1" dirty="0">
                <a:solidFill>
                  <a:schemeClr val="accent5"/>
                </a:solidFill>
              </a:rPr>
              <a:t>i знает α и α</a:t>
            </a:r>
            <a:r>
              <a:rPr lang="en-US" sz="3800" b="1" dirty="0">
                <a:solidFill>
                  <a:schemeClr val="accent5"/>
                </a:solidFill>
              </a:rPr>
              <a:t> </a:t>
            </a:r>
            <a:r>
              <a:rPr lang="ru-RU" sz="3800" b="1" dirty="0">
                <a:solidFill>
                  <a:schemeClr val="accent5"/>
                </a:solidFill>
              </a:rPr>
              <a:t>→ β есть общезначимая формула, то агент знает β(правило (MON</a:t>
            </a:r>
            <a:r>
              <a:rPr lang="ru-RU" sz="3800" b="1" dirty="0" smtClean="0">
                <a:solidFill>
                  <a:schemeClr val="accent5"/>
                </a:solidFill>
              </a:rPr>
              <a:t>)).</a:t>
            </a:r>
            <a:endParaRPr lang="ru-RU" sz="3800" b="1" dirty="0">
              <a:solidFill>
                <a:schemeClr val="accent5"/>
              </a:solidFill>
            </a:endParaRPr>
          </a:p>
          <a:p>
            <a:pPr algn="just"/>
            <a:r>
              <a:rPr lang="ru-RU" sz="3800" b="1" dirty="0">
                <a:solidFill>
                  <a:schemeClr val="accent5"/>
                </a:solidFill>
              </a:rPr>
              <a:t>знания агента замкнуты относительно эквивалентности: если агент</a:t>
            </a:r>
            <a:r>
              <a:rPr lang="en-US" sz="3800" b="1" dirty="0">
                <a:solidFill>
                  <a:schemeClr val="accent5"/>
                </a:solidFill>
              </a:rPr>
              <a:t> </a:t>
            </a:r>
            <a:r>
              <a:rPr lang="ru-RU" sz="3800" b="1" dirty="0">
                <a:solidFill>
                  <a:schemeClr val="accent5"/>
                </a:solidFill>
              </a:rPr>
              <a:t>i знает α и α ↔ β</a:t>
            </a:r>
            <a:r>
              <a:rPr lang="en-US" sz="3800" b="1" dirty="0">
                <a:solidFill>
                  <a:schemeClr val="accent5"/>
                </a:solidFill>
              </a:rPr>
              <a:t> </a:t>
            </a:r>
            <a:r>
              <a:rPr lang="ru-RU" sz="3800" b="1" dirty="0">
                <a:solidFill>
                  <a:schemeClr val="accent5"/>
                </a:solidFill>
              </a:rPr>
              <a:t>есть общезначимая формула, то агент знает β</a:t>
            </a:r>
            <a:r>
              <a:rPr lang="en-US" sz="3800" b="1" dirty="0">
                <a:solidFill>
                  <a:schemeClr val="accent5"/>
                </a:solidFill>
              </a:rPr>
              <a:t> </a:t>
            </a:r>
            <a:r>
              <a:rPr lang="ru-RU" sz="3800" b="1" dirty="0">
                <a:solidFill>
                  <a:schemeClr val="accent5"/>
                </a:solidFill>
              </a:rPr>
              <a:t>(правило (CGR</a:t>
            </a:r>
            <a:r>
              <a:rPr lang="ru-RU" sz="3800" b="1" dirty="0" smtClean="0">
                <a:solidFill>
                  <a:schemeClr val="accent5"/>
                </a:solidFill>
              </a:rPr>
              <a:t>)).</a:t>
            </a:r>
            <a:endParaRPr lang="ru-RU" sz="3800" b="1" dirty="0">
              <a:solidFill>
                <a:schemeClr val="accent5"/>
              </a:solidFill>
            </a:endParaRPr>
          </a:p>
          <a:p>
            <a:pPr algn="just"/>
            <a:r>
              <a:rPr lang="ru-RU" sz="3800" b="1" dirty="0">
                <a:solidFill>
                  <a:schemeClr val="accent5"/>
                </a:solidFill>
              </a:rPr>
              <a:t>знания агента замкнуты относительно материальной импликации: если агент</a:t>
            </a:r>
            <a:r>
              <a:rPr lang="en-US" sz="3800" b="1" dirty="0">
                <a:solidFill>
                  <a:schemeClr val="accent5"/>
                </a:solidFill>
              </a:rPr>
              <a:t> </a:t>
            </a:r>
            <a:r>
              <a:rPr lang="ru-RU" sz="3800" b="1" dirty="0">
                <a:solidFill>
                  <a:schemeClr val="accent5"/>
                </a:solidFill>
              </a:rPr>
              <a:t>i знает α и</a:t>
            </a:r>
            <a:r>
              <a:rPr lang="en-US" sz="3800" b="1" dirty="0">
                <a:solidFill>
                  <a:schemeClr val="accent5"/>
                </a:solidFill>
              </a:rPr>
              <a:t> </a:t>
            </a:r>
            <a:r>
              <a:rPr lang="ru-RU" sz="3800" b="1" dirty="0">
                <a:solidFill>
                  <a:schemeClr val="accent5"/>
                </a:solidFill>
              </a:rPr>
              <a:t>α → β, то агент знает β</a:t>
            </a:r>
            <a:r>
              <a:rPr lang="en-US" sz="3800" b="1" dirty="0">
                <a:solidFill>
                  <a:schemeClr val="accent5"/>
                </a:solidFill>
              </a:rPr>
              <a:t> </a:t>
            </a:r>
            <a:r>
              <a:rPr lang="ru-RU" sz="3800" b="1" dirty="0">
                <a:solidFill>
                  <a:schemeClr val="accent5"/>
                </a:solidFill>
              </a:rPr>
              <a:t>(аксиома K</a:t>
            </a:r>
            <a:r>
              <a:rPr lang="ru-RU" sz="3800" b="1" dirty="0" smtClean="0">
                <a:solidFill>
                  <a:schemeClr val="accent5"/>
                </a:solidFill>
              </a:rPr>
              <a:t>).</a:t>
            </a:r>
            <a:endParaRPr lang="ru-RU" sz="3800" b="1" dirty="0">
              <a:solidFill>
                <a:schemeClr val="accent5"/>
              </a:solidFill>
            </a:endParaRPr>
          </a:p>
          <a:p>
            <a:pPr algn="just"/>
            <a:r>
              <a:rPr lang="ru-RU" sz="3800" b="1" dirty="0">
                <a:solidFill>
                  <a:schemeClr val="accent5"/>
                </a:solidFill>
              </a:rPr>
              <a:t>знания  агента  замкнуты  относительно</a:t>
            </a:r>
            <a:r>
              <a:rPr lang="en-US" sz="3800" b="1" dirty="0">
                <a:solidFill>
                  <a:schemeClr val="accent5"/>
                </a:solidFill>
              </a:rPr>
              <a:t> </a:t>
            </a:r>
            <a:r>
              <a:rPr lang="ru-RU" sz="3800" b="1" dirty="0">
                <a:solidFill>
                  <a:schemeClr val="accent5"/>
                </a:solidFill>
              </a:rPr>
              <a:t>конъюнкции: если агент знает α и β, то агент</a:t>
            </a:r>
            <a:r>
              <a:rPr lang="en-US" sz="3800" b="1" dirty="0">
                <a:solidFill>
                  <a:schemeClr val="accent5"/>
                </a:solidFill>
              </a:rPr>
              <a:t> </a:t>
            </a:r>
            <a:r>
              <a:rPr lang="ru-RU" sz="3800" b="1" dirty="0">
                <a:solidFill>
                  <a:schemeClr val="accent5"/>
                </a:solidFill>
              </a:rPr>
              <a:t>знает α ∧ β</a:t>
            </a:r>
            <a:r>
              <a:rPr lang="en-US" sz="3800" b="1" dirty="0">
                <a:solidFill>
                  <a:schemeClr val="accent5"/>
                </a:solidFill>
              </a:rPr>
              <a:t> </a:t>
            </a:r>
            <a:r>
              <a:rPr lang="ru-RU" sz="3800" b="1" dirty="0">
                <a:solidFill>
                  <a:schemeClr val="accent5"/>
                </a:solidFill>
              </a:rPr>
              <a:t>(аксиома C).</a:t>
            </a:r>
            <a:endParaRPr lang="en-US" sz="3800" b="1" dirty="0">
              <a:solidFill>
                <a:schemeClr val="accent5"/>
              </a:solidFill>
            </a:endParaRPr>
          </a:p>
          <a:p>
            <a:endParaRPr lang="ru-RU" dirty="0"/>
          </a:p>
        </p:txBody>
      </p:sp>
    </p:spTree>
    <p:extLst>
      <p:ext uri="{BB962C8B-B14F-4D97-AF65-F5344CB8AC3E}">
        <p14:creationId xmlns:p14="http://schemas.microsoft.com/office/powerpoint/2010/main" val="851479978"/>
      </p:ext>
    </p:extLst>
  </p:cSld>
  <p:clrMapOvr>
    <a:masterClrMapping/>
  </p:clrMapOvr>
  <p:transition spd="med">
    <p:pull/>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a:bodyPr>
          <a:lstStyle/>
          <a:p>
            <a:r>
              <a:rPr lang="ru-RU" sz="4000" dirty="0"/>
              <a:t>Проблема логического всеведения</a:t>
            </a:r>
          </a:p>
        </p:txBody>
      </p:sp>
      <p:sp>
        <p:nvSpPr>
          <p:cNvPr id="3" name="Объект 2"/>
          <p:cNvSpPr>
            <a:spLocks noGrp="1"/>
          </p:cNvSpPr>
          <p:nvPr>
            <p:ph idx="1"/>
          </p:nvPr>
        </p:nvSpPr>
        <p:spPr>
          <a:xfrm>
            <a:off x="251520" y="1484784"/>
            <a:ext cx="8568952" cy="5040560"/>
          </a:xfrm>
        </p:spPr>
        <p:txBody>
          <a:bodyPr>
            <a:normAutofit fontScale="85000" lnSpcReduction="20000"/>
          </a:bodyPr>
          <a:lstStyle/>
          <a:p>
            <a:r>
              <a:rPr lang="ru-RU" sz="3100" dirty="0"/>
              <a:t>Таким  образом,  если </a:t>
            </a:r>
            <a:r>
              <a:rPr lang="ru-RU" sz="3100" dirty="0" smtClean="0"/>
              <a:t> рассматривать эпистемическую  как среду для</a:t>
            </a:r>
            <a:r>
              <a:rPr lang="en-US" sz="3100" dirty="0" smtClean="0"/>
              <a:t> </a:t>
            </a:r>
            <a:r>
              <a:rPr lang="ru-RU" sz="3100" dirty="0"/>
              <a:t>описания  действительных  знаний  агента</a:t>
            </a:r>
            <a:r>
              <a:rPr lang="en-US" sz="3100" dirty="0"/>
              <a:t> </a:t>
            </a:r>
            <a:r>
              <a:rPr lang="ru-RU" sz="3100" dirty="0"/>
              <a:t>(т.е. таких знаний, которые всегда у него</a:t>
            </a:r>
            <a:r>
              <a:rPr lang="en-US" sz="3100" dirty="0"/>
              <a:t> </a:t>
            </a:r>
            <a:r>
              <a:rPr lang="ru-RU" sz="3100" dirty="0"/>
              <a:t>«</a:t>
            </a:r>
            <a:r>
              <a:rPr lang="ru-RU" sz="3100" dirty="0">
                <a:solidFill>
                  <a:schemeClr val="accent1">
                    <a:lumMod val="75000"/>
                  </a:schemeClr>
                </a:solidFill>
              </a:rPr>
              <a:t>под</a:t>
            </a:r>
            <a:r>
              <a:rPr lang="en-US" sz="3100" dirty="0">
                <a:solidFill>
                  <a:schemeClr val="accent1">
                    <a:lumMod val="75000"/>
                  </a:schemeClr>
                </a:solidFill>
              </a:rPr>
              <a:t> </a:t>
            </a:r>
            <a:r>
              <a:rPr lang="ru-RU" sz="3100" dirty="0">
                <a:solidFill>
                  <a:schemeClr val="accent1">
                    <a:lumMod val="75000"/>
                  </a:schemeClr>
                </a:solidFill>
              </a:rPr>
              <a:t>рукой</a:t>
            </a:r>
            <a:r>
              <a:rPr lang="ru-RU" sz="3100" dirty="0"/>
              <a:t>» и готовы для применения в любой момент), то перечисленные выше свойства замкнутости этих знаний вступают в противоречие с </a:t>
            </a:r>
            <a:r>
              <a:rPr lang="ru-RU" sz="3100" dirty="0">
                <a:solidFill>
                  <a:schemeClr val="accent1">
                    <a:lumMod val="75000"/>
                  </a:schemeClr>
                </a:solidFill>
              </a:rPr>
              <a:t>ограниченными  ресурсами</a:t>
            </a:r>
            <a:r>
              <a:rPr lang="en-US" sz="3100" dirty="0">
                <a:solidFill>
                  <a:schemeClr val="accent1">
                    <a:lumMod val="75000"/>
                  </a:schemeClr>
                </a:solidFill>
              </a:rPr>
              <a:t> </a:t>
            </a:r>
            <a:r>
              <a:rPr lang="ru-RU" sz="3100" dirty="0"/>
              <a:t>(в  первую  очередь</a:t>
            </a:r>
            <a:r>
              <a:rPr lang="en-US" sz="3100" dirty="0"/>
              <a:t> - </a:t>
            </a:r>
            <a:r>
              <a:rPr lang="ru-RU" sz="3100" dirty="0">
                <a:solidFill>
                  <a:schemeClr val="accent1">
                    <a:lumMod val="75000"/>
                  </a:schemeClr>
                </a:solidFill>
              </a:rPr>
              <a:t>время</a:t>
            </a:r>
            <a:r>
              <a:rPr lang="ru-RU" sz="3100" dirty="0"/>
              <a:t>) которыми располагает агент </a:t>
            </a:r>
            <a:r>
              <a:rPr lang="ru-RU" sz="3100" dirty="0">
                <a:solidFill>
                  <a:schemeClr val="accent1">
                    <a:lumMod val="75000"/>
                  </a:schemeClr>
                </a:solidFill>
              </a:rPr>
              <a:t>в реальной</a:t>
            </a:r>
            <a:r>
              <a:rPr lang="en-US" sz="3100" dirty="0">
                <a:solidFill>
                  <a:schemeClr val="accent1">
                    <a:lumMod val="75000"/>
                  </a:schemeClr>
                </a:solidFill>
              </a:rPr>
              <a:t> </a:t>
            </a:r>
            <a:r>
              <a:rPr lang="ru-RU" sz="3100" dirty="0">
                <a:solidFill>
                  <a:schemeClr val="accent1">
                    <a:lumMod val="75000"/>
                  </a:schemeClr>
                </a:solidFill>
              </a:rPr>
              <a:t>действительности</a:t>
            </a:r>
            <a:r>
              <a:rPr lang="ru-RU" sz="3100" dirty="0"/>
              <a:t>. Из-за этих ограничений агент</a:t>
            </a:r>
            <a:r>
              <a:rPr lang="en-US" sz="3100" dirty="0"/>
              <a:t> </a:t>
            </a:r>
            <a:r>
              <a:rPr lang="ru-RU" sz="3100" dirty="0"/>
              <a:t>на практике оказывается просто </a:t>
            </a:r>
            <a:r>
              <a:rPr lang="ru-RU" sz="3100" dirty="0">
                <a:solidFill>
                  <a:schemeClr val="accent1">
                    <a:lumMod val="75000"/>
                  </a:schemeClr>
                </a:solidFill>
              </a:rPr>
              <a:t>неспособен обрабатывать весь объем информации</a:t>
            </a:r>
            <a:r>
              <a:rPr lang="ru-RU" sz="3100" dirty="0"/>
              <a:t>, которой он</a:t>
            </a:r>
            <a:r>
              <a:rPr lang="en-US" sz="3100" dirty="0"/>
              <a:t> </a:t>
            </a:r>
            <a:r>
              <a:rPr lang="ru-RU" sz="3100" dirty="0"/>
              <a:t>якобы обладает исходя из аксиом и правил вывода  модальной  эпистемической  логики,  описывающей его знания и дедуктивные </a:t>
            </a:r>
            <a:r>
              <a:rPr lang="ru-RU" sz="3100" dirty="0" smtClean="0"/>
              <a:t>возможности. </a:t>
            </a:r>
          </a:p>
          <a:p>
            <a:r>
              <a:rPr lang="en-US" sz="3100" b="1" dirty="0"/>
              <a:t>	</a:t>
            </a:r>
            <a:r>
              <a:rPr lang="ru-RU" sz="3100" dirty="0"/>
              <a:t>Некоторые логические истины </a:t>
            </a:r>
            <a:r>
              <a:rPr lang="ru-RU" sz="3100" dirty="0" smtClean="0"/>
              <a:t>агент </a:t>
            </a:r>
            <a:r>
              <a:rPr lang="ru-RU" sz="3100" dirty="0"/>
              <a:t>действительно способен устанавливать почти мгновенно, </a:t>
            </a:r>
            <a:r>
              <a:rPr lang="ru-RU" sz="3100" dirty="0" smtClean="0"/>
              <a:t>но получение </a:t>
            </a:r>
            <a:r>
              <a:rPr lang="ru-RU" sz="3100" dirty="0"/>
              <a:t>другой информации</a:t>
            </a:r>
            <a:r>
              <a:rPr lang="en-US" sz="3100" dirty="0"/>
              <a:t> </a:t>
            </a:r>
            <a:r>
              <a:rPr lang="ru-RU" sz="3100" dirty="0"/>
              <a:t>требует значительного времени и серьезных ментальных  </a:t>
            </a:r>
            <a:r>
              <a:rPr lang="ru-RU" sz="3100" dirty="0" smtClean="0"/>
              <a:t>усилий.</a:t>
            </a:r>
            <a:endParaRPr lang="ru-RU" sz="3100" dirty="0"/>
          </a:p>
          <a:p>
            <a:endParaRPr lang="ru-RU" dirty="0"/>
          </a:p>
        </p:txBody>
      </p:sp>
    </p:spTree>
    <p:extLst>
      <p:ext uri="{BB962C8B-B14F-4D97-AF65-F5344CB8AC3E}">
        <p14:creationId xmlns:p14="http://schemas.microsoft.com/office/powerpoint/2010/main" val="1483094315"/>
      </p:ext>
    </p:extLst>
  </p:cSld>
  <p:clrMapOvr>
    <a:masterClrMapping/>
  </p:clrMapOvr>
  <p:transition spd="med">
    <p:pull/>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Autofit/>
          </a:bodyPr>
          <a:lstStyle/>
          <a:p>
            <a:r>
              <a:rPr lang="ru-RU" sz="3600" dirty="0" smtClean="0"/>
              <a:t>Преодоление </a:t>
            </a:r>
            <a:r>
              <a:rPr lang="ru-RU" sz="3600" dirty="0"/>
              <a:t>логического всеведения</a:t>
            </a:r>
          </a:p>
        </p:txBody>
      </p:sp>
      <p:sp>
        <p:nvSpPr>
          <p:cNvPr id="3" name="Объект 2"/>
          <p:cNvSpPr>
            <a:spLocks noGrp="1"/>
          </p:cNvSpPr>
          <p:nvPr>
            <p:ph idx="1"/>
          </p:nvPr>
        </p:nvSpPr>
        <p:spPr/>
        <p:txBody>
          <a:bodyPr/>
          <a:lstStyle/>
          <a:p>
            <a:r>
              <a:rPr lang="ru-RU" dirty="0">
                <a:solidFill>
                  <a:schemeClr val="accent1">
                    <a:lumMod val="75000"/>
                  </a:schemeClr>
                </a:solidFill>
              </a:rPr>
              <a:t>Логики для агентов с искусственно ослабленными дедуктивными </a:t>
            </a:r>
            <a:r>
              <a:rPr lang="ru-RU" dirty="0" smtClean="0">
                <a:solidFill>
                  <a:schemeClr val="accent1">
                    <a:lumMod val="75000"/>
                  </a:schemeClr>
                </a:solidFill>
              </a:rPr>
              <a:t>способностями</a:t>
            </a:r>
          </a:p>
          <a:p>
            <a:r>
              <a:rPr lang="ru-RU" dirty="0">
                <a:solidFill>
                  <a:schemeClr val="accent1">
                    <a:lumMod val="75000"/>
                  </a:schemeClr>
                </a:solidFill>
              </a:rPr>
              <a:t>Невозможные возможные </a:t>
            </a:r>
            <a:r>
              <a:rPr lang="ru-RU" dirty="0" smtClean="0">
                <a:solidFill>
                  <a:schemeClr val="accent1">
                    <a:lumMod val="75000"/>
                  </a:schemeClr>
                </a:solidFill>
              </a:rPr>
              <a:t>миры</a:t>
            </a:r>
          </a:p>
          <a:p>
            <a:r>
              <a:rPr lang="ru-RU" dirty="0" smtClean="0">
                <a:solidFill>
                  <a:schemeClr val="accent1">
                    <a:lumMod val="75000"/>
                  </a:schemeClr>
                </a:solidFill>
              </a:rPr>
              <a:t>Осознание</a:t>
            </a:r>
          </a:p>
          <a:p>
            <a:r>
              <a:rPr lang="ru-RU" dirty="0" smtClean="0">
                <a:solidFill>
                  <a:schemeClr val="accent1">
                    <a:lumMod val="75000"/>
                  </a:schemeClr>
                </a:solidFill>
              </a:rPr>
              <a:t>Метарассуждения: рассуждения </a:t>
            </a:r>
            <a:r>
              <a:rPr lang="ru-RU" dirty="0">
                <a:solidFill>
                  <a:schemeClr val="accent1">
                    <a:lumMod val="75000"/>
                  </a:schemeClr>
                </a:solidFill>
              </a:rPr>
              <a:t>о </a:t>
            </a:r>
            <a:r>
              <a:rPr lang="ru-RU" dirty="0" smtClean="0">
                <a:solidFill>
                  <a:schemeClr val="accent1">
                    <a:lumMod val="75000"/>
                  </a:schemeClr>
                </a:solidFill>
              </a:rPr>
              <a:t>рассуждениях</a:t>
            </a:r>
          </a:p>
          <a:p>
            <a:r>
              <a:rPr lang="ru-RU" dirty="0">
                <a:solidFill>
                  <a:schemeClr val="accent1">
                    <a:lumMod val="75000"/>
                  </a:schemeClr>
                </a:solidFill>
              </a:rPr>
              <a:t>Динамическая эпистемическая </a:t>
            </a:r>
            <a:r>
              <a:rPr lang="ru-RU" dirty="0" smtClean="0">
                <a:solidFill>
                  <a:schemeClr val="accent1">
                    <a:lumMod val="75000"/>
                  </a:schemeClr>
                </a:solidFill>
              </a:rPr>
              <a:t>логика</a:t>
            </a:r>
          </a:p>
          <a:p>
            <a:pPr marL="0" indent="0">
              <a:buNone/>
            </a:pPr>
            <a:endParaRPr lang="ru-RU" dirty="0">
              <a:solidFill>
                <a:schemeClr val="accent1">
                  <a:lumMod val="75000"/>
                </a:schemeClr>
              </a:solidFill>
            </a:endParaRPr>
          </a:p>
          <a:p>
            <a:pPr marL="0" indent="0">
              <a:buNone/>
            </a:pPr>
            <a:r>
              <a:rPr lang="ru-RU" dirty="0" smtClean="0">
                <a:solidFill>
                  <a:schemeClr val="accent1">
                    <a:lumMod val="75000"/>
                  </a:schemeClr>
                </a:solidFill>
              </a:rPr>
              <a:t>Далее мы рассмотрим динамическую эпистемическую логику.</a:t>
            </a:r>
            <a:endParaRPr lang="ru-RU" dirty="0">
              <a:solidFill>
                <a:schemeClr val="accent1">
                  <a:lumMod val="75000"/>
                </a:schemeClr>
              </a:solidFill>
            </a:endParaRPr>
          </a:p>
        </p:txBody>
      </p:sp>
    </p:spTree>
    <p:extLst>
      <p:ext uri="{BB962C8B-B14F-4D97-AF65-F5344CB8AC3E}">
        <p14:creationId xmlns:p14="http://schemas.microsoft.com/office/powerpoint/2010/main" val="1981509581"/>
      </p:ext>
    </p:extLst>
  </p:cSld>
  <p:clrMapOvr>
    <a:masterClrMapping/>
  </p:clrMapOvr>
  <p:transition spd="med">
    <p:pull/>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a:bodyPr>
          <a:lstStyle/>
          <a:p>
            <a:r>
              <a:rPr lang="ru-RU" dirty="0" smtClean="0"/>
              <a:t>Динамическая эпистемическая логика</a:t>
            </a:r>
            <a:endParaRPr lang="ru-RU" dirty="0"/>
          </a:p>
        </p:txBody>
      </p:sp>
      <mc:AlternateContent xmlns:mc="http://schemas.openxmlformats.org/markup-compatibility/2006" xmlns:a14="http://schemas.microsoft.com/office/drawing/2010/main">
        <mc:Choice Requires="a14">
          <p:sp>
            <p:nvSpPr>
              <p:cNvPr id="3" name="Объект 2"/>
              <p:cNvSpPr>
                <a:spLocks noGrp="1"/>
              </p:cNvSpPr>
              <p:nvPr>
                <p:ph idx="1"/>
              </p:nvPr>
            </p:nvSpPr>
            <p:spPr>
              <a:xfrm>
                <a:off x="179512" y="1690690"/>
                <a:ext cx="8856984" cy="5050677"/>
              </a:xfrm>
            </p:spPr>
            <p:txBody>
              <a:bodyPr>
                <a:normAutofit fontScale="85000" lnSpcReduction="20000"/>
              </a:bodyPr>
              <a:lstStyle/>
              <a:p>
                <a:r>
                  <a:rPr lang="ru-RU" dirty="0" smtClean="0">
                    <a:solidFill>
                      <a:schemeClr val="accent1">
                        <a:lumMod val="75000"/>
                      </a:schemeClr>
                    </a:solidFill>
                  </a:rPr>
                  <a:t>Идея</a:t>
                </a:r>
                <a:r>
                  <a:rPr lang="ru-RU" dirty="0"/>
                  <a:t>, лежащая в основе состоит в том, что для осознания каких-либо имеющихся у агента </a:t>
                </a:r>
                <a:r>
                  <a:rPr lang="ru-RU" dirty="0">
                    <a:solidFill>
                      <a:schemeClr val="accent1">
                        <a:lumMod val="75000"/>
                      </a:schemeClr>
                    </a:solidFill>
                  </a:rPr>
                  <a:t>потенциальных</a:t>
                </a:r>
                <a:r>
                  <a:rPr lang="ru-RU" dirty="0"/>
                  <a:t> </a:t>
                </a:r>
                <a:r>
                  <a:rPr lang="ru-RU" dirty="0" smtClean="0"/>
                  <a:t>(«имплицитных») </a:t>
                </a:r>
                <a:r>
                  <a:rPr lang="ru-RU" dirty="0"/>
                  <a:t>знаний ему необходимы </a:t>
                </a:r>
                <a:r>
                  <a:rPr lang="ru-RU" dirty="0">
                    <a:solidFill>
                      <a:schemeClr val="accent1">
                        <a:lumMod val="75000"/>
                      </a:schemeClr>
                    </a:solidFill>
                  </a:rPr>
                  <a:t>определенные ментальные действия </a:t>
                </a:r>
                <a:r>
                  <a:rPr lang="ru-RU" dirty="0"/>
                  <a:t>(«</a:t>
                </a:r>
                <a:r>
                  <a:rPr lang="ru-RU" dirty="0" err="1">
                    <a:solidFill>
                      <a:schemeClr val="accent1">
                        <a:lumMod val="75000"/>
                      </a:schemeClr>
                    </a:solidFill>
                  </a:rPr>
                  <a:t>reasoning</a:t>
                </a:r>
                <a:r>
                  <a:rPr lang="ru-RU" dirty="0">
                    <a:solidFill>
                      <a:schemeClr val="accent1">
                        <a:lumMod val="75000"/>
                      </a:schemeClr>
                    </a:solidFill>
                  </a:rPr>
                  <a:t> </a:t>
                </a:r>
                <a:r>
                  <a:rPr lang="ru-RU" dirty="0" err="1">
                    <a:solidFill>
                      <a:schemeClr val="accent1">
                        <a:lumMod val="75000"/>
                      </a:schemeClr>
                    </a:solidFill>
                  </a:rPr>
                  <a:t>actions</a:t>
                </a:r>
                <a:r>
                  <a:rPr lang="ru-RU" dirty="0"/>
                  <a:t>»), соответствующие применениям правил вывода, например, отвечающих схеме правил вывода «</a:t>
                </a:r>
                <a:r>
                  <a:rPr lang="ru-RU" dirty="0" err="1">
                    <a:solidFill>
                      <a:schemeClr val="accent1">
                        <a:lumMod val="75000"/>
                      </a:schemeClr>
                    </a:solidFill>
                  </a:rPr>
                  <a:t>modus</a:t>
                </a:r>
                <a:r>
                  <a:rPr lang="ru-RU" dirty="0">
                    <a:solidFill>
                      <a:schemeClr val="accent1">
                        <a:lumMod val="75000"/>
                      </a:schemeClr>
                    </a:solidFill>
                  </a:rPr>
                  <a:t> </a:t>
                </a:r>
                <a:r>
                  <a:rPr lang="ru-RU" dirty="0" err="1">
                    <a:solidFill>
                      <a:schemeClr val="accent1">
                        <a:lumMod val="75000"/>
                      </a:schemeClr>
                    </a:solidFill>
                  </a:rPr>
                  <a:t>ponens</a:t>
                </a:r>
                <a:r>
                  <a:rPr lang="ru-RU" dirty="0"/>
                  <a:t>». Пока эти действия не будут выполнены, агент не осознает даже очевидные следствия из тех утверждений, которые он уже успел осознать. Те знания, которые агент успел осознать, трактуются как его (текущие) уже осознанные знания (в противовес имплицитным</a:t>
                </a:r>
                <a:r>
                  <a:rPr lang="ru-RU" dirty="0" smtClean="0"/>
                  <a:t>).</a:t>
                </a:r>
              </a:p>
              <a:p>
                <a:pPr algn="just"/>
                <a:r>
                  <a:rPr lang="ru-RU" dirty="0"/>
                  <a:t>С целью формализации действий агента в язык эпистемической логики были добавлены формулы вида:</a:t>
                </a:r>
              </a:p>
              <a:p>
                <a:pPr marL="342900" indent="-342900" algn="just"/>
                <a14:m>
                  <m:oMath xmlns:m="http://schemas.openxmlformats.org/officeDocument/2006/math">
                    <m:sSub>
                      <m:sSubPr>
                        <m:ctrlPr>
                          <a:rPr lang="ru-RU" b="1" i="1" smtClean="0">
                            <a:solidFill>
                              <a:srgbClr val="0070C0"/>
                            </a:solidFill>
                            <a:latin typeface="Cambria Math" panose="02040503050406030204" pitchFamily="18" charset="0"/>
                          </a:rPr>
                        </m:ctrlPr>
                      </m:sSubPr>
                      <m:e>
                        <m:r>
                          <a:rPr lang="en-US" b="1" i="1">
                            <a:solidFill>
                              <a:srgbClr val="0070C0"/>
                            </a:solidFill>
                            <a:latin typeface="Cambria Math" panose="02040503050406030204" pitchFamily="18" charset="0"/>
                          </a:rPr>
                          <m:t>[</m:t>
                        </m:r>
                        <m:r>
                          <a:rPr lang="en-US" b="1" i="1" smtClean="0">
                            <a:solidFill>
                              <a:srgbClr val="0070C0"/>
                            </a:solidFill>
                            <a:latin typeface="Cambria Math" panose="02040503050406030204" pitchFamily="18" charset="0"/>
                          </a:rPr>
                          <m:t>𝑭</m:t>
                        </m:r>
                      </m:e>
                      <m:sub>
                        <m:r>
                          <a:rPr lang="en-US" b="1" i="1">
                            <a:solidFill>
                              <a:srgbClr val="0070C0"/>
                            </a:solidFill>
                            <a:latin typeface="Cambria Math" panose="02040503050406030204" pitchFamily="18" charset="0"/>
                          </a:rPr>
                          <m:t>𝒊</m:t>
                        </m:r>
                      </m:sub>
                    </m:sSub>
                    <m:r>
                      <a:rPr lang="en-US" b="1" i="1">
                        <a:solidFill>
                          <a:srgbClr val="0070C0"/>
                        </a:solidFill>
                        <a:latin typeface="Cambria Math" panose="02040503050406030204" pitchFamily="18" charset="0"/>
                      </a:rPr>
                      <m:t>]</m:t>
                    </m:r>
                    <m:sSub>
                      <m:sSubPr>
                        <m:ctrlPr>
                          <a:rPr lang="en-US" b="1" i="1">
                            <a:solidFill>
                              <a:srgbClr val="0070C0"/>
                            </a:solidFill>
                            <a:latin typeface="Cambria Math" panose="02040503050406030204" pitchFamily="18" charset="0"/>
                          </a:rPr>
                        </m:ctrlPr>
                      </m:sSubPr>
                      <m:e>
                        <m:r>
                          <a:rPr lang="en-US" b="1" i="1">
                            <a:solidFill>
                              <a:srgbClr val="0070C0"/>
                            </a:solidFill>
                            <a:latin typeface="Cambria Math" panose="02040503050406030204" pitchFamily="18" charset="0"/>
                          </a:rPr>
                          <m:t>𝑲</m:t>
                        </m:r>
                      </m:e>
                      <m:sub>
                        <m:r>
                          <a:rPr lang="en-US" b="1" i="1">
                            <a:solidFill>
                              <a:srgbClr val="0070C0"/>
                            </a:solidFill>
                            <a:latin typeface="Cambria Math" panose="02040503050406030204" pitchFamily="18" charset="0"/>
                          </a:rPr>
                          <m:t>𝒊</m:t>
                        </m:r>
                      </m:sub>
                    </m:sSub>
                    <m:r>
                      <a:rPr lang="en-US" b="1" i="1">
                        <a:solidFill>
                          <a:srgbClr val="0070C0"/>
                        </a:solidFill>
                        <a:latin typeface="Cambria Math" panose="02040503050406030204" pitchFamily="18" charset="0"/>
                        <a:ea typeface="Cambria Math" panose="02040503050406030204" pitchFamily="18" charset="0"/>
                      </a:rPr>
                      <m:t>𝜶</m:t>
                    </m:r>
                  </m:oMath>
                </a14:m>
                <a:r>
                  <a:rPr lang="en-US" b="1" dirty="0">
                    <a:solidFill>
                      <a:srgbClr val="0070C0"/>
                    </a:solidFill>
                  </a:rPr>
                  <a:t> – </a:t>
                </a:r>
                <a:r>
                  <a:rPr lang="ru-RU" b="1" dirty="0">
                    <a:solidFill>
                      <a:srgbClr val="0070C0"/>
                    </a:solidFill>
                  </a:rPr>
                  <a:t>всегда после выполнения </a:t>
                </a:r>
                <a14:m>
                  <m:oMath xmlns:m="http://schemas.openxmlformats.org/officeDocument/2006/math">
                    <m:sSub>
                      <m:sSubPr>
                        <m:ctrlPr>
                          <a:rPr lang="ru-RU" b="1" i="1">
                            <a:solidFill>
                              <a:srgbClr val="0070C0"/>
                            </a:solidFill>
                            <a:latin typeface="Cambria Math" panose="02040503050406030204" pitchFamily="18" charset="0"/>
                          </a:rPr>
                        </m:ctrlPr>
                      </m:sSubPr>
                      <m:e>
                        <m:r>
                          <a:rPr lang="en-US" b="1" i="1" smtClean="0">
                            <a:solidFill>
                              <a:srgbClr val="0070C0"/>
                            </a:solidFill>
                            <a:latin typeface="Cambria Math" panose="02040503050406030204" pitchFamily="18" charset="0"/>
                          </a:rPr>
                          <m:t>𝑭</m:t>
                        </m:r>
                      </m:e>
                      <m:sub>
                        <m:r>
                          <a:rPr lang="en-US" b="1" i="1">
                            <a:solidFill>
                              <a:srgbClr val="0070C0"/>
                            </a:solidFill>
                            <a:latin typeface="Cambria Math" panose="02040503050406030204" pitchFamily="18" charset="0"/>
                          </a:rPr>
                          <m:t>𝒊</m:t>
                        </m:r>
                      </m:sub>
                    </m:sSub>
                  </m:oMath>
                </a14:m>
                <a:r>
                  <a:rPr lang="en-US" b="1" dirty="0">
                    <a:solidFill>
                      <a:srgbClr val="0070C0"/>
                    </a:solidFill>
                  </a:rPr>
                  <a:t> </a:t>
                </a:r>
                <a:r>
                  <a:rPr lang="ru-RU" b="1" dirty="0">
                    <a:solidFill>
                      <a:srgbClr val="0070C0"/>
                    </a:solidFill>
                  </a:rPr>
                  <a:t>агент </a:t>
                </a:r>
                <a:r>
                  <a:rPr lang="en-US" b="1" dirty="0" err="1">
                    <a:solidFill>
                      <a:srgbClr val="0070C0"/>
                    </a:solidFill>
                  </a:rPr>
                  <a:t>i</a:t>
                </a:r>
                <a:r>
                  <a:rPr lang="ru-RU" b="1" dirty="0">
                    <a:solidFill>
                      <a:srgbClr val="0070C0"/>
                    </a:solidFill>
                  </a:rPr>
                  <a:t> знает, что </a:t>
                </a:r>
                <a14:m>
                  <m:oMath xmlns:m="http://schemas.openxmlformats.org/officeDocument/2006/math">
                    <m:r>
                      <a:rPr lang="en-US" b="1" i="1">
                        <a:solidFill>
                          <a:srgbClr val="0070C0"/>
                        </a:solidFill>
                        <a:latin typeface="Cambria Math" panose="02040503050406030204" pitchFamily="18" charset="0"/>
                        <a:ea typeface="Cambria Math" panose="02040503050406030204" pitchFamily="18" charset="0"/>
                      </a:rPr>
                      <m:t>𝜶</m:t>
                    </m:r>
                  </m:oMath>
                </a14:m>
                <a:r>
                  <a:rPr lang="ru-RU" b="1" dirty="0">
                    <a:solidFill>
                      <a:srgbClr val="0070C0"/>
                    </a:solidFill>
                  </a:rPr>
                  <a:t> истинно</a:t>
                </a:r>
              </a:p>
              <a:p>
                <a:pPr marL="342900" indent="-342900" algn="just"/>
                <a14:m>
                  <m:oMath xmlns:m="http://schemas.openxmlformats.org/officeDocument/2006/math">
                    <m:sSub>
                      <m:sSubPr>
                        <m:ctrlPr>
                          <a:rPr lang="ru-RU" b="1" i="1">
                            <a:solidFill>
                              <a:srgbClr val="0070C0"/>
                            </a:solidFill>
                            <a:latin typeface="Cambria Math" panose="02040503050406030204" pitchFamily="18" charset="0"/>
                          </a:rPr>
                        </m:ctrlPr>
                      </m:sSubPr>
                      <m:e>
                        <m:r>
                          <a:rPr lang="en-US" b="1" i="1">
                            <a:solidFill>
                              <a:srgbClr val="0070C0"/>
                            </a:solidFill>
                            <a:latin typeface="Cambria Math" panose="02040503050406030204" pitchFamily="18" charset="0"/>
                          </a:rPr>
                          <m:t>&lt;</m:t>
                        </m:r>
                        <m:r>
                          <a:rPr lang="en-US" b="1" i="1" smtClean="0">
                            <a:solidFill>
                              <a:srgbClr val="0070C0"/>
                            </a:solidFill>
                            <a:latin typeface="Cambria Math" panose="02040503050406030204" pitchFamily="18" charset="0"/>
                          </a:rPr>
                          <m:t>𝑭</m:t>
                        </m:r>
                      </m:e>
                      <m:sub>
                        <m:r>
                          <a:rPr lang="en-US" b="1" i="1">
                            <a:solidFill>
                              <a:srgbClr val="0070C0"/>
                            </a:solidFill>
                            <a:latin typeface="Cambria Math" panose="02040503050406030204" pitchFamily="18" charset="0"/>
                          </a:rPr>
                          <m:t>𝒊</m:t>
                        </m:r>
                      </m:sub>
                    </m:sSub>
                    <m:r>
                      <a:rPr lang="en-US" b="1" i="1">
                        <a:solidFill>
                          <a:srgbClr val="0070C0"/>
                        </a:solidFill>
                        <a:latin typeface="Cambria Math" panose="02040503050406030204" pitchFamily="18" charset="0"/>
                      </a:rPr>
                      <m:t>&gt;</m:t>
                    </m:r>
                    <m:sSub>
                      <m:sSubPr>
                        <m:ctrlPr>
                          <a:rPr lang="en-US" b="1" i="1">
                            <a:solidFill>
                              <a:srgbClr val="0070C0"/>
                            </a:solidFill>
                            <a:latin typeface="Cambria Math" panose="02040503050406030204" pitchFamily="18" charset="0"/>
                          </a:rPr>
                        </m:ctrlPr>
                      </m:sSubPr>
                      <m:e>
                        <m:r>
                          <a:rPr lang="en-US" b="1" i="1">
                            <a:solidFill>
                              <a:srgbClr val="0070C0"/>
                            </a:solidFill>
                            <a:latin typeface="Cambria Math" panose="02040503050406030204" pitchFamily="18" charset="0"/>
                          </a:rPr>
                          <m:t>𝑲</m:t>
                        </m:r>
                      </m:e>
                      <m:sub>
                        <m:r>
                          <a:rPr lang="en-US" b="1" i="1">
                            <a:solidFill>
                              <a:srgbClr val="0070C0"/>
                            </a:solidFill>
                            <a:latin typeface="Cambria Math" panose="02040503050406030204" pitchFamily="18" charset="0"/>
                          </a:rPr>
                          <m:t>𝒊</m:t>
                        </m:r>
                      </m:sub>
                    </m:sSub>
                    <m:r>
                      <a:rPr lang="en-US" b="1" i="1">
                        <a:solidFill>
                          <a:srgbClr val="0070C0"/>
                        </a:solidFill>
                        <a:latin typeface="Cambria Math" panose="02040503050406030204" pitchFamily="18" charset="0"/>
                        <a:ea typeface="Cambria Math" panose="02040503050406030204" pitchFamily="18" charset="0"/>
                      </a:rPr>
                      <m:t>𝜶</m:t>
                    </m:r>
                  </m:oMath>
                </a14:m>
                <a:r>
                  <a:rPr lang="en-US" b="1" dirty="0">
                    <a:solidFill>
                      <a:srgbClr val="0070C0"/>
                    </a:solidFill>
                  </a:rPr>
                  <a:t> – </a:t>
                </a:r>
                <a:r>
                  <a:rPr lang="ru-RU" b="1" dirty="0">
                    <a:solidFill>
                      <a:srgbClr val="0070C0"/>
                    </a:solidFill>
                  </a:rPr>
                  <a:t>иногда после выполнения </a:t>
                </a:r>
                <a14:m>
                  <m:oMath xmlns:m="http://schemas.openxmlformats.org/officeDocument/2006/math">
                    <m:sSub>
                      <m:sSubPr>
                        <m:ctrlPr>
                          <a:rPr lang="ru-RU" b="1" i="1">
                            <a:solidFill>
                              <a:srgbClr val="0070C0"/>
                            </a:solidFill>
                            <a:latin typeface="Cambria Math" panose="02040503050406030204" pitchFamily="18" charset="0"/>
                          </a:rPr>
                        </m:ctrlPr>
                      </m:sSubPr>
                      <m:e>
                        <m:r>
                          <a:rPr lang="en-US" b="1" i="1" smtClean="0">
                            <a:solidFill>
                              <a:srgbClr val="0070C0"/>
                            </a:solidFill>
                            <a:latin typeface="Cambria Math" panose="02040503050406030204" pitchFamily="18" charset="0"/>
                          </a:rPr>
                          <m:t>𝑭</m:t>
                        </m:r>
                      </m:e>
                      <m:sub>
                        <m:r>
                          <a:rPr lang="en-US" b="1" i="1">
                            <a:solidFill>
                              <a:srgbClr val="0070C0"/>
                            </a:solidFill>
                            <a:latin typeface="Cambria Math" panose="02040503050406030204" pitchFamily="18" charset="0"/>
                          </a:rPr>
                          <m:t>𝒊</m:t>
                        </m:r>
                      </m:sub>
                    </m:sSub>
                  </m:oMath>
                </a14:m>
                <a:r>
                  <a:rPr lang="en-US" b="1" dirty="0">
                    <a:solidFill>
                      <a:srgbClr val="0070C0"/>
                    </a:solidFill>
                  </a:rPr>
                  <a:t> </a:t>
                </a:r>
                <a:r>
                  <a:rPr lang="ru-RU" b="1" dirty="0">
                    <a:solidFill>
                      <a:srgbClr val="0070C0"/>
                    </a:solidFill>
                  </a:rPr>
                  <a:t>агент </a:t>
                </a:r>
                <a:r>
                  <a:rPr lang="en-US" b="1" dirty="0" err="1">
                    <a:solidFill>
                      <a:srgbClr val="0070C0"/>
                    </a:solidFill>
                  </a:rPr>
                  <a:t>i</a:t>
                </a:r>
                <a:r>
                  <a:rPr lang="ru-RU" b="1" dirty="0">
                    <a:solidFill>
                      <a:srgbClr val="0070C0"/>
                    </a:solidFill>
                  </a:rPr>
                  <a:t> знает, что </a:t>
                </a:r>
                <a14:m>
                  <m:oMath xmlns:m="http://schemas.openxmlformats.org/officeDocument/2006/math">
                    <m:r>
                      <a:rPr lang="en-US" b="1" i="1">
                        <a:solidFill>
                          <a:srgbClr val="0070C0"/>
                        </a:solidFill>
                        <a:latin typeface="Cambria Math" panose="02040503050406030204" pitchFamily="18" charset="0"/>
                        <a:ea typeface="Cambria Math" panose="02040503050406030204" pitchFamily="18" charset="0"/>
                      </a:rPr>
                      <m:t>𝜶</m:t>
                    </m:r>
                  </m:oMath>
                </a14:m>
                <a:r>
                  <a:rPr lang="ru-RU" b="1" dirty="0">
                    <a:solidFill>
                      <a:srgbClr val="0070C0"/>
                    </a:solidFill>
                  </a:rPr>
                  <a:t> истинно</a:t>
                </a:r>
              </a:p>
              <a:p>
                <a:endParaRPr lang="ru-RU" dirty="0"/>
              </a:p>
              <a:p>
                <a:endParaRPr lang="ru-RU" dirty="0"/>
              </a:p>
            </p:txBody>
          </p:sp>
        </mc:Choice>
        <mc:Fallback xmlns="">
          <p:sp>
            <p:nvSpPr>
              <p:cNvPr id="3" name="Объект 2"/>
              <p:cNvSpPr>
                <a:spLocks noGrp="1" noRot="1" noChangeAspect="1" noMove="1" noResize="1" noEditPoints="1" noAdjustHandles="1" noChangeArrowheads="1" noChangeShapeType="1" noTextEdit="1"/>
              </p:cNvSpPr>
              <p:nvPr>
                <p:ph idx="1"/>
              </p:nvPr>
            </p:nvSpPr>
            <p:spPr>
              <a:xfrm>
                <a:off x="179512" y="1690690"/>
                <a:ext cx="8856984" cy="5050677"/>
              </a:xfrm>
              <a:blipFill rotWithShape="0">
                <a:blip r:embed="rId2"/>
                <a:stretch>
                  <a:fillRect l="-895" t="-2774" r="-1101"/>
                </a:stretch>
              </a:blipFill>
            </p:spPr>
            <p:txBody>
              <a:bodyPr/>
              <a:lstStyle/>
              <a:p>
                <a:r>
                  <a:rPr lang="ru-RU">
                    <a:noFill/>
                  </a:rPr>
                  <a:t> </a:t>
                </a:r>
              </a:p>
            </p:txBody>
          </p:sp>
        </mc:Fallback>
      </mc:AlternateContent>
    </p:spTree>
    <p:extLst>
      <p:ext uri="{BB962C8B-B14F-4D97-AF65-F5344CB8AC3E}">
        <p14:creationId xmlns:p14="http://schemas.microsoft.com/office/powerpoint/2010/main" val="3598817923"/>
      </p:ext>
    </p:extLst>
  </p:cSld>
  <p:clrMapOvr>
    <a:masterClrMapping/>
  </p:clrMapOvr>
  <p:transition spd="med">
    <p:pull/>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a:bodyPr>
          <a:lstStyle/>
          <a:p>
            <a:r>
              <a:rPr lang="ru-RU" dirty="0"/>
              <a:t>Язык динамической эпистемической логики</a:t>
            </a:r>
          </a:p>
        </p:txBody>
      </p:sp>
      <mc:AlternateContent xmlns:mc="http://schemas.openxmlformats.org/markup-compatibility/2006" xmlns:a14="http://schemas.microsoft.com/office/drawing/2010/main">
        <mc:Choice Requires="a14">
          <p:sp>
            <p:nvSpPr>
              <p:cNvPr id="3" name="Объект 2"/>
              <p:cNvSpPr>
                <a:spLocks noGrp="1"/>
              </p:cNvSpPr>
              <p:nvPr>
                <p:ph idx="1"/>
              </p:nvPr>
            </p:nvSpPr>
            <p:spPr>
              <a:xfrm>
                <a:off x="251520" y="1556792"/>
                <a:ext cx="8640960" cy="5184575"/>
              </a:xfrm>
            </p:spPr>
            <p:txBody>
              <a:bodyPr>
                <a:normAutofit fontScale="92500" lnSpcReduction="10000"/>
              </a:bodyPr>
              <a:lstStyle/>
              <a:p>
                <a:pPr marL="0" indent="0">
                  <a:buNone/>
                </a:pPr>
                <a:r>
                  <a:rPr lang="ru-RU" sz="3000" dirty="0" smtClean="0"/>
                  <a:t>Пусть </a:t>
                </a:r>
                <a:r>
                  <a:rPr lang="en-US" sz="3000" b="1" dirty="0" smtClean="0">
                    <a:solidFill>
                      <a:schemeClr val="accent1">
                        <a:lumMod val="75000"/>
                      </a:schemeClr>
                    </a:solidFill>
                  </a:rPr>
                  <a:t>A = (1,…..,N) </a:t>
                </a:r>
                <a:r>
                  <a:rPr lang="ru-RU" sz="3000" dirty="0" smtClean="0"/>
                  <a:t>множество агентов, </a:t>
                </a:r>
                <a14:m>
                  <m:oMath xmlns:m="http://schemas.openxmlformats.org/officeDocument/2006/math">
                    <m:sSubSup>
                      <m:sSubSupPr>
                        <m:ctrlPr>
                          <a:rPr lang="en-US" sz="3000" b="1" i="1">
                            <a:solidFill>
                              <a:schemeClr val="accent1">
                                <a:lumMod val="75000"/>
                              </a:schemeClr>
                            </a:solidFill>
                            <a:latin typeface="Cambria Math" panose="02040503050406030204" pitchFamily="18" charset="0"/>
                          </a:rPr>
                        </m:ctrlPr>
                      </m:sSubSupPr>
                      <m:e>
                        <m:r>
                          <a:rPr lang="en-US" sz="3000" b="1" i="1">
                            <a:solidFill>
                              <a:schemeClr val="accent1">
                                <a:lumMod val="75000"/>
                              </a:schemeClr>
                            </a:solidFill>
                            <a:latin typeface="Cambria Math" panose="02040503050406030204" pitchFamily="18" charset="0"/>
                          </a:rPr>
                          <m:t>𝑳</m:t>
                        </m:r>
                      </m:e>
                      <m:sub>
                        <m:r>
                          <a:rPr lang="en-US" sz="3000" b="1" i="1">
                            <a:solidFill>
                              <a:schemeClr val="accent1">
                                <a:lumMod val="75000"/>
                              </a:schemeClr>
                            </a:solidFill>
                            <a:latin typeface="Cambria Math" panose="02040503050406030204" pitchFamily="18" charset="0"/>
                          </a:rPr>
                          <m:t>𝑵</m:t>
                        </m:r>
                      </m:sub>
                      <m:sup>
                        <m:r>
                          <a:rPr lang="en-US" sz="3000" b="1" i="1" smtClean="0">
                            <a:solidFill>
                              <a:schemeClr val="accent1">
                                <a:lumMod val="75000"/>
                              </a:schemeClr>
                            </a:solidFill>
                            <a:latin typeface="Cambria Math" panose="02040503050406030204" pitchFamily="18" charset="0"/>
                          </a:rPr>
                          <m:t>𝑫𝑬</m:t>
                        </m:r>
                      </m:sup>
                    </m:sSubSup>
                  </m:oMath>
                </a14:m>
                <a:r>
                  <a:rPr lang="en-US" sz="3000" dirty="0" smtClean="0"/>
                  <a:t> </a:t>
                </a:r>
                <a:r>
                  <a:rPr lang="ru-RU" sz="3000" dirty="0" smtClean="0"/>
                  <a:t>есть минимальное множество такое, что </a:t>
                </a:r>
              </a:p>
              <a:p>
                <a14:m>
                  <m:oMath xmlns:m="http://schemas.openxmlformats.org/officeDocument/2006/math">
                    <m:sSubSup>
                      <m:sSubSupPr>
                        <m:ctrlPr>
                          <a:rPr lang="en-US" sz="3000" b="1" i="1">
                            <a:solidFill>
                              <a:schemeClr val="accent1">
                                <a:lumMod val="75000"/>
                              </a:schemeClr>
                            </a:solidFill>
                            <a:latin typeface="Cambria Math" panose="02040503050406030204" pitchFamily="18" charset="0"/>
                          </a:rPr>
                        </m:ctrlPr>
                      </m:sSubSupPr>
                      <m:e>
                        <m:r>
                          <a:rPr lang="en-US" sz="3000" b="1" i="1">
                            <a:solidFill>
                              <a:schemeClr val="accent1">
                                <a:lumMod val="75000"/>
                              </a:schemeClr>
                            </a:solidFill>
                            <a:latin typeface="Cambria Math" panose="02040503050406030204" pitchFamily="18" charset="0"/>
                          </a:rPr>
                          <m:t>𝑳</m:t>
                        </m:r>
                      </m:e>
                      <m:sub>
                        <m:r>
                          <a:rPr lang="en-US" sz="3000" b="1" i="1">
                            <a:solidFill>
                              <a:schemeClr val="accent1">
                                <a:lumMod val="75000"/>
                              </a:schemeClr>
                            </a:solidFill>
                            <a:latin typeface="Cambria Math" panose="02040503050406030204" pitchFamily="18" charset="0"/>
                          </a:rPr>
                          <m:t>𝑵</m:t>
                        </m:r>
                      </m:sub>
                      <m:sup>
                        <m:r>
                          <a:rPr lang="en-US" sz="3000" b="1" i="1" smtClean="0">
                            <a:solidFill>
                              <a:schemeClr val="accent1">
                                <a:lumMod val="75000"/>
                              </a:schemeClr>
                            </a:solidFill>
                            <a:latin typeface="Cambria Math" panose="02040503050406030204" pitchFamily="18" charset="0"/>
                          </a:rPr>
                          <m:t>𝑲</m:t>
                        </m:r>
                      </m:sup>
                    </m:sSubSup>
                    <m:r>
                      <a:rPr lang="en-US" sz="3000" b="1" i="1" smtClean="0">
                        <a:solidFill>
                          <a:schemeClr val="accent1">
                            <a:lumMod val="75000"/>
                          </a:schemeClr>
                        </a:solidFill>
                        <a:latin typeface="Cambria Math" panose="02040503050406030204" pitchFamily="18" charset="0"/>
                        <a:ea typeface="Cambria Math" panose="02040503050406030204" pitchFamily="18" charset="0"/>
                      </a:rPr>
                      <m:t>⊆</m:t>
                    </m:r>
                    <m:sSubSup>
                      <m:sSubSupPr>
                        <m:ctrlPr>
                          <a:rPr lang="en-US" sz="3000" b="1" i="1">
                            <a:solidFill>
                              <a:schemeClr val="accent1">
                                <a:lumMod val="75000"/>
                              </a:schemeClr>
                            </a:solidFill>
                            <a:latin typeface="Cambria Math" panose="02040503050406030204" pitchFamily="18" charset="0"/>
                          </a:rPr>
                        </m:ctrlPr>
                      </m:sSubSupPr>
                      <m:e>
                        <m:r>
                          <a:rPr lang="en-US" sz="3000" b="1" i="1">
                            <a:solidFill>
                              <a:schemeClr val="accent1">
                                <a:lumMod val="75000"/>
                              </a:schemeClr>
                            </a:solidFill>
                            <a:latin typeface="Cambria Math" panose="02040503050406030204" pitchFamily="18" charset="0"/>
                          </a:rPr>
                          <m:t>𝑳</m:t>
                        </m:r>
                      </m:e>
                      <m:sub>
                        <m:r>
                          <a:rPr lang="en-US" sz="3000" b="1" i="1">
                            <a:solidFill>
                              <a:schemeClr val="accent1">
                                <a:lumMod val="75000"/>
                              </a:schemeClr>
                            </a:solidFill>
                            <a:latin typeface="Cambria Math" panose="02040503050406030204" pitchFamily="18" charset="0"/>
                          </a:rPr>
                          <m:t>𝑵</m:t>
                        </m:r>
                      </m:sub>
                      <m:sup>
                        <m:r>
                          <a:rPr lang="en-US" sz="3000" b="1" i="1">
                            <a:solidFill>
                              <a:schemeClr val="accent1">
                                <a:lumMod val="75000"/>
                              </a:schemeClr>
                            </a:solidFill>
                            <a:latin typeface="Cambria Math" panose="02040503050406030204" pitchFamily="18" charset="0"/>
                          </a:rPr>
                          <m:t>𝑫𝑬</m:t>
                        </m:r>
                      </m:sup>
                    </m:sSubSup>
                  </m:oMath>
                </a14:m>
                <a:endParaRPr lang="ru-RU" sz="3000" b="1" dirty="0" smtClean="0">
                  <a:solidFill>
                    <a:schemeClr val="accent1">
                      <a:lumMod val="75000"/>
                    </a:schemeClr>
                  </a:solidFill>
                </a:endParaRPr>
              </a:p>
              <a:p>
                <a:r>
                  <a:rPr lang="ru-RU" sz="3000" b="1" dirty="0">
                    <a:solidFill>
                      <a:schemeClr val="accent1">
                        <a:lumMod val="75000"/>
                      </a:schemeClr>
                    </a:solidFill>
                  </a:rPr>
                  <a:t>Если </a:t>
                </a:r>
                <a14:m>
                  <m:oMath xmlns:m="http://schemas.openxmlformats.org/officeDocument/2006/math">
                    <m:r>
                      <a:rPr lang="ru-RU" sz="3000" b="1">
                        <a:solidFill>
                          <a:schemeClr val="accent1">
                            <a:lumMod val="75000"/>
                          </a:schemeClr>
                        </a:solidFill>
                        <a:latin typeface="Cambria Math" panose="02040503050406030204" pitchFamily="18" charset="0"/>
                        <a:ea typeface="Cambria Math" panose="02040503050406030204" pitchFamily="18" charset="0"/>
                      </a:rPr>
                      <m:t> </m:t>
                    </m:r>
                    <m:r>
                      <a:rPr lang="el-GR" sz="3000" b="1" i="1">
                        <a:solidFill>
                          <a:schemeClr val="accent1">
                            <a:lumMod val="75000"/>
                          </a:schemeClr>
                        </a:solidFill>
                        <a:latin typeface="Cambria Math" panose="02040503050406030204" pitchFamily="18" charset="0"/>
                        <a:ea typeface="Cambria Math" panose="02040503050406030204" pitchFamily="18" charset="0"/>
                      </a:rPr>
                      <m:t>𝜶</m:t>
                    </m:r>
                    <m:r>
                      <a:rPr lang="ru-RU" sz="3000" b="1" i="1">
                        <a:solidFill>
                          <a:schemeClr val="accent1">
                            <a:lumMod val="75000"/>
                          </a:schemeClr>
                        </a:solidFill>
                        <a:latin typeface="Cambria Math" panose="02040503050406030204" pitchFamily="18" charset="0"/>
                        <a:ea typeface="Cambria Math" panose="02040503050406030204" pitchFamily="18" charset="0"/>
                      </a:rPr>
                      <m:t>∈</m:t>
                    </m:r>
                    <m:sSubSup>
                      <m:sSubSupPr>
                        <m:ctrlPr>
                          <a:rPr lang="en-US" sz="3000" b="1" i="1">
                            <a:solidFill>
                              <a:schemeClr val="accent1">
                                <a:lumMod val="75000"/>
                              </a:schemeClr>
                            </a:solidFill>
                            <a:latin typeface="Cambria Math" panose="02040503050406030204" pitchFamily="18" charset="0"/>
                          </a:rPr>
                        </m:ctrlPr>
                      </m:sSubSupPr>
                      <m:e>
                        <m:r>
                          <a:rPr lang="en-US" sz="3000" b="1" i="1">
                            <a:solidFill>
                              <a:schemeClr val="accent1">
                                <a:lumMod val="75000"/>
                              </a:schemeClr>
                            </a:solidFill>
                            <a:latin typeface="Cambria Math" panose="02040503050406030204" pitchFamily="18" charset="0"/>
                          </a:rPr>
                          <m:t>𝑳</m:t>
                        </m:r>
                      </m:e>
                      <m:sub>
                        <m:r>
                          <a:rPr lang="en-US" sz="3000" b="1" i="1">
                            <a:solidFill>
                              <a:schemeClr val="accent1">
                                <a:lumMod val="75000"/>
                              </a:schemeClr>
                            </a:solidFill>
                            <a:latin typeface="Cambria Math" panose="02040503050406030204" pitchFamily="18" charset="0"/>
                          </a:rPr>
                          <m:t>𝑵</m:t>
                        </m:r>
                      </m:sub>
                      <m:sup>
                        <m:r>
                          <a:rPr lang="en-US" sz="3000" b="1" i="1">
                            <a:solidFill>
                              <a:schemeClr val="accent1">
                                <a:lumMod val="75000"/>
                              </a:schemeClr>
                            </a:solidFill>
                            <a:latin typeface="Cambria Math" panose="02040503050406030204" pitchFamily="18" charset="0"/>
                          </a:rPr>
                          <m:t>𝑫𝑬</m:t>
                        </m:r>
                      </m:sup>
                    </m:sSubSup>
                  </m:oMath>
                </a14:m>
                <a:r>
                  <a:rPr lang="ru-RU" sz="3000" b="1" dirty="0">
                    <a:solidFill>
                      <a:schemeClr val="accent1">
                        <a:lumMod val="75000"/>
                      </a:schemeClr>
                    </a:solidFill>
                  </a:rPr>
                  <a:t>, то </a:t>
                </a:r>
                <a14:m>
                  <m:oMath xmlns:m="http://schemas.openxmlformats.org/officeDocument/2006/math">
                    <m:r>
                      <a:rPr lang="ru-RU" sz="3000" b="1" i="1">
                        <a:solidFill>
                          <a:schemeClr val="accent1">
                            <a:lumMod val="75000"/>
                          </a:schemeClr>
                        </a:solidFill>
                        <a:latin typeface="Cambria Math" panose="02040503050406030204" pitchFamily="18" charset="0"/>
                        <a:ea typeface="Cambria Math" panose="02040503050406030204" pitchFamily="18" charset="0"/>
                      </a:rPr>
                      <m:t>¬ </m:t>
                    </m:r>
                    <m:r>
                      <a:rPr lang="el-GR" sz="3000" b="1" i="1">
                        <a:solidFill>
                          <a:schemeClr val="accent1">
                            <a:lumMod val="75000"/>
                          </a:schemeClr>
                        </a:solidFill>
                        <a:latin typeface="Cambria Math" panose="02040503050406030204" pitchFamily="18" charset="0"/>
                        <a:ea typeface="Cambria Math" panose="02040503050406030204" pitchFamily="18" charset="0"/>
                      </a:rPr>
                      <m:t>𝜶</m:t>
                    </m:r>
                    <m:r>
                      <a:rPr lang="ru-RU" sz="3000" b="1" i="1">
                        <a:solidFill>
                          <a:schemeClr val="accent1">
                            <a:lumMod val="75000"/>
                          </a:schemeClr>
                        </a:solidFill>
                        <a:latin typeface="Cambria Math" panose="02040503050406030204" pitchFamily="18" charset="0"/>
                        <a:ea typeface="Cambria Math" panose="02040503050406030204" pitchFamily="18" charset="0"/>
                      </a:rPr>
                      <m:t>∈</m:t>
                    </m:r>
                    <m:sSubSup>
                      <m:sSubSupPr>
                        <m:ctrlPr>
                          <a:rPr lang="en-US" sz="3000" b="1" i="1">
                            <a:solidFill>
                              <a:schemeClr val="accent1">
                                <a:lumMod val="75000"/>
                              </a:schemeClr>
                            </a:solidFill>
                            <a:latin typeface="Cambria Math" panose="02040503050406030204" pitchFamily="18" charset="0"/>
                          </a:rPr>
                        </m:ctrlPr>
                      </m:sSubSupPr>
                      <m:e>
                        <m:r>
                          <a:rPr lang="en-US" sz="3000" b="1" i="1">
                            <a:solidFill>
                              <a:schemeClr val="accent1">
                                <a:lumMod val="75000"/>
                              </a:schemeClr>
                            </a:solidFill>
                            <a:latin typeface="Cambria Math" panose="02040503050406030204" pitchFamily="18" charset="0"/>
                          </a:rPr>
                          <m:t>𝑳</m:t>
                        </m:r>
                      </m:e>
                      <m:sub>
                        <m:r>
                          <a:rPr lang="en-US" sz="3000" b="1" i="1">
                            <a:solidFill>
                              <a:schemeClr val="accent1">
                                <a:lumMod val="75000"/>
                              </a:schemeClr>
                            </a:solidFill>
                            <a:latin typeface="Cambria Math" panose="02040503050406030204" pitchFamily="18" charset="0"/>
                          </a:rPr>
                          <m:t>𝑵</m:t>
                        </m:r>
                      </m:sub>
                      <m:sup>
                        <m:r>
                          <a:rPr lang="en-US" sz="3000" b="1" i="1">
                            <a:solidFill>
                              <a:schemeClr val="accent1">
                                <a:lumMod val="75000"/>
                              </a:schemeClr>
                            </a:solidFill>
                            <a:latin typeface="Cambria Math" panose="02040503050406030204" pitchFamily="18" charset="0"/>
                          </a:rPr>
                          <m:t>𝑫𝑬</m:t>
                        </m:r>
                      </m:sup>
                    </m:sSubSup>
                  </m:oMath>
                </a14:m>
                <a:endParaRPr lang="ru-RU" sz="3000" b="1" dirty="0">
                  <a:solidFill>
                    <a:schemeClr val="accent1">
                      <a:lumMod val="75000"/>
                    </a:schemeClr>
                  </a:solidFill>
                </a:endParaRPr>
              </a:p>
              <a:p>
                <a:r>
                  <a:rPr lang="ru-RU" sz="3000" b="1" dirty="0">
                    <a:solidFill>
                      <a:schemeClr val="accent1">
                        <a:lumMod val="75000"/>
                      </a:schemeClr>
                    </a:solidFill>
                  </a:rPr>
                  <a:t>Если </a:t>
                </a:r>
                <a14:m>
                  <m:oMath xmlns:m="http://schemas.openxmlformats.org/officeDocument/2006/math">
                    <m:r>
                      <a:rPr lang="el-GR" sz="3000" b="1" i="1">
                        <a:solidFill>
                          <a:schemeClr val="accent1">
                            <a:lumMod val="75000"/>
                          </a:schemeClr>
                        </a:solidFill>
                        <a:latin typeface="Cambria Math" panose="02040503050406030204" pitchFamily="18" charset="0"/>
                        <a:ea typeface="Cambria Math" panose="02040503050406030204" pitchFamily="18" charset="0"/>
                      </a:rPr>
                      <m:t>𝜶</m:t>
                    </m:r>
                    <m:r>
                      <a:rPr lang="ru-RU" sz="3000" b="1" i="1">
                        <a:solidFill>
                          <a:schemeClr val="accent1">
                            <a:lumMod val="75000"/>
                          </a:schemeClr>
                        </a:solidFill>
                        <a:latin typeface="Cambria Math" panose="02040503050406030204" pitchFamily="18" charset="0"/>
                        <a:ea typeface="Cambria Math" panose="02040503050406030204" pitchFamily="18" charset="0"/>
                      </a:rPr>
                      <m:t>∈</m:t>
                    </m:r>
                  </m:oMath>
                </a14:m>
                <a:r>
                  <a:rPr lang="ru-RU" sz="3000" b="1" dirty="0">
                    <a:solidFill>
                      <a:schemeClr val="accent1">
                        <a:lumMod val="75000"/>
                      </a:schemeClr>
                    </a:solidFill>
                  </a:rPr>
                  <a:t> </a:t>
                </a:r>
                <a14:m>
                  <m:oMath xmlns:m="http://schemas.openxmlformats.org/officeDocument/2006/math">
                    <m:sSubSup>
                      <m:sSubSupPr>
                        <m:ctrlPr>
                          <a:rPr lang="en-US" sz="3000" b="1" i="1">
                            <a:solidFill>
                              <a:schemeClr val="accent1">
                                <a:lumMod val="75000"/>
                              </a:schemeClr>
                            </a:solidFill>
                            <a:latin typeface="Cambria Math" panose="02040503050406030204" pitchFamily="18" charset="0"/>
                          </a:rPr>
                        </m:ctrlPr>
                      </m:sSubSupPr>
                      <m:e>
                        <m:r>
                          <a:rPr lang="en-US" sz="3000" b="1" i="1">
                            <a:solidFill>
                              <a:schemeClr val="accent1">
                                <a:lumMod val="75000"/>
                              </a:schemeClr>
                            </a:solidFill>
                            <a:latin typeface="Cambria Math" panose="02040503050406030204" pitchFamily="18" charset="0"/>
                          </a:rPr>
                          <m:t>𝑳</m:t>
                        </m:r>
                      </m:e>
                      <m:sub>
                        <m:r>
                          <a:rPr lang="en-US" sz="3000" b="1" i="1">
                            <a:solidFill>
                              <a:schemeClr val="accent1">
                                <a:lumMod val="75000"/>
                              </a:schemeClr>
                            </a:solidFill>
                            <a:latin typeface="Cambria Math" panose="02040503050406030204" pitchFamily="18" charset="0"/>
                          </a:rPr>
                          <m:t>𝑵</m:t>
                        </m:r>
                      </m:sub>
                      <m:sup>
                        <m:r>
                          <a:rPr lang="en-US" sz="3000" b="1" i="1">
                            <a:solidFill>
                              <a:schemeClr val="accent1">
                                <a:lumMod val="75000"/>
                              </a:schemeClr>
                            </a:solidFill>
                            <a:latin typeface="Cambria Math" panose="02040503050406030204" pitchFamily="18" charset="0"/>
                          </a:rPr>
                          <m:t>𝑫𝑬</m:t>
                        </m:r>
                      </m:sup>
                    </m:sSubSup>
                  </m:oMath>
                </a14:m>
                <a:r>
                  <a:rPr lang="ru-RU" sz="3000" b="1" dirty="0" smtClean="0">
                    <a:solidFill>
                      <a:schemeClr val="accent1">
                        <a:lumMod val="75000"/>
                      </a:schemeClr>
                    </a:solidFill>
                  </a:rPr>
                  <a:t>и </a:t>
                </a:r>
                <a14:m>
                  <m:oMath xmlns:m="http://schemas.openxmlformats.org/officeDocument/2006/math">
                    <m:r>
                      <a:rPr lang="el-GR" sz="3000" b="1" i="1">
                        <a:solidFill>
                          <a:schemeClr val="accent1">
                            <a:lumMod val="75000"/>
                          </a:schemeClr>
                        </a:solidFill>
                        <a:latin typeface="Cambria Math" panose="02040503050406030204" pitchFamily="18" charset="0"/>
                        <a:ea typeface="Cambria Math" panose="02040503050406030204" pitchFamily="18" charset="0"/>
                      </a:rPr>
                      <m:t>𝜷</m:t>
                    </m:r>
                    <m:r>
                      <a:rPr lang="ru-RU" sz="3000" b="1" i="1">
                        <a:solidFill>
                          <a:schemeClr val="accent1">
                            <a:lumMod val="75000"/>
                          </a:schemeClr>
                        </a:solidFill>
                        <a:latin typeface="Cambria Math" panose="02040503050406030204" pitchFamily="18" charset="0"/>
                        <a:ea typeface="Cambria Math" panose="02040503050406030204" pitchFamily="18" charset="0"/>
                      </a:rPr>
                      <m:t>∈</m:t>
                    </m:r>
                    <m:sSubSup>
                      <m:sSubSupPr>
                        <m:ctrlPr>
                          <a:rPr lang="en-US" sz="3000" b="1" i="1">
                            <a:solidFill>
                              <a:schemeClr val="accent1">
                                <a:lumMod val="75000"/>
                              </a:schemeClr>
                            </a:solidFill>
                            <a:latin typeface="Cambria Math" panose="02040503050406030204" pitchFamily="18" charset="0"/>
                          </a:rPr>
                        </m:ctrlPr>
                      </m:sSubSupPr>
                      <m:e>
                        <m:r>
                          <a:rPr lang="en-US" sz="3000" b="1" i="1">
                            <a:solidFill>
                              <a:schemeClr val="accent1">
                                <a:lumMod val="75000"/>
                              </a:schemeClr>
                            </a:solidFill>
                            <a:latin typeface="Cambria Math" panose="02040503050406030204" pitchFamily="18" charset="0"/>
                          </a:rPr>
                          <m:t>𝑳</m:t>
                        </m:r>
                      </m:e>
                      <m:sub>
                        <m:r>
                          <a:rPr lang="en-US" sz="3000" b="1" i="1">
                            <a:solidFill>
                              <a:schemeClr val="accent1">
                                <a:lumMod val="75000"/>
                              </a:schemeClr>
                            </a:solidFill>
                            <a:latin typeface="Cambria Math" panose="02040503050406030204" pitchFamily="18" charset="0"/>
                          </a:rPr>
                          <m:t>𝑵</m:t>
                        </m:r>
                      </m:sub>
                      <m:sup>
                        <m:r>
                          <a:rPr lang="en-US" sz="3000" b="1" i="1">
                            <a:solidFill>
                              <a:schemeClr val="accent1">
                                <a:lumMod val="75000"/>
                              </a:schemeClr>
                            </a:solidFill>
                            <a:latin typeface="Cambria Math" panose="02040503050406030204" pitchFamily="18" charset="0"/>
                          </a:rPr>
                          <m:t>𝑫𝑬</m:t>
                        </m:r>
                      </m:sup>
                    </m:sSubSup>
                  </m:oMath>
                </a14:m>
                <a:r>
                  <a:rPr lang="ru-RU" sz="3000" b="1" dirty="0" smtClean="0">
                    <a:solidFill>
                      <a:schemeClr val="accent1">
                        <a:lumMod val="75000"/>
                      </a:schemeClr>
                    </a:solidFill>
                  </a:rPr>
                  <a:t>,</a:t>
                </a:r>
                <a:r>
                  <a:rPr lang="en-US" sz="3000" b="1" dirty="0" smtClean="0">
                    <a:solidFill>
                      <a:schemeClr val="accent1">
                        <a:lumMod val="75000"/>
                      </a:schemeClr>
                    </a:solidFill>
                  </a:rPr>
                  <a:t>  </a:t>
                </a:r>
                <a:r>
                  <a:rPr lang="ru-RU" sz="3000" b="1" dirty="0" smtClean="0">
                    <a:solidFill>
                      <a:schemeClr val="accent1">
                        <a:lumMod val="75000"/>
                      </a:schemeClr>
                    </a:solidFill>
                  </a:rPr>
                  <a:t>то </a:t>
                </a:r>
                <a14:m>
                  <m:oMath xmlns:m="http://schemas.openxmlformats.org/officeDocument/2006/math">
                    <m:d>
                      <m:dPr>
                        <m:ctrlPr>
                          <a:rPr lang="en-US" sz="3000" b="1" i="1">
                            <a:solidFill>
                              <a:schemeClr val="accent1">
                                <a:lumMod val="75000"/>
                              </a:schemeClr>
                            </a:solidFill>
                            <a:latin typeface="Cambria Math" panose="02040503050406030204" pitchFamily="18" charset="0"/>
                            <a:ea typeface="Cambria Math" panose="02040503050406030204" pitchFamily="18" charset="0"/>
                          </a:rPr>
                        </m:ctrlPr>
                      </m:dPr>
                      <m:e>
                        <m:r>
                          <a:rPr lang="en-US" sz="3000" b="1" i="1">
                            <a:solidFill>
                              <a:schemeClr val="accent1">
                                <a:lumMod val="75000"/>
                              </a:schemeClr>
                            </a:solidFill>
                            <a:latin typeface="Cambria Math" panose="02040503050406030204" pitchFamily="18" charset="0"/>
                            <a:ea typeface="Cambria Math" panose="02040503050406030204" pitchFamily="18" charset="0"/>
                          </a:rPr>
                          <m:t>𝜶</m:t>
                        </m:r>
                        <m:r>
                          <a:rPr lang="en-US" sz="3000" b="1" i="1">
                            <a:solidFill>
                              <a:schemeClr val="accent1">
                                <a:lumMod val="75000"/>
                              </a:schemeClr>
                            </a:solidFill>
                            <a:latin typeface="Cambria Math" panose="02040503050406030204" pitchFamily="18" charset="0"/>
                            <a:ea typeface="Cambria Math" panose="02040503050406030204" pitchFamily="18" charset="0"/>
                          </a:rPr>
                          <m:t>→</m:t>
                        </m:r>
                        <m:r>
                          <a:rPr lang="en-US" sz="3000" b="1" i="1">
                            <a:solidFill>
                              <a:schemeClr val="accent1">
                                <a:lumMod val="75000"/>
                              </a:schemeClr>
                            </a:solidFill>
                            <a:latin typeface="Cambria Math" panose="02040503050406030204" pitchFamily="18" charset="0"/>
                            <a:ea typeface="Cambria Math" panose="02040503050406030204" pitchFamily="18" charset="0"/>
                          </a:rPr>
                          <m:t>𝜷</m:t>
                        </m:r>
                      </m:e>
                    </m:d>
                    <m:r>
                      <a:rPr lang="en-US" sz="3000" b="1" i="1">
                        <a:solidFill>
                          <a:schemeClr val="accent1">
                            <a:lumMod val="75000"/>
                          </a:schemeClr>
                        </a:solidFill>
                        <a:latin typeface="Cambria Math" panose="02040503050406030204" pitchFamily="18" charset="0"/>
                        <a:ea typeface="Cambria Math" panose="02040503050406030204" pitchFamily="18" charset="0"/>
                      </a:rPr>
                      <m:t>∈</m:t>
                    </m:r>
                    <m:sSubSup>
                      <m:sSubSupPr>
                        <m:ctrlPr>
                          <a:rPr lang="en-US" sz="3000" b="1" i="1">
                            <a:solidFill>
                              <a:schemeClr val="accent1">
                                <a:lumMod val="75000"/>
                              </a:schemeClr>
                            </a:solidFill>
                            <a:latin typeface="Cambria Math" panose="02040503050406030204" pitchFamily="18" charset="0"/>
                          </a:rPr>
                        </m:ctrlPr>
                      </m:sSubSupPr>
                      <m:e>
                        <m:r>
                          <a:rPr lang="en-US" sz="3000" b="1" i="1">
                            <a:solidFill>
                              <a:schemeClr val="accent1">
                                <a:lumMod val="75000"/>
                              </a:schemeClr>
                            </a:solidFill>
                            <a:latin typeface="Cambria Math" panose="02040503050406030204" pitchFamily="18" charset="0"/>
                          </a:rPr>
                          <m:t>𝑳</m:t>
                        </m:r>
                      </m:e>
                      <m:sub>
                        <m:r>
                          <a:rPr lang="en-US" sz="3000" b="1" i="1">
                            <a:solidFill>
                              <a:schemeClr val="accent1">
                                <a:lumMod val="75000"/>
                              </a:schemeClr>
                            </a:solidFill>
                            <a:latin typeface="Cambria Math" panose="02040503050406030204" pitchFamily="18" charset="0"/>
                          </a:rPr>
                          <m:t>𝑵</m:t>
                        </m:r>
                      </m:sub>
                      <m:sup>
                        <m:r>
                          <a:rPr lang="en-US" sz="3000" b="1" i="1">
                            <a:solidFill>
                              <a:schemeClr val="accent1">
                                <a:lumMod val="75000"/>
                              </a:schemeClr>
                            </a:solidFill>
                            <a:latin typeface="Cambria Math" panose="02040503050406030204" pitchFamily="18" charset="0"/>
                          </a:rPr>
                          <m:t>𝑫𝑬</m:t>
                        </m:r>
                      </m:sup>
                    </m:sSubSup>
                  </m:oMath>
                </a14:m>
                <a:endParaRPr lang="en-US" sz="3000" b="1" dirty="0">
                  <a:solidFill>
                    <a:schemeClr val="accent1">
                      <a:lumMod val="75000"/>
                    </a:schemeClr>
                  </a:solidFill>
                </a:endParaRPr>
              </a:p>
              <a:p>
                <a:r>
                  <a:rPr lang="ru-RU" sz="3000" b="1" dirty="0">
                    <a:solidFill>
                      <a:schemeClr val="accent1">
                        <a:lumMod val="75000"/>
                      </a:schemeClr>
                    </a:solidFill>
                  </a:rPr>
                  <a:t>Если </a:t>
                </a:r>
                <a14:m>
                  <m:oMath xmlns:m="http://schemas.openxmlformats.org/officeDocument/2006/math">
                    <m:r>
                      <a:rPr lang="el-GR" sz="3000" b="1" i="1">
                        <a:solidFill>
                          <a:schemeClr val="accent1">
                            <a:lumMod val="75000"/>
                          </a:schemeClr>
                        </a:solidFill>
                        <a:latin typeface="Cambria Math" panose="02040503050406030204" pitchFamily="18" charset="0"/>
                        <a:ea typeface="Cambria Math" panose="02040503050406030204" pitchFamily="18" charset="0"/>
                      </a:rPr>
                      <m:t>𝜶</m:t>
                    </m:r>
                    <m:r>
                      <a:rPr lang="ru-RU" sz="3000" b="1" i="1">
                        <a:solidFill>
                          <a:schemeClr val="accent1">
                            <a:lumMod val="75000"/>
                          </a:schemeClr>
                        </a:solidFill>
                        <a:latin typeface="Cambria Math" panose="02040503050406030204" pitchFamily="18" charset="0"/>
                        <a:ea typeface="Cambria Math" panose="02040503050406030204" pitchFamily="18" charset="0"/>
                      </a:rPr>
                      <m:t>∈</m:t>
                    </m:r>
                    <m:sSubSup>
                      <m:sSubSupPr>
                        <m:ctrlPr>
                          <a:rPr lang="en-US" sz="3000" b="1" i="1">
                            <a:solidFill>
                              <a:schemeClr val="accent1">
                                <a:lumMod val="75000"/>
                              </a:schemeClr>
                            </a:solidFill>
                            <a:latin typeface="Cambria Math" panose="02040503050406030204" pitchFamily="18" charset="0"/>
                          </a:rPr>
                        </m:ctrlPr>
                      </m:sSubSupPr>
                      <m:e>
                        <m:r>
                          <a:rPr lang="en-US" sz="3000" b="1" i="1">
                            <a:solidFill>
                              <a:schemeClr val="accent1">
                                <a:lumMod val="75000"/>
                              </a:schemeClr>
                            </a:solidFill>
                            <a:latin typeface="Cambria Math" panose="02040503050406030204" pitchFamily="18" charset="0"/>
                          </a:rPr>
                          <m:t>𝑳</m:t>
                        </m:r>
                      </m:e>
                      <m:sub>
                        <m:r>
                          <a:rPr lang="en-US" sz="3000" b="1" i="1">
                            <a:solidFill>
                              <a:schemeClr val="accent1">
                                <a:lumMod val="75000"/>
                              </a:schemeClr>
                            </a:solidFill>
                            <a:latin typeface="Cambria Math" panose="02040503050406030204" pitchFamily="18" charset="0"/>
                          </a:rPr>
                          <m:t>𝑵</m:t>
                        </m:r>
                      </m:sub>
                      <m:sup>
                        <m:r>
                          <a:rPr lang="en-US" sz="3000" b="1" i="1">
                            <a:solidFill>
                              <a:schemeClr val="accent1">
                                <a:lumMod val="75000"/>
                              </a:schemeClr>
                            </a:solidFill>
                            <a:latin typeface="Cambria Math" panose="02040503050406030204" pitchFamily="18" charset="0"/>
                          </a:rPr>
                          <m:t>𝑫𝑬</m:t>
                        </m:r>
                      </m:sup>
                    </m:sSubSup>
                  </m:oMath>
                </a14:m>
                <a:r>
                  <a:rPr lang="ru-RU" sz="3000" b="1" dirty="0" smtClean="0">
                    <a:solidFill>
                      <a:schemeClr val="accent1">
                        <a:lumMod val="75000"/>
                      </a:schemeClr>
                    </a:solidFill>
                  </a:rPr>
                  <a:t>и</a:t>
                </a:r>
                <a:r>
                  <a:rPr lang="en-US" sz="3000" b="1" i="1" dirty="0" smtClean="0">
                    <a:solidFill>
                      <a:schemeClr val="accent1">
                        <a:lumMod val="75000"/>
                      </a:schemeClr>
                    </a:solidFill>
                  </a:rPr>
                  <a:t> </a:t>
                </a:r>
                <a:r>
                  <a:rPr lang="en-US" sz="3000" b="1" i="1" dirty="0" err="1">
                    <a:solidFill>
                      <a:schemeClr val="accent1">
                        <a:lumMod val="75000"/>
                      </a:schemeClr>
                    </a:solidFill>
                  </a:rPr>
                  <a:t>i</a:t>
                </a:r>
                <a:r>
                  <a:rPr lang="en-US" sz="3000" b="1" i="1" dirty="0">
                    <a:solidFill>
                      <a:schemeClr val="accent1">
                        <a:lumMod val="75000"/>
                      </a:schemeClr>
                    </a:solidFill>
                  </a:rPr>
                  <a:t> </a:t>
                </a:r>
                <a14:m>
                  <m:oMath xmlns:m="http://schemas.openxmlformats.org/officeDocument/2006/math">
                    <m:r>
                      <a:rPr lang="ru-RU" sz="3000" b="1" i="1">
                        <a:solidFill>
                          <a:schemeClr val="accent1">
                            <a:lumMod val="75000"/>
                          </a:schemeClr>
                        </a:solidFill>
                        <a:latin typeface="Cambria Math" panose="02040503050406030204" pitchFamily="18" charset="0"/>
                        <a:ea typeface="Cambria Math" panose="02040503050406030204" pitchFamily="18" charset="0"/>
                      </a:rPr>
                      <m:t>∈</m:t>
                    </m:r>
                    <m:r>
                      <a:rPr lang="en-US" sz="3000" b="1" i="1">
                        <a:solidFill>
                          <a:schemeClr val="accent1">
                            <a:lumMod val="75000"/>
                          </a:schemeClr>
                        </a:solidFill>
                        <a:latin typeface="Cambria Math" panose="02040503050406030204" pitchFamily="18" charset="0"/>
                        <a:ea typeface="Cambria Math" panose="02040503050406030204" pitchFamily="18" charset="0"/>
                      </a:rPr>
                      <m:t>𝑨</m:t>
                    </m:r>
                    <m:r>
                      <a:rPr lang="en-US" sz="3000" b="1" i="1">
                        <a:solidFill>
                          <a:schemeClr val="accent1">
                            <a:lumMod val="75000"/>
                          </a:schemeClr>
                        </a:solidFill>
                        <a:latin typeface="Cambria Math" panose="02040503050406030204" pitchFamily="18" charset="0"/>
                        <a:ea typeface="Cambria Math" panose="02040503050406030204" pitchFamily="18" charset="0"/>
                      </a:rPr>
                      <m:t>,  то&lt;</m:t>
                    </m:r>
                    <m:sSub>
                      <m:sSubPr>
                        <m:ctrlPr>
                          <a:rPr lang="en-US" sz="3000" b="1" i="1">
                            <a:solidFill>
                              <a:schemeClr val="accent1">
                                <a:lumMod val="75000"/>
                              </a:schemeClr>
                            </a:solidFill>
                            <a:latin typeface="Cambria Math" panose="02040503050406030204" pitchFamily="18" charset="0"/>
                            <a:ea typeface="Cambria Math" panose="02040503050406030204" pitchFamily="18" charset="0"/>
                          </a:rPr>
                        </m:ctrlPr>
                      </m:sSubPr>
                      <m:e>
                        <m:r>
                          <a:rPr lang="en-US" sz="3000" b="1" i="1">
                            <a:solidFill>
                              <a:schemeClr val="accent1">
                                <a:lumMod val="75000"/>
                              </a:schemeClr>
                            </a:solidFill>
                            <a:latin typeface="Cambria Math" panose="02040503050406030204" pitchFamily="18" charset="0"/>
                            <a:ea typeface="Cambria Math" panose="02040503050406030204" pitchFamily="18" charset="0"/>
                          </a:rPr>
                          <m:t>𝑭</m:t>
                        </m:r>
                      </m:e>
                      <m:sub>
                        <m:r>
                          <a:rPr lang="en-US" sz="3000" b="1" i="1">
                            <a:solidFill>
                              <a:schemeClr val="accent1">
                                <a:lumMod val="75000"/>
                              </a:schemeClr>
                            </a:solidFill>
                            <a:latin typeface="Cambria Math" panose="02040503050406030204" pitchFamily="18" charset="0"/>
                            <a:ea typeface="Cambria Math" panose="02040503050406030204" pitchFamily="18" charset="0"/>
                          </a:rPr>
                          <m:t>𝒊</m:t>
                        </m:r>
                      </m:sub>
                    </m:sSub>
                    <m:r>
                      <a:rPr lang="en-US" sz="3000" b="1" i="1">
                        <a:solidFill>
                          <a:schemeClr val="accent1">
                            <a:lumMod val="75000"/>
                          </a:schemeClr>
                        </a:solidFill>
                        <a:latin typeface="Cambria Math" panose="02040503050406030204" pitchFamily="18" charset="0"/>
                        <a:ea typeface="Cambria Math" panose="02040503050406030204" pitchFamily="18" charset="0"/>
                      </a:rPr>
                      <m:t>&gt;</m:t>
                    </m:r>
                    <m:r>
                      <a:rPr lang="en-US" sz="3000" b="1" i="1">
                        <a:solidFill>
                          <a:schemeClr val="accent1">
                            <a:lumMod val="75000"/>
                          </a:schemeClr>
                        </a:solidFill>
                        <a:latin typeface="Cambria Math" panose="02040503050406030204" pitchFamily="18" charset="0"/>
                        <a:ea typeface="Cambria Math" panose="02040503050406030204" pitchFamily="18" charset="0"/>
                      </a:rPr>
                      <m:t>𝜶</m:t>
                    </m:r>
                  </m:oMath>
                </a14:m>
                <a:r>
                  <a:rPr lang="ru-RU" sz="3000" b="1" dirty="0">
                    <a:solidFill>
                      <a:schemeClr val="accent1">
                        <a:lumMod val="75000"/>
                      </a:schemeClr>
                    </a:solidFill>
                  </a:rPr>
                  <a:t> </a:t>
                </a:r>
                <a14:m>
                  <m:oMath xmlns:m="http://schemas.openxmlformats.org/officeDocument/2006/math">
                    <m:r>
                      <a:rPr lang="en-US" sz="3000" b="1" i="1">
                        <a:solidFill>
                          <a:schemeClr val="accent1">
                            <a:lumMod val="75000"/>
                          </a:schemeClr>
                        </a:solidFill>
                        <a:latin typeface="Cambria Math" panose="02040503050406030204" pitchFamily="18" charset="0"/>
                        <a:ea typeface="Cambria Math" panose="02040503050406030204" pitchFamily="18" charset="0"/>
                      </a:rPr>
                      <m:t>∈</m:t>
                    </m:r>
                    <m:sSubSup>
                      <m:sSubSupPr>
                        <m:ctrlPr>
                          <a:rPr lang="en-US" sz="3000" b="1" i="1">
                            <a:solidFill>
                              <a:schemeClr val="accent1">
                                <a:lumMod val="75000"/>
                              </a:schemeClr>
                            </a:solidFill>
                            <a:latin typeface="Cambria Math" panose="02040503050406030204" pitchFamily="18" charset="0"/>
                          </a:rPr>
                        </m:ctrlPr>
                      </m:sSubSupPr>
                      <m:e>
                        <m:r>
                          <a:rPr lang="en-US" sz="3000" b="1" i="1">
                            <a:solidFill>
                              <a:schemeClr val="accent1">
                                <a:lumMod val="75000"/>
                              </a:schemeClr>
                            </a:solidFill>
                            <a:latin typeface="Cambria Math" panose="02040503050406030204" pitchFamily="18" charset="0"/>
                          </a:rPr>
                          <m:t>𝑳</m:t>
                        </m:r>
                      </m:e>
                      <m:sub>
                        <m:r>
                          <a:rPr lang="en-US" sz="3000" b="1" i="1">
                            <a:solidFill>
                              <a:schemeClr val="accent1">
                                <a:lumMod val="75000"/>
                              </a:schemeClr>
                            </a:solidFill>
                            <a:latin typeface="Cambria Math" panose="02040503050406030204" pitchFamily="18" charset="0"/>
                          </a:rPr>
                          <m:t>𝑵</m:t>
                        </m:r>
                      </m:sub>
                      <m:sup>
                        <m:r>
                          <a:rPr lang="en-US" sz="3000" b="1" i="1">
                            <a:solidFill>
                              <a:schemeClr val="accent1">
                                <a:lumMod val="75000"/>
                              </a:schemeClr>
                            </a:solidFill>
                            <a:latin typeface="Cambria Math" panose="02040503050406030204" pitchFamily="18" charset="0"/>
                          </a:rPr>
                          <m:t>𝑫𝑬</m:t>
                        </m:r>
                      </m:sup>
                    </m:sSubSup>
                  </m:oMath>
                </a14:m>
                <a:endParaRPr lang="en-US" sz="3000" b="1" dirty="0" smtClean="0"/>
              </a:p>
              <a:p>
                <a:r>
                  <a:rPr lang="ru-RU" sz="3000" dirty="0" smtClean="0"/>
                  <a:t>Формула </a:t>
                </a:r>
                <a:r>
                  <a:rPr lang="ru-RU" sz="3000" dirty="0"/>
                  <a:t>вида </a:t>
                </a:r>
                <a14:m>
                  <m:oMath xmlns:m="http://schemas.openxmlformats.org/officeDocument/2006/math">
                    <m:r>
                      <a:rPr lang="en-US" sz="3000" b="1" i="1">
                        <a:solidFill>
                          <a:schemeClr val="accent1">
                            <a:lumMod val="75000"/>
                          </a:schemeClr>
                        </a:solidFill>
                        <a:latin typeface="Cambria Math" panose="02040503050406030204" pitchFamily="18" charset="0"/>
                        <a:ea typeface="Cambria Math" panose="02040503050406030204" pitchFamily="18" charset="0"/>
                      </a:rPr>
                      <m:t>&lt;</m:t>
                    </m:r>
                    <m:sSub>
                      <m:sSubPr>
                        <m:ctrlPr>
                          <a:rPr lang="en-US" sz="3000" b="1" i="1">
                            <a:solidFill>
                              <a:schemeClr val="accent1">
                                <a:lumMod val="75000"/>
                              </a:schemeClr>
                            </a:solidFill>
                            <a:latin typeface="Cambria Math" panose="02040503050406030204" pitchFamily="18" charset="0"/>
                            <a:ea typeface="Cambria Math" panose="02040503050406030204" pitchFamily="18" charset="0"/>
                          </a:rPr>
                        </m:ctrlPr>
                      </m:sSubPr>
                      <m:e>
                        <m:r>
                          <a:rPr lang="en-US" sz="3000" b="1" i="1">
                            <a:solidFill>
                              <a:schemeClr val="accent1">
                                <a:lumMod val="75000"/>
                              </a:schemeClr>
                            </a:solidFill>
                            <a:latin typeface="Cambria Math" panose="02040503050406030204" pitchFamily="18" charset="0"/>
                            <a:ea typeface="Cambria Math" panose="02040503050406030204" pitchFamily="18" charset="0"/>
                          </a:rPr>
                          <m:t>𝑭</m:t>
                        </m:r>
                      </m:e>
                      <m:sub>
                        <m:r>
                          <a:rPr lang="en-US" sz="3000" b="1" i="1">
                            <a:solidFill>
                              <a:schemeClr val="accent1">
                                <a:lumMod val="75000"/>
                              </a:schemeClr>
                            </a:solidFill>
                            <a:latin typeface="Cambria Math" panose="02040503050406030204" pitchFamily="18" charset="0"/>
                            <a:ea typeface="Cambria Math" panose="02040503050406030204" pitchFamily="18" charset="0"/>
                          </a:rPr>
                          <m:t>𝒊</m:t>
                        </m:r>
                      </m:sub>
                    </m:sSub>
                    <m:r>
                      <a:rPr lang="en-US" sz="3000" b="1" i="1">
                        <a:solidFill>
                          <a:schemeClr val="accent1">
                            <a:lumMod val="75000"/>
                          </a:schemeClr>
                        </a:solidFill>
                        <a:latin typeface="Cambria Math" panose="02040503050406030204" pitchFamily="18" charset="0"/>
                        <a:ea typeface="Cambria Math" panose="02040503050406030204" pitchFamily="18" charset="0"/>
                      </a:rPr>
                      <m:t>&gt;</m:t>
                    </m:r>
                    <m:r>
                      <a:rPr lang="en-US" sz="3000" b="1" i="1">
                        <a:solidFill>
                          <a:schemeClr val="accent1">
                            <a:lumMod val="75000"/>
                          </a:schemeClr>
                        </a:solidFill>
                        <a:latin typeface="Cambria Math" panose="02040503050406030204" pitchFamily="18" charset="0"/>
                        <a:ea typeface="Cambria Math" panose="02040503050406030204" pitchFamily="18" charset="0"/>
                      </a:rPr>
                      <m:t>𝜶</m:t>
                    </m:r>
                  </m:oMath>
                </a14:m>
                <a:r>
                  <a:rPr lang="en-US" sz="3000" b="1" dirty="0" smtClean="0"/>
                  <a:t> </a:t>
                </a:r>
                <a:r>
                  <a:rPr lang="ru-RU" sz="3000" dirty="0" smtClean="0"/>
                  <a:t>читается </a:t>
                </a:r>
                <a:r>
                  <a:rPr lang="ru-RU" sz="3200" dirty="0"/>
                  <a:t>то, что </a:t>
                </a:r>
                <a:r>
                  <a:rPr lang="en-US" sz="3200" dirty="0"/>
                  <a:t>α </a:t>
                </a:r>
                <a:r>
                  <a:rPr lang="ru-RU" sz="3200" dirty="0"/>
                  <a:t>истинна, будет </a:t>
                </a:r>
                <a:r>
                  <a:rPr lang="ru-RU" sz="3200" dirty="0" smtClean="0"/>
                  <a:t>явно </a:t>
                </a:r>
                <a:r>
                  <a:rPr lang="ru-RU" sz="3200" dirty="0"/>
                  <a:t>известно агенту i, если у него будет правильный ход мысли», формула </a:t>
                </a:r>
                <a:r>
                  <a:rPr lang="ru-RU" sz="3200" b="1" dirty="0" smtClean="0">
                    <a:solidFill>
                      <a:schemeClr val="accent1">
                        <a:lumMod val="75000"/>
                      </a:schemeClr>
                    </a:solidFill>
                  </a:rPr>
                  <a:t>[</a:t>
                </a:r>
                <a14:m>
                  <m:oMath xmlns:m="http://schemas.openxmlformats.org/officeDocument/2006/math">
                    <m:sSub>
                      <m:sSubPr>
                        <m:ctrlPr>
                          <a:rPr lang="en-US" sz="3200" b="1" i="1">
                            <a:solidFill>
                              <a:schemeClr val="accent1">
                                <a:lumMod val="75000"/>
                              </a:schemeClr>
                            </a:solidFill>
                            <a:latin typeface="Cambria Math" panose="02040503050406030204" pitchFamily="18" charset="0"/>
                            <a:ea typeface="Cambria Math" panose="02040503050406030204" pitchFamily="18" charset="0"/>
                          </a:rPr>
                        </m:ctrlPr>
                      </m:sSubPr>
                      <m:e>
                        <m:r>
                          <a:rPr lang="en-US" sz="3200" b="1" i="1">
                            <a:solidFill>
                              <a:schemeClr val="accent1">
                                <a:lumMod val="75000"/>
                              </a:schemeClr>
                            </a:solidFill>
                            <a:latin typeface="Cambria Math" panose="02040503050406030204" pitchFamily="18" charset="0"/>
                            <a:ea typeface="Cambria Math" panose="02040503050406030204" pitchFamily="18" charset="0"/>
                          </a:rPr>
                          <m:t>𝑭</m:t>
                        </m:r>
                      </m:e>
                      <m:sub>
                        <m:r>
                          <a:rPr lang="en-US" sz="3200" b="1" i="1">
                            <a:solidFill>
                              <a:schemeClr val="accent1">
                                <a:lumMod val="75000"/>
                              </a:schemeClr>
                            </a:solidFill>
                            <a:latin typeface="Cambria Math" panose="02040503050406030204" pitchFamily="18" charset="0"/>
                            <a:ea typeface="Cambria Math" panose="02040503050406030204" pitchFamily="18" charset="0"/>
                          </a:rPr>
                          <m:t>𝒊</m:t>
                        </m:r>
                      </m:sub>
                    </m:sSub>
                  </m:oMath>
                </a14:m>
                <a:r>
                  <a:rPr lang="ru-RU" sz="3200" b="1" dirty="0" smtClean="0">
                    <a:solidFill>
                      <a:schemeClr val="accent1">
                        <a:lumMod val="75000"/>
                      </a:schemeClr>
                    </a:solidFill>
                  </a:rPr>
                  <a:t>]</a:t>
                </a:r>
                <a:r>
                  <a:rPr lang="en-US" sz="3200" b="1" dirty="0">
                    <a:solidFill>
                      <a:schemeClr val="accent1">
                        <a:lumMod val="75000"/>
                      </a:schemeClr>
                    </a:solidFill>
                    <a:ea typeface="Cambria Math" panose="02040503050406030204" pitchFamily="18" charset="0"/>
                  </a:rPr>
                  <a:t> </a:t>
                </a:r>
                <a14:m>
                  <m:oMath xmlns:m="http://schemas.openxmlformats.org/officeDocument/2006/math">
                    <m:r>
                      <a:rPr lang="en-US" sz="3200" b="1" i="1">
                        <a:solidFill>
                          <a:schemeClr val="accent1">
                            <a:lumMod val="75000"/>
                          </a:schemeClr>
                        </a:solidFill>
                        <a:latin typeface="Cambria Math" panose="02040503050406030204" pitchFamily="18" charset="0"/>
                        <a:ea typeface="Cambria Math" panose="02040503050406030204" pitchFamily="18" charset="0"/>
                      </a:rPr>
                      <m:t>𝜶</m:t>
                    </m:r>
                  </m:oMath>
                </a14:m>
                <a:r>
                  <a:rPr lang="ru-RU" sz="3200" b="1" dirty="0" smtClean="0">
                    <a:solidFill>
                      <a:schemeClr val="accent1">
                        <a:lumMod val="75000"/>
                      </a:schemeClr>
                    </a:solidFill>
                  </a:rPr>
                  <a:t> </a:t>
                </a:r>
                <a:r>
                  <a:rPr lang="ru-RU" sz="3200" dirty="0" smtClean="0"/>
                  <a:t>читается </a:t>
                </a:r>
                <a:r>
                  <a:rPr lang="ru-RU" sz="3200" dirty="0"/>
                  <a:t>«то, что </a:t>
                </a:r>
                <a:r>
                  <a:rPr lang="en-US" sz="3200" dirty="0">
                    <a:solidFill>
                      <a:schemeClr val="accent1">
                        <a:lumMod val="75000"/>
                      </a:schemeClr>
                    </a:solidFill>
                  </a:rPr>
                  <a:t>α</a:t>
                </a:r>
                <a:r>
                  <a:rPr lang="en-US" sz="3200" dirty="0"/>
                  <a:t> </a:t>
                </a:r>
                <a:r>
                  <a:rPr lang="ru-RU" sz="3200" dirty="0"/>
                  <a:t>истинна, обязательно будет </a:t>
                </a:r>
                <a:r>
                  <a:rPr lang="ru-RU" sz="3200" dirty="0" smtClean="0"/>
                  <a:t>явно </a:t>
                </a:r>
                <a:r>
                  <a:rPr lang="ru-RU" sz="3200" dirty="0"/>
                  <a:t>известно агенту i, при любом ходе его мысли</a:t>
                </a:r>
                <a:r>
                  <a:rPr lang="ru-RU" sz="3200" dirty="0" smtClean="0"/>
                  <a:t>»</a:t>
                </a:r>
                <a:endParaRPr lang="ru-RU" sz="2400" i="1" dirty="0"/>
              </a:p>
              <a:p>
                <a:pPr marL="0" indent="0">
                  <a:buNone/>
                </a:pPr>
                <a:endParaRPr lang="ru-RU" sz="2400" dirty="0"/>
              </a:p>
            </p:txBody>
          </p:sp>
        </mc:Choice>
        <mc:Fallback xmlns="">
          <p:sp>
            <p:nvSpPr>
              <p:cNvPr id="3" name="Объект 2"/>
              <p:cNvSpPr>
                <a:spLocks noGrp="1" noRot="1" noChangeAspect="1" noMove="1" noResize="1" noEditPoints="1" noAdjustHandles="1" noChangeArrowheads="1" noChangeShapeType="1" noTextEdit="1"/>
              </p:cNvSpPr>
              <p:nvPr>
                <p:ph idx="1"/>
              </p:nvPr>
            </p:nvSpPr>
            <p:spPr>
              <a:xfrm>
                <a:off x="251520" y="1556792"/>
                <a:ext cx="8640960" cy="5184575"/>
              </a:xfrm>
              <a:blipFill rotWithShape="0">
                <a:blip r:embed="rId2"/>
                <a:stretch>
                  <a:fillRect l="-1410" t="-2350" r="-1551"/>
                </a:stretch>
              </a:blipFill>
            </p:spPr>
            <p:txBody>
              <a:bodyPr/>
              <a:lstStyle/>
              <a:p>
                <a:r>
                  <a:rPr lang="ru-RU">
                    <a:noFill/>
                  </a:rPr>
                  <a:t> </a:t>
                </a:r>
              </a:p>
            </p:txBody>
          </p:sp>
        </mc:Fallback>
      </mc:AlternateContent>
      <p:sp>
        <p:nvSpPr>
          <p:cNvPr id="7" name="Rectangle 5"/>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spTree>
    <p:extLst>
      <p:ext uri="{BB962C8B-B14F-4D97-AF65-F5344CB8AC3E}">
        <p14:creationId xmlns:p14="http://schemas.microsoft.com/office/powerpoint/2010/main" val="1950682513"/>
      </p:ext>
    </p:extLst>
  </p:cSld>
  <p:clrMapOvr>
    <a:masterClrMapping/>
  </p:clrMapOvr>
  <p:transition spd="med">
    <p:pull/>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28650" y="116633"/>
            <a:ext cx="7886700" cy="360040"/>
          </a:xfrm>
        </p:spPr>
        <p:txBody>
          <a:bodyPr>
            <a:normAutofit fontScale="90000"/>
          </a:bodyPr>
          <a:lstStyle/>
          <a:p>
            <a:r>
              <a:rPr lang="ru-RU" dirty="0" smtClean="0"/>
              <a:t>Аксиомы ДЭЛ</a:t>
            </a:r>
            <a:endParaRPr lang="ru-RU" dirty="0"/>
          </a:p>
        </p:txBody>
      </p:sp>
      <mc:AlternateContent xmlns:mc="http://schemas.openxmlformats.org/markup-compatibility/2006" xmlns:a14="http://schemas.microsoft.com/office/drawing/2010/main">
        <mc:Choice Requires="a14">
          <p:sp>
            <p:nvSpPr>
              <p:cNvPr id="3" name="Объект 2"/>
              <p:cNvSpPr>
                <a:spLocks noGrp="1"/>
              </p:cNvSpPr>
              <p:nvPr>
                <p:ph idx="1"/>
              </p:nvPr>
            </p:nvSpPr>
            <p:spPr>
              <a:xfrm>
                <a:off x="107504" y="620688"/>
                <a:ext cx="8928992" cy="6120679"/>
              </a:xfrm>
            </p:spPr>
            <p:txBody>
              <a:bodyPr>
                <a:normAutofit fontScale="70000" lnSpcReduction="20000"/>
              </a:bodyPr>
              <a:lstStyle/>
              <a:p>
                <a:pPr algn="just"/>
                <a:r>
                  <a:rPr lang="ru-RU" dirty="0" smtClean="0"/>
                  <a:t>Пусть </a:t>
                </a:r>
                <a14:m>
                  <m:oMath xmlns:m="http://schemas.openxmlformats.org/officeDocument/2006/math">
                    <m:sSubSup>
                      <m:sSubSupPr>
                        <m:ctrlPr>
                          <a:rPr lang="en-US" i="1">
                            <a:solidFill>
                              <a:schemeClr val="accent1">
                                <a:lumMod val="75000"/>
                              </a:schemeClr>
                            </a:solidFill>
                            <a:latin typeface="Cambria Math" panose="02040503050406030204" pitchFamily="18" charset="0"/>
                          </a:rPr>
                        </m:ctrlPr>
                      </m:sSubSupPr>
                      <m:e>
                        <m:r>
                          <a:rPr lang="en-US" i="1">
                            <a:solidFill>
                              <a:schemeClr val="accent1">
                                <a:lumMod val="75000"/>
                              </a:schemeClr>
                            </a:solidFill>
                            <a:latin typeface="Cambria Math" panose="02040503050406030204" pitchFamily="18" charset="0"/>
                          </a:rPr>
                          <m:t>𝐿</m:t>
                        </m:r>
                      </m:e>
                      <m:sub>
                        <m:r>
                          <a:rPr lang="en-US" i="1">
                            <a:solidFill>
                              <a:schemeClr val="accent1">
                                <a:lumMod val="75000"/>
                              </a:schemeClr>
                            </a:solidFill>
                            <a:latin typeface="Cambria Math" panose="02040503050406030204" pitchFamily="18" charset="0"/>
                          </a:rPr>
                          <m:t>𝑁</m:t>
                        </m:r>
                      </m:sub>
                      <m:sup>
                        <m:r>
                          <a:rPr lang="en-US" b="0" i="1" smtClean="0">
                            <a:solidFill>
                              <a:schemeClr val="accent1">
                                <a:lumMod val="75000"/>
                              </a:schemeClr>
                            </a:solidFill>
                            <a:latin typeface="Cambria Math" panose="02040503050406030204" pitchFamily="18" charset="0"/>
                          </a:rPr>
                          <m:t>𝐾</m:t>
                        </m:r>
                        <m:r>
                          <a:rPr lang="en-US" b="0" i="1" smtClean="0">
                            <a:solidFill>
                              <a:schemeClr val="accent1">
                                <a:lumMod val="75000"/>
                              </a:schemeClr>
                            </a:solidFill>
                            <a:latin typeface="Cambria Math" panose="02040503050406030204" pitchFamily="18" charset="0"/>
                          </a:rPr>
                          <m:t>+</m:t>
                        </m:r>
                      </m:sup>
                    </m:sSubSup>
                  </m:oMath>
                </a14:m>
                <a:r>
                  <a:rPr lang="ru-RU" dirty="0" smtClean="0"/>
                  <a:t>есть </a:t>
                </a:r>
                <a:r>
                  <a:rPr lang="ru-RU" dirty="0"/>
                  <a:t>минимальное подмножество множества </a:t>
                </a:r>
                <a14:m>
                  <m:oMath xmlns:m="http://schemas.openxmlformats.org/officeDocument/2006/math">
                    <m:sSubSup>
                      <m:sSubSupPr>
                        <m:ctrlPr>
                          <a:rPr lang="en-US" i="1" smtClean="0">
                            <a:solidFill>
                              <a:schemeClr val="accent1">
                                <a:lumMod val="75000"/>
                              </a:schemeClr>
                            </a:solidFill>
                            <a:latin typeface="Cambria Math" panose="02040503050406030204" pitchFamily="18" charset="0"/>
                          </a:rPr>
                        </m:ctrlPr>
                      </m:sSubSupPr>
                      <m:e>
                        <m:r>
                          <a:rPr lang="en-US" i="1">
                            <a:solidFill>
                              <a:schemeClr val="accent1">
                                <a:lumMod val="75000"/>
                              </a:schemeClr>
                            </a:solidFill>
                            <a:latin typeface="Cambria Math" panose="02040503050406030204" pitchFamily="18" charset="0"/>
                          </a:rPr>
                          <m:t>𝐿</m:t>
                        </m:r>
                      </m:e>
                      <m:sub>
                        <m:r>
                          <a:rPr lang="en-US" i="1">
                            <a:solidFill>
                              <a:schemeClr val="accent1">
                                <a:lumMod val="75000"/>
                              </a:schemeClr>
                            </a:solidFill>
                            <a:latin typeface="Cambria Math" panose="02040503050406030204" pitchFamily="18" charset="0"/>
                          </a:rPr>
                          <m:t>𝑁</m:t>
                        </m:r>
                      </m:sub>
                      <m:sup>
                        <m:r>
                          <a:rPr lang="en-US" b="0" i="1" smtClean="0">
                            <a:solidFill>
                              <a:schemeClr val="accent1">
                                <a:lumMod val="75000"/>
                              </a:schemeClr>
                            </a:solidFill>
                            <a:latin typeface="Cambria Math" panose="02040503050406030204" pitchFamily="18" charset="0"/>
                          </a:rPr>
                          <m:t>𝐾</m:t>
                        </m:r>
                      </m:sup>
                    </m:sSubSup>
                  </m:oMath>
                </a14:m>
                <a:r>
                  <a:rPr lang="ru-RU" i="1" dirty="0" smtClean="0"/>
                  <a:t> </a:t>
                </a:r>
                <a:r>
                  <a:rPr lang="ru-RU" dirty="0"/>
                  <a:t>, включающее все объективные формулы и замкнутое относительно следующего условия: если </a:t>
                </a:r>
                <a:r>
                  <a:rPr lang="en-US" dirty="0" smtClean="0">
                    <a:solidFill>
                      <a:schemeClr val="accent1">
                        <a:lumMod val="75000"/>
                      </a:schemeClr>
                    </a:solidFill>
                  </a:rPr>
                  <a:t>α</a:t>
                </a:r>
                <a:r>
                  <a:rPr lang="ru-RU" dirty="0">
                    <a:solidFill>
                      <a:schemeClr val="accent1">
                        <a:lumMod val="75000"/>
                      </a:schemeClr>
                    </a:solidFill>
                  </a:rPr>
                  <a:t>, </a:t>
                </a:r>
                <a:r>
                  <a:rPr lang="en-US" dirty="0">
                    <a:solidFill>
                      <a:schemeClr val="accent1">
                        <a:lumMod val="75000"/>
                      </a:schemeClr>
                    </a:solidFill>
                  </a:rPr>
                  <a:t>β ∈ </a:t>
                </a:r>
                <a14:m>
                  <m:oMath xmlns:m="http://schemas.openxmlformats.org/officeDocument/2006/math">
                    <m:sSubSup>
                      <m:sSubSupPr>
                        <m:ctrlPr>
                          <a:rPr lang="en-US" i="1">
                            <a:solidFill>
                              <a:schemeClr val="accent1">
                                <a:lumMod val="75000"/>
                              </a:schemeClr>
                            </a:solidFill>
                            <a:latin typeface="Cambria Math" panose="02040503050406030204" pitchFamily="18" charset="0"/>
                          </a:rPr>
                        </m:ctrlPr>
                      </m:sSubSupPr>
                      <m:e>
                        <m:r>
                          <a:rPr lang="en-US" i="1">
                            <a:solidFill>
                              <a:schemeClr val="accent1">
                                <a:lumMod val="75000"/>
                              </a:schemeClr>
                            </a:solidFill>
                            <a:latin typeface="Cambria Math" panose="02040503050406030204" pitchFamily="18" charset="0"/>
                          </a:rPr>
                          <m:t>𝐿</m:t>
                        </m:r>
                      </m:e>
                      <m:sub>
                        <m:r>
                          <a:rPr lang="en-US" i="1">
                            <a:solidFill>
                              <a:schemeClr val="accent1">
                                <a:lumMod val="75000"/>
                              </a:schemeClr>
                            </a:solidFill>
                            <a:latin typeface="Cambria Math" panose="02040503050406030204" pitchFamily="18" charset="0"/>
                          </a:rPr>
                          <m:t>𝑁</m:t>
                        </m:r>
                      </m:sub>
                      <m:sup>
                        <m:r>
                          <a:rPr lang="en-US" b="0" i="1" smtClean="0">
                            <a:solidFill>
                              <a:schemeClr val="accent1">
                                <a:lumMod val="75000"/>
                              </a:schemeClr>
                            </a:solidFill>
                            <a:latin typeface="Cambria Math" panose="02040503050406030204" pitchFamily="18" charset="0"/>
                          </a:rPr>
                          <m:t>𝐾</m:t>
                        </m:r>
                        <m:r>
                          <a:rPr lang="en-US" b="0" i="1" smtClean="0">
                            <a:solidFill>
                              <a:schemeClr val="accent1">
                                <a:lumMod val="75000"/>
                              </a:schemeClr>
                            </a:solidFill>
                            <a:latin typeface="Cambria Math" panose="02040503050406030204" pitchFamily="18" charset="0"/>
                          </a:rPr>
                          <m:t>+</m:t>
                        </m:r>
                      </m:sup>
                    </m:sSubSup>
                  </m:oMath>
                </a14:m>
                <a:r>
                  <a:rPr lang="ru-RU" i="1" dirty="0" smtClean="0"/>
                  <a:t> </a:t>
                </a:r>
                <a:r>
                  <a:rPr lang="ru-RU" dirty="0"/>
                  <a:t>и </a:t>
                </a:r>
                <a:r>
                  <a:rPr lang="en-US" i="1" dirty="0">
                    <a:solidFill>
                      <a:schemeClr val="accent1">
                        <a:lumMod val="75000"/>
                      </a:schemeClr>
                    </a:solidFill>
                  </a:rPr>
                  <a:t>i</a:t>
                </a:r>
                <a:r>
                  <a:rPr lang="en-US" i="1" dirty="0" smtClean="0">
                    <a:solidFill>
                      <a:schemeClr val="accent1">
                        <a:lumMod val="75000"/>
                      </a:schemeClr>
                    </a:solidFill>
                  </a:rPr>
                  <a:t> </a:t>
                </a:r>
                <a:r>
                  <a:rPr lang="en-US" dirty="0" smtClean="0">
                    <a:solidFill>
                      <a:schemeClr val="accent1">
                        <a:lumMod val="75000"/>
                      </a:schemeClr>
                    </a:solidFill>
                  </a:rPr>
                  <a:t>∈ </a:t>
                </a:r>
                <a:r>
                  <a:rPr lang="ru-RU" i="1" dirty="0" smtClean="0">
                    <a:solidFill>
                      <a:schemeClr val="accent1">
                        <a:lumMod val="75000"/>
                      </a:schemeClr>
                    </a:solidFill>
                  </a:rPr>
                  <a:t>A</a:t>
                </a:r>
                <a:r>
                  <a:rPr lang="ru-RU" dirty="0" smtClean="0"/>
                  <a:t>, </a:t>
                </a:r>
                <a:r>
                  <a:rPr lang="ru-RU" dirty="0"/>
                  <a:t>то </a:t>
                </a:r>
                <a:r>
                  <a:rPr lang="ru-RU" dirty="0" smtClean="0">
                    <a:solidFill>
                      <a:schemeClr val="accent1">
                        <a:lumMod val="75000"/>
                      </a:schemeClr>
                    </a:solidFill>
                  </a:rPr>
                  <a:t>{(</a:t>
                </a:r>
                <a:r>
                  <a:rPr lang="en-US" dirty="0">
                    <a:solidFill>
                      <a:schemeClr val="accent1">
                        <a:lumMod val="75000"/>
                      </a:schemeClr>
                    </a:solidFill>
                  </a:rPr>
                  <a:t>α ∧ β</a:t>
                </a:r>
                <a:r>
                  <a:rPr lang="ru-RU" dirty="0">
                    <a:solidFill>
                      <a:schemeClr val="accent1">
                        <a:lumMod val="75000"/>
                      </a:schemeClr>
                    </a:solidFill>
                  </a:rPr>
                  <a:t>),(</a:t>
                </a:r>
                <a:r>
                  <a:rPr lang="en-US" dirty="0">
                    <a:solidFill>
                      <a:schemeClr val="accent1">
                        <a:lumMod val="75000"/>
                      </a:schemeClr>
                    </a:solidFill>
                  </a:rPr>
                  <a:t>α ∨ β</a:t>
                </a:r>
                <a:r>
                  <a:rPr lang="ru-RU" dirty="0">
                    <a:solidFill>
                      <a:schemeClr val="accent1">
                        <a:lumMod val="75000"/>
                      </a:schemeClr>
                    </a:solidFill>
                  </a:rPr>
                  <a:t>), </a:t>
                </a:r>
                <a14:m>
                  <m:oMath xmlns:m="http://schemas.openxmlformats.org/officeDocument/2006/math">
                    <m:sSub>
                      <m:sSubPr>
                        <m:ctrlPr>
                          <a:rPr lang="ru-RU" b="1" i="1" dirty="0" smtClean="0">
                            <a:solidFill>
                              <a:schemeClr val="accent1">
                                <a:lumMod val="75000"/>
                              </a:schemeClr>
                            </a:solidFill>
                            <a:latin typeface="Cambria Math" panose="02040503050406030204" pitchFamily="18" charset="0"/>
                          </a:rPr>
                        </m:ctrlPr>
                      </m:sSubPr>
                      <m:e>
                        <m:r>
                          <a:rPr lang="en-US" b="1" i="1" dirty="0">
                            <a:solidFill>
                              <a:schemeClr val="accent1">
                                <a:lumMod val="75000"/>
                              </a:schemeClr>
                            </a:solidFill>
                            <a:latin typeface="Cambria Math" panose="02040503050406030204" pitchFamily="18" charset="0"/>
                          </a:rPr>
                          <m:t>𝑲</m:t>
                        </m:r>
                      </m:e>
                      <m:sub>
                        <m:r>
                          <a:rPr lang="en-US" b="1" i="1" dirty="0">
                            <a:solidFill>
                              <a:schemeClr val="accent1">
                                <a:lumMod val="75000"/>
                              </a:schemeClr>
                            </a:solidFill>
                            <a:latin typeface="Cambria Math" panose="02040503050406030204" pitchFamily="18" charset="0"/>
                          </a:rPr>
                          <m:t>𝒊</m:t>
                        </m:r>
                      </m:sub>
                    </m:sSub>
                  </m:oMath>
                </a14:m>
                <a:r>
                  <a:rPr lang="en-US" dirty="0">
                    <a:solidFill>
                      <a:schemeClr val="accent1">
                        <a:lumMod val="75000"/>
                      </a:schemeClr>
                    </a:solidFill>
                  </a:rPr>
                  <a:t>α</a:t>
                </a:r>
                <a:r>
                  <a:rPr lang="ru-RU" dirty="0">
                    <a:solidFill>
                      <a:schemeClr val="accent1">
                        <a:lumMod val="75000"/>
                      </a:schemeClr>
                    </a:solidFill>
                  </a:rPr>
                  <a:t>} </a:t>
                </a:r>
                <a:r>
                  <a:rPr lang="en-US" dirty="0" smtClean="0">
                    <a:solidFill>
                      <a:schemeClr val="accent1">
                        <a:lumMod val="75000"/>
                      </a:schemeClr>
                    </a:solidFill>
                  </a:rPr>
                  <a:t>⊆</a:t>
                </a:r>
                <a14:m>
                  <m:oMath xmlns:m="http://schemas.openxmlformats.org/officeDocument/2006/math">
                    <m:sSubSup>
                      <m:sSubSupPr>
                        <m:ctrlPr>
                          <a:rPr lang="en-US" i="1">
                            <a:solidFill>
                              <a:schemeClr val="accent1">
                                <a:lumMod val="75000"/>
                              </a:schemeClr>
                            </a:solidFill>
                            <a:latin typeface="Cambria Math" panose="02040503050406030204" pitchFamily="18" charset="0"/>
                          </a:rPr>
                        </m:ctrlPr>
                      </m:sSubSupPr>
                      <m:e>
                        <m:r>
                          <a:rPr lang="en-US" i="1">
                            <a:solidFill>
                              <a:schemeClr val="accent1">
                                <a:lumMod val="75000"/>
                              </a:schemeClr>
                            </a:solidFill>
                            <a:latin typeface="Cambria Math" panose="02040503050406030204" pitchFamily="18" charset="0"/>
                          </a:rPr>
                          <m:t>𝐿</m:t>
                        </m:r>
                      </m:e>
                      <m:sub>
                        <m:r>
                          <a:rPr lang="en-US" i="1">
                            <a:solidFill>
                              <a:schemeClr val="accent1">
                                <a:lumMod val="75000"/>
                              </a:schemeClr>
                            </a:solidFill>
                            <a:latin typeface="Cambria Math" panose="02040503050406030204" pitchFamily="18" charset="0"/>
                          </a:rPr>
                          <m:t>𝑁</m:t>
                        </m:r>
                      </m:sub>
                      <m:sup>
                        <m:r>
                          <a:rPr lang="en-US" i="1">
                            <a:solidFill>
                              <a:schemeClr val="accent1">
                                <a:lumMod val="75000"/>
                              </a:schemeClr>
                            </a:solidFill>
                            <a:latin typeface="Cambria Math" panose="02040503050406030204" pitchFamily="18" charset="0"/>
                          </a:rPr>
                          <m:t>𝐾</m:t>
                        </m:r>
                        <m:r>
                          <a:rPr lang="en-US" i="1">
                            <a:solidFill>
                              <a:schemeClr val="accent1">
                                <a:lumMod val="75000"/>
                              </a:schemeClr>
                            </a:solidFill>
                            <a:latin typeface="Cambria Math" panose="02040503050406030204" pitchFamily="18" charset="0"/>
                          </a:rPr>
                          <m:t>+</m:t>
                        </m:r>
                      </m:sup>
                    </m:sSubSup>
                  </m:oMath>
                </a14:m>
                <a:r>
                  <a:rPr lang="en-US" dirty="0" smtClean="0"/>
                  <a:t> </a:t>
                </a:r>
                <a:r>
                  <a:rPr lang="ru-RU" dirty="0" smtClean="0"/>
                  <a:t>для </a:t>
                </a:r>
                <a:r>
                  <a:rPr lang="ru-RU" dirty="0"/>
                  <a:t>всех  </a:t>
                </a:r>
                <a:r>
                  <a:rPr lang="en-US" dirty="0" err="1">
                    <a:solidFill>
                      <a:schemeClr val="accent1">
                        <a:lumMod val="75000"/>
                      </a:schemeClr>
                    </a:solidFill>
                  </a:rPr>
                  <a:t>i</a:t>
                </a:r>
                <a:r>
                  <a:rPr lang="en-US" dirty="0" smtClean="0">
                    <a:solidFill>
                      <a:schemeClr val="accent1">
                        <a:lumMod val="75000"/>
                      </a:schemeClr>
                    </a:solidFill>
                  </a:rPr>
                  <a:t> </a:t>
                </a:r>
                <a:r>
                  <a:rPr lang="ru-RU" dirty="0">
                    <a:solidFill>
                      <a:schemeClr val="accent1">
                        <a:lumMod val="75000"/>
                      </a:schemeClr>
                    </a:solidFill>
                  </a:rPr>
                  <a:t>∈ </a:t>
                </a:r>
                <a:r>
                  <a:rPr lang="ru-RU" dirty="0" smtClean="0">
                    <a:solidFill>
                      <a:schemeClr val="accent1">
                        <a:lumMod val="75000"/>
                      </a:schemeClr>
                    </a:solidFill>
                  </a:rPr>
                  <a:t>A</a:t>
                </a:r>
                <a:r>
                  <a:rPr lang="ru-RU" dirty="0" smtClean="0"/>
                  <a:t>:</a:t>
                </a:r>
                <a:r>
                  <a:rPr lang="en-US" dirty="0" smtClean="0"/>
                  <a:t> </a:t>
                </a:r>
                <a:endParaRPr lang="en-US" dirty="0"/>
              </a:p>
              <a:p>
                <a:pPr marL="342900" indent="-342900" algn="just"/>
                <a:r>
                  <a:rPr lang="en-US" b="1" dirty="0" smtClean="0">
                    <a:solidFill>
                      <a:srgbClr val="0070C0"/>
                    </a:solidFill>
                  </a:rPr>
                  <a:t>(PC1) (</a:t>
                </a:r>
                <a:r>
                  <a:rPr lang="el-GR" b="1" dirty="0">
                    <a:solidFill>
                      <a:srgbClr val="0070C0"/>
                    </a:solidFill>
                  </a:rPr>
                  <a:t>α→(β → α</a:t>
                </a:r>
                <a:r>
                  <a:rPr lang="el-GR" b="1" dirty="0" smtClean="0">
                    <a:solidFill>
                      <a:srgbClr val="0070C0"/>
                    </a:solidFill>
                  </a:rPr>
                  <a:t>)</a:t>
                </a:r>
                <a:r>
                  <a:rPr lang="en-US" b="1" dirty="0" smtClean="0">
                    <a:solidFill>
                      <a:srgbClr val="0070C0"/>
                    </a:solidFill>
                  </a:rPr>
                  <a:t>.</a:t>
                </a:r>
                <a:endParaRPr lang="el-GR" b="1" dirty="0">
                  <a:solidFill>
                    <a:srgbClr val="0070C0"/>
                  </a:solidFill>
                </a:endParaRPr>
              </a:p>
              <a:p>
                <a:pPr marL="342900" indent="-342900" algn="just"/>
                <a:r>
                  <a:rPr lang="el-GR" b="1" dirty="0">
                    <a:solidFill>
                      <a:srgbClr val="0070C0"/>
                    </a:solidFill>
                  </a:rPr>
                  <a:t>(</a:t>
                </a:r>
                <a:r>
                  <a:rPr lang="en-US" b="1" dirty="0">
                    <a:solidFill>
                      <a:srgbClr val="0070C0"/>
                    </a:solidFill>
                  </a:rPr>
                  <a:t>PC2) (</a:t>
                </a:r>
                <a:r>
                  <a:rPr lang="el-GR" b="1" dirty="0">
                    <a:solidFill>
                      <a:srgbClr val="0070C0"/>
                    </a:solidFill>
                  </a:rPr>
                  <a:t>α→(β → γ))→((α → β) →(α → γ</a:t>
                </a:r>
                <a:r>
                  <a:rPr lang="el-GR" b="1" dirty="0" smtClean="0">
                    <a:solidFill>
                      <a:srgbClr val="0070C0"/>
                    </a:solidFill>
                  </a:rPr>
                  <a:t>))</a:t>
                </a:r>
                <a:r>
                  <a:rPr lang="en-US" b="1" dirty="0" smtClean="0">
                    <a:solidFill>
                      <a:srgbClr val="0070C0"/>
                    </a:solidFill>
                  </a:rPr>
                  <a:t>.</a:t>
                </a:r>
                <a:endParaRPr lang="el-GR" b="1" dirty="0">
                  <a:solidFill>
                    <a:srgbClr val="0070C0"/>
                  </a:solidFill>
                </a:endParaRPr>
              </a:p>
              <a:p>
                <a:pPr marL="342900" indent="-342900" algn="just"/>
                <a:r>
                  <a:rPr lang="el-GR" b="1" dirty="0">
                    <a:solidFill>
                      <a:srgbClr val="0070C0"/>
                    </a:solidFill>
                  </a:rPr>
                  <a:t>(</a:t>
                </a:r>
                <a:r>
                  <a:rPr lang="en-US" b="1" dirty="0">
                    <a:solidFill>
                      <a:srgbClr val="0070C0"/>
                    </a:solidFill>
                  </a:rPr>
                  <a:t>PC3) (¬</a:t>
                </a:r>
                <a:r>
                  <a:rPr lang="el-GR" b="1" dirty="0">
                    <a:solidFill>
                      <a:srgbClr val="0070C0"/>
                    </a:solidFill>
                  </a:rPr>
                  <a:t>β → ¬α) →(α→β</a:t>
                </a:r>
                <a:r>
                  <a:rPr lang="el-GR" b="1" dirty="0" smtClean="0">
                    <a:solidFill>
                      <a:srgbClr val="0070C0"/>
                    </a:solidFill>
                  </a:rPr>
                  <a:t>)</a:t>
                </a:r>
                <a:r>
                  <a:rPr lang="en-US" b="1" dirty="0" smtClean="0">
                    <a:solidFill>
                      <a:srgbClr val="0070C0"/>
                    </a:solidFill>
                  </a:rPr>
                  <a:t>.</a:t>
                </a:r>
                <a:endParaRPr lang="el-GR" b="1" dirty="0">
                  <a:solidFill>
                    <a:srgbClr val="0070C0"/>
                  </a:solidFill>
                </a:endParaRPr>
              </a:p>
              <a:p>
                <a:pPr marL="342900" indent="-342900" algn="just"/>
                <a:r>
                  <a:rPr lang="el-GR" b="1" dirty="0">
                    <a:solidFill>
                      <a:srgbClr val="0070C0"/>
                    </a:solidFill>
                  </a:rPr>
                  <a:t>(</a:t>
                </a:r>
                <a:r>
                  <a:rPr lang="en-US" b="1" dirty="0">
                    <a:solidFill>
                      <a:srgbClr val="0070C0"/>
                    </a:solidFill>
                  </a:rPr>
                  <a:t>TL1) [</a:t>
                </a:r>
                <a14:m>
                  <m:oMath xmlns:m="http://schemas.openxmlformats.org/officeDocument/2006/math">
                    <m:sSub>
                      <m:sSubPr>
                        <m:ctrlPr>
                          <a:rPr lang="ru-RU" b="1" i="1" dirty="0">
                            <a:solidFill>
                              <a:srgbClr val="0070C0"/>
                            </a:solidFill>
                            <a:latin typeface="Cambria Math" panose="02040503050406030204" pitchFamily="18" charset="0"/>
                          </a:rPr>
                        </m:ctrlPr>
                      </m:sSubPr>
                      <m:e>
                        <m:r>
                          <a:rPr lang="en-US" b="1" i="1" dirty="0">
                            <a:solidFill>
                              <a:srgbClr val="0070C0"/>
                            </a:solidFill>
                            <a:latin typeface="Cambria Math" panose="02040503050406030204" pitchFamily="18" charset="0"/>
                          </a:rPr>
                          <m:t>𝑭</m:t>
                        </m:r>
                      </m:e>
                      <m:sub>
                        <m:r>
                          <a:rPr lang="en-US" b="1" i="1" dirty="0">
                            <a:solidFill>
                              <a:srgbClr val="0070C0"/>
                            </a:solidFill>
                            <a:latin typeface="Cambria Math" panose="02040503050406030204" pitchFamily="18" charset="0"/>
                          </a:rPr>
                          <m:t>𝒊</m:t>
                        </m:r>
                      </m:sub>
                    </m:sSub>
                  </m:oMath>
                </a14:m>
                <a:r>
                  <a:rPr lang="en-US" b="1" dirty="0">
                    <a:solidFill>
                      <a:srgbClr val="0070C0"/>
                    </a:solidFill>
                  </a:rPr>
                  <a:t>] (</a:t>
                </a:r>
                <a:r>
                  <a:rPr lang="el-GR" b="1" dirty="0">
                    <a:solidFill>
                      <a:srgbClr val="0070C0"/>
                    </a:solidFill>
                  </a:rPr>
                  <a:t>α→ β) →([</a:t>
                </a:r>
                <a14:m>
                  <m:oMath xmlns:m="http://schemas.openxmlformats.org/officeDocument/2006/math">
                    <m:sSub>
                      <m:sSubPr>
                        <m:ctrlPr>
                          <a:rPr lang="ru-RU" b="1" i="1" dirty="0">
                            <a:solidFill>
                              <a:srgbClr val="0070C0"/>
                            </a:solidFill>
                            <a:latin typeface="Cambria Math" panose="02040503050406030204" pitchFamily="18" charset="0"/>
                          </a:rPr>
                        </m:ctrlPr>
                      </m:sSubPr>
                      <m:e>
                        <m:r>
                          <a:rPr lang="en-US" b="1" i="1" dirty="0">
                            <a:solidFill>
                              <a:srgbClr val="0070C0"/>
                            </a:solidFill>
                            <a:latin typeface="Cambria Math" panose="02040503050406030204" pitchFamily="18" charset="0"/>
                          </a:rPr>
                          <m:t>𝑭</m:t>
                        </m:r>
                      </m:e>
                      <m:sub>
                        <m:r>
                          <a:rPr lang="en-US" b="1" i="1" dirty="0">
                            <a:solidFill>
                              <a:srgbClr val="0070C0"/>
                            </a:solidFill>
                            <a:latin typeface="Cambria Math" panose="02040503050406030204" pitchFamily="18" charset="0"/>
                          </a:rPr>
                          <m:t>𝒊</m:t>
                        </m:r>
                      </m:sub>
                    </m:sSub>
                  </m:oMath>
                </a14:m>
                <a:r>
                  <a:rPr lang="en-US" b="1" dirty="0">
                    <a:solidFill>
                      <a:srgbClr val="0070C0"/>
                    </a:solidFill>
                  </a:rPr>
                  <a:t>] </a:t>
                </a:r>
                <a:r>
                  <a:rPr lang="el-GR" b="1" dirty="0">
                    <a:solidFill>
                      <a:srgbClr val="0070C0"/>
                    </a:solidFill>
                  </a:rPr>
                  <a:t>α →[</a:t>
                </a:r>
                <a14:m>
                  <m:oMath xmlns:m="http://schemas.openxmlformats.org/officeDocument/2006/math">
                    <m:sSub>
                      <m:sSubPr>
                        <m:ctrlPr>
                          <a:rPr lang="ru-RU" b="1" i="1" dirty="0">
                            <a:solidFill>
                              <a:srgbClr val="0070C0"/>
                            </a:solidFill>
                            <a:latin typeface="Cambria Math" panose="02040503050406030204" pitchFamily="18" charset="0"/>
                          </a:rPr>
                        </m:ctrlPr>
                      </m:sSubPr>
                      <m:e>
                        <m:r>
                          <a:rPr lang="en-US" b="1" i="1" dirty="0">
                            <a:solidFill>
                              <a:srgbClr val="0070C0"/>
                            </a:solidFill>
                            <a:latin typeface="Cambria Math" panose="02040503050406030204" pitchFamily="18" charset="0"/>
                          </a:rPr>
                          <m:t>𝑭</m:t>
                        </m:r>
                      </m:e>
                      <m:sub>
                        <m:r>
                          <a:rPr lang="en-US" b="1" i="1" dirty="0">
                            <a:solidFill>
                              <a:srgbClr val="0070C0"/>
                            </a:solidFill>
                            <a:latin typeface="Cambria Math" panose="02040503050406030204" pitchFamily="18" charset="0"/>
                          </a:rPr>
                          <m:t>𝒊</m:t>
                        </m:r>
                      </m:sub>
                    </m:sSub>
                  </m:oMath>
                </a14:m>
                <a:r>
                  <a:rPr lang="en-US" b="1" dirty="0">
                    <a:solidFill>
                      <a:srgbClr val="0070C0"/>
                    </a:solidFill>
                  </a:rPr>
                  <a:t>] </a:t>
                </a:r>
                <a:r>
                  <a:rPr lang="el-GR" b="1" dirty="0">
                    <a:solidFill>
                      <a:srgbClr val="0070C0"/>
                    </a:solidFill>
                  </a:rPr>
                  <a:t>β</a:t>
                </a:r>
                <a:r>
                  <a:rPr lang="el-GR" b="1" dirty="0" smtClean="0">
                    <a:solidFill>
                      <a:srgbClr val="0070C0"/>
                    </a:solidFill>
                  </a:rPr>
                  <a:t>)</a:t>
                </a:r>
                <a:r>
                  <a:rPr lang="en-US" b="1" dirty="0" smtClean="0">
                    <a:solidFill>
                      <a:srgbClr val="0070C0"/>
                    </a:solidFill>
                  </a:rPr>
                  <a:t>.</a:t>
                </a:r>
                <a:endParaRPr lang="el-GR" b="1" dirty="0">
                  <a:solidFill>
                    <a:srgbClr val="0070C0"/>
                  </a:solidFill>
                </a:endParaRPr>
              </a:p>
              <a:p>
                <a:pPr marL="342900" indent="-342900" algn="just"/>
                <a:r>
                  <a:rPr lang="el-GR" b="1" dirty="0">
                    <a:solidFill>
                      <a:srgbClr val="0070C0"/>
                    </a:solidFill>
                  </a:rPr>
                  <a:t>(</a:t>
                </a:r>
                <a:r>
                  <a:rPr lang="en-US" b="1" dirty="0">
                    <a:solidFill>
                      <a:srgbClr val="0070C0"/>
                    </a:solidFill>
                  </a:rPr>
                  <a:t>TL2) [</a:t>
                </a:r>
                <a14:m>
                  <m:oMath xmlns:m="http://schemas.openxmlformats.org/officeDocument/2006/math">
                    <m:sSub>
                      <m:sSubPr>
                        <m:ctrlPr>
                          <a:rPr lang="ru-RU" b="1" i="1" dirty="0">
                            <a:solidFill>
                              <a:srgbClr val="0070C0"/>
                            </a:solidFill>
                            <a:latin typeface="Cambria Math" panose="02040503050406030204" pitchFamily="18" charset="0"/>
                          </a:rPr>
                        </m:ctrlPr>
                      </m:sSubPr>
                      <m:e>
                        <m:r>
                          <a:rPr lang="en-US" b="1" i="1" dirty="0">
                            <a:solidFill>
                              <a:srgbClr val="0070C0"/>
                            </a:solidFill>
                            <a:latin typeface="Cambria Math" panose="02040503050406030204" pitchFamily="18" charset="0"/>
                          </a:rPr>
                          <m:t>𝑭</m:t>
                        </m:r>
                      </m:e>
                      <m:sub>
                        <m:r>
                          <a:rPr lang="en-US" b="1" i="1" dirty="0">
                            <a:solidFill>
                              <a:srgbClr val="0070C0"/>
                            </a:solidFill>
                            <a:latin typeface="Cambria Math" panose="02040503050406030204" pitchFamily="18" charset="0"/>
                          </a:rPr>
                          <m:t>𝒊</m:t>
                        </m:r>
                      </m:sub>
                    </m:sSub>
                  </m:oMath>
                </a14:m>
                <a:r>
                  <a:rPr lang="en-US" b="1" dirty="0">
                    <a:solidFill>
                      <a:srgbClr val="0070C0"/>
                    </a:solidFill>
                  </a:rPr>
                  <a:t>] </a:t>
                </a:r>
                <a:r>
                  <a:rPr lang="el-GR" b="1" dirty="0">
                    <a:solidFill>
                      <a:srgbClr val="0070C0"/>
                    </a:solidFill>
                  </a:rPr>
                  <a:t>α →[</a:t>
                </a:r>
                <a14:m>
                  <m:oMath xmlns:m="http://schemas.openxmlformats.org/officeDocument/2006/math">
                    <m:sSub>
                      <m:sSubPr>
                        <m:ctrlPr>
                          <a:rPr lang="ru-RU" b="1" i="1" dirty="0">
                            <a:solidFill>
                              <a:srgbClr val="0070C0"/>
                            </a:solidFill>
                            <a:latin typeface="Cambria Math" panose="02040503050406030204" pitchFamily="18" charset="0"/>
                          </a:rPr>
                        </m:ctrlPr>
                      </m:sSubPr>
                      <m:e>
                        <m:r>
                          <a:rPr lang="en-US" b="1" i="1" dirty="0">
                            <a:solidFill>
                              <a:srgbClr val="0070C0"/>
                            </a:solidFill>
                            <a:latin typeface="Cambria Math" panose="02040503050406030204" pitchFamily="18" charset="0"/>
                          </a:rPr>
                          <m:t>𝑭</m:t>
                        </m:r>
                      </m:e>
                      <m:sub>
                        <m:r>
                          <a:rPr lang="en-US" b="1" i="1" dirty="0">
                            <a:solidFill>
                              <a:srgbClr val="0070C0"/>
                            </a:solidFill>
                            <a:latin typeface="Cambria Math" panose="02040503050406030204" pitchFamily="18" charset="0"/>
                          </a:rPr>
                          <m:t>𝒊</m:t>
                        </m:r>
                      </m:sub>
                    </m:sSub>
                  </m:oMath>
                </a14:m>
                <a:r>
                  <a:rPr lang="en-US" b="1" dirty="0">
                    <a:solidFill>
                      <a:srgbClr val="0070C0"/>
                    </a:solidFill>
                  </a:rPr>
                  <a:t>] [</a:t>
                </a:r>
                <a14:m>
                  <m:oMath xmlns:m="http://schemas.openxmlformats.org/officeDocument/2006/math">
                    <m:sSub>
                      <m:sSubPr>
                        <m:ctrlPr>
                          <a:rPr lang="ru-RU" b="1" i="1" dirty="0">
                            <a:solidFill>
                              <a:srgbClr val="0070C0"/>
                            </a:solidFill>
                            <a:latin typeface="Cambria Math" panose="02040503050406030204" pitchFamily="18" charset="0"/>
                          </a:rPr>
                        </m:ctrlPr>
                      </m:sSubPr>
                      <m:e>
                        <m:r>
                          <a:rPr lang="en-US" b="1" i="1" dirty="0">
                            <a:solidFill>
                              <a:srgbClr val="0070C0"/>
                            </a:solidFill>
                            <a:latin typeface="Cambria Math" panose="02040503050406030204" pitchFamily="18" charset="0"/>
                          </a:rPr>
                          <m:t>𝑭</m:t>
                        </m:r>
                      </m:e>
                      <m:sub>
                        <m:r>
                          <a:rPr lang="en-US" b="1" i="1" dirty="0">
                            <a:solidFill>
                              <a:srgbClr val="0070C0"/>
                            </a:solidFill>
                            <a:latin typeface="Cambria Math" panose="02040503050406030204" pitchFamily="18" charset="0"/>
                          </a:rPr>
                          <m:t>𝒊</m:t>
                        </m:r>
                      </m:sub>
                    </m:sSub>
                  </m:oMath>
                </a14:m>
                <a:r>
                  <a:rPr lang="en-US" b="1" dirty="0">
                    <a:solidFill>
                      <a:srgbClr val="0070C0"/>
                    </a:solidFill>
                  </a:rPr>
                  <a:t>] </a:t>
                </a:r>
                <a:r>
                  <a:rPr lang="el-GR" b="1" dirty="0" smtClean="0">
                    <a:solidFill>
                      <a:srgbClr val="0070C0"/>
                    </a:solidFill>
                  </a:rPr>
                  <a:t>α</a:t>
                </a:r>
                <a:r>
                  <a:rPr lang="en-US" b="1" dirty="0">
                    <a:solidFill>
                      <a:srgbClr val="0070C0"/>
                    </a:solidFill>
                  </a:rPr>
                  <a:t>.</a:t>
                </a:r>
                <a:endParaRPr lang="el-GR" b="1" dirty="0">
                  <a:solidFill>
                    <a:srgbClr val="0070C0"/>
                  </a:solidFill>
                </a:endParaRPr>
              </a:p>
              <a:p>
                <a:r>
                  <a:rPr lang="el-GR" b="1" dirty="0">
                    <a:solidFill>
                      <a:srgbClr val="0070C0"/>
                    </a:solidFill>
                  </a:rPr>
                  <a:t>(</a:t>
                </a:r>
                <a:r>
                  <a:rPr lang="en-US" b="1" dirty="0">
                    <a:solidFill>
                      <a:srgbClr val="0070C0"/>
                    </a:solidFill>
                  </a:rPr>
                  <a:t>DE1) </a:t>
                </a:r>
                <a14:m>
                  <m:oMath xmlns:m="http://schemas.openxmlformats.org/officeDocument/2006/math">
                    <m:sSub>
                      <m:sSubPr>
                        <m:ctrlPr>
                          <a:rPr lang="ru-RU" b="1" i="1" dirty="0">
                            <a:solidFill>
                              <a:srgbClr val="0070C0"/>
                            </a:solidFill>
                            <a:latin typeface="Cambria Math" panose="02040503050406030204" pitchFamily="18" charset="0"/>
                          </a:rPr>
                        </m:ctrlPr>
                      </m:sSubPr>
                      <m:e>
                        <m:r>
                          <a:rPr lang="en-US" b="1" i="1" dirty="0">
                            <a:solidFill>
                              <a:srgbClr val="0070C0"/>
                            </a:solidFill>
                            <a:latin typeface="Cambria Math" panose="02040503050406030204" pitchFamily="18" charset="0"/>
                          </a:rPr>
                          <m:t>𝑲</m:t>
                        </m:r>
                      </m:e>
                      <m:sub>
                        <m:r>
                          <a:rPr lang="en-US" b="1" i="1" dirty="0">
                            <a:solidFill>
                              <a:srgbClr val="0070C0"/>
                            </a:solidFill>
                            <a:latin typeface="Cambria Math" panose="02040503050406030204" pitchFamily="18" charset="0"/>
                          </a:rPr>
                          <m:t>𝒊</m:t>
                        </m:r>
                      </m:sub>
                    </m:sSub>
                  </m:oMath>
                </a14:m>
                <a:r>
                  <a:rPr lang="en-US" b="1" dirty="0">
                    <a:solidFill>
                      <a:srgbClr val="0070C0"/>
                    </a:solidFill>
                  </a:rPr>
                  <a:t> </a:t>
                </a:r>
                <a:r>
                  <a:rPr lang="el-GR" b="1" dirty="0">
                    <a:solidFill>
                      <a:srgbClr val="0070C0"/>
                    </a:solidFill>
                  </a:rPr>
                  <a:t>α ∧</a:t>
                </a:r>
                <a:r>
                  <a:rPr lang="en-US" b="1" dirty="0">
                    <a:solidFill>
                      <a:srgbClr val="0070C0"/>
                    </a:solidFill>
                  </a:rPr>
                  <a:t> </a:t>
                </a:r>
                <a14:m>
                  <m:oMath xmlns:m="http://schemas.openxmlformats.org/officeDocument/2006/math">
                    <m:sSub>
                      <m:sSubPr>
                        <m:ctrlPr>
                          <a:rPr lang="ru-RU" b="1" i="1" dirty="0">
                            <a:solidFill>
                              <a:srgbClr val="0070C0"/>
                            </a:solidFill>
                            <a:latin typeface="Cambria Math" panose="02040503050406030204" pitchFamily="18" charset="0"/>
                          </a:rPr>
                        </m:ctrlPr>
                      </m:sSubPr>
                      <m:e>
                        <m:r>
                          <a:rPr lang="en-US" b="1" i="1" dirty="0">
                            <a:solidFill>
                              <a:srgbClr val="0070C0"/>
                            </a:solidFill>
                            <a:latin typeface="Cambria Math" panose="02040503050406030204" pitchFamily="18" charset="0"/>
                          </a:rPr>
                          <m:t>𝑲</m:t>
                        </m:r>
                      </m:e>
                      <m:sub>
                        <m:r>
                          <a:rPr lang="en-US" b="1" i="1" dirty="0">
                            <a:solidFill>
                              <a:srgbClr val="0070C0"/>
                            </a:solidFill>
                            <a:latin typeface="Cambria Math" panose="02040503050406030204" pitchFamily="18" charset="0"/>
                          </a:rPr>
                          <m:t>𝒊</m:t>
                        </m:r>
                      </m:sub>
                    </m:sSub>
                    <m:r>
                      <a:rPr lang="en-US" b="1" i="1" dirty="0">
                        <a:solidFill>
                          <a:srgbClr val="0070C0"/>
                        </a:solidFill>
                        <a:latin typeface="Cambria Math" panose="02040503050406030204" pitchFamily="18" charset="0"/>
                      </a:rPr>
                      <m:t> </m:t>
                    </m:r>
                  </m:oMath>
                </a14:m>
                <a:r>
                  <a:rPr lang="en-US" b="1" dirty="0">
                    <a:solidFill>
                      <a:srgbClr val="0070C0"/>
                    </a:solidFill>
                  </a:rPr>
                  <a:t>(</a:t>
                </a:r>
                <a:r>
                  <a:rPr lang="el-GR" b="1" dirty="0">
                    <a:solidFill>
                      <a:srgbClr val="0070C0"/>
                    </a:solidFill>
                  </a:rPr>
                  <a:t>α→ β) →</a:t>
                </a:r>
                <a:r>
                  <a:rPr lang="en-US" b="1" dirty="0">
                    <a:solidFill>
                      <a:srgbClr val="0070C0"/>
                    </a:solidFill>
                  </a:rPr>
                  <a:t> </a:t>
                </a:r>
                <a:r>
                  <a:rPr lang="el-GR" b="1" dirty="0">
                    <a:solidFill>
                      <a:srgbClr val="0070C0"/>
                    </a:solidFill>
                  </a:rPr>
                  <a:t>&lt; </a:t>
                </a:r>
                <a14:m>
                  <m:oMath xmlns:m="http://schemas.openxmlformats.org/officeDocument/2006/math">
                    <m:sSub>
                      <m:sSubPr>
                        <m:ctrlPr>
                          <a:rPr lang="ru-RU" b="1" i="1" dirty="0">
                            <a:solidFill>
                              <a:srgbClr val="0070C0"/>
                            </a:solidFill>
                            <a:latin typeface="Cambria Math" panose="02040503050406030204" pitchFamily="18" charset="0"/>
                          </a:rPr>
                        </m:ctrlPr>
                      </m:sSubPr>
                      <m:e>
                        <m:r>
                          <a:rPr lang="en-US" b="1" i="1" dirty="0">
                            <a:solidFill>
                              <a:srgbClr val="0070C0"/>
                            </a:solidFill>
                            <a:latin typeface="Cambria Math" panose="02040503050406030204" pitchFamily="18" charset="0"/>
                          </a:rPr>
                          <m:t>𝑭</m:t>
                        </m:r>
                      </m:e>
                      <m:sub>
                        <m:r>
                          <a:rPr lang="en-US" b="1" i="1" dirty="0">
                            <a:solidFill>
                              <a:srgbClr val="0070C0"/>
                            </a:solidFill>
                            <a:latin typeface="Cambria Math" panose="02040503050406030204" pitchFamily="18" charset="0"/>
                          </a:rPr>
                          <m:t>𝒊</m:t>
                        </m:r>
                      </m:sub>
                    </m:sSub>
                  </m:oMath>
                </a14:m>
                <a:r>
                  <a:rPr lang="en-US" b="1" dirty="0">
                    <a:solidFill>
                      <a:srgbClr val="0070C0"/>
                    </a:solidFill>
                  </a:rPr>
                  <a:t>&gt; </a:t>
                </a:r>
                <a14:m>
                  <m:oMath xmlns:m="http://schemas.openxmlformats.org/officeDocument/2006/math">
                    <m:sSub>
                      <m:sSubPr>
                        <m:ctrlPr>
                          <a:rPr lang="ru-RU" b="1" i="1" dirty="0">
                            <a:solidFill>
                              <a:srgbClr val="0070C0"/>
                            </a:solidFill>
                            <a:latin typeface="Cambria Math" panose="02040503050406030204" pitchFamily="18" charset="0"/>
                          </a:rPr>
                        </m:ctrlPr>
                      </m:sSubPr>
                      <m:e>
                        <m:r>
                          <a:rPr lang="en-US" b="1" i="1" dirty="0">
                            <a:solidFill>
                              <a:srgbClr val="0070C0"/>
                            </a:solidFill>
                            <a:latin typeface="Cambria Math" panose="02040503050406030204" pitchFamily="18" charset="0"/>
                          </a:rPr>
                          <m:t>𝑲</m:t>
                        </m:r>
                      </m:e>
                      <m:sub>
                        <m:r>
                          <a:rPr lang="en-US" b="1" i="1" dirty="0">
                            <a:solidFill>
                              <a:srgbClr val="0070C0"/>
                            </a:solidFill>
                            <a:latin typeface="Cambria Math" panose="02040503050406030204" pitchFamily="18" charset="0"/>
                          </a:rPr>
                          <m:t>𝒊</m:t>
                        </m:r>
                      </m:sub>
                    </m:sSub>
                    <m:r>
                      <a:rPr lang="en-US" b="1" i="1" dirty="0">
                        <a:solidFill>
                          <a:srgbClr val="0070C0"/>
                        </a:solidFill>
                        <a:latin typeface="Cambria Math" panose="02040503050406030204" pitchFamily="18" charset="0"/>
                      </a:rPr>
                      <m:t> </m:t>
                    </m:r>
                  </m:oMath>
                </a14:m>
                <a:r>
                  <a:rPr lang="el-GR" b="1" dirty="0">
                    <a:solidFill>
                      <a:srgbClr val="0070C0"/>
                    </a:solidFill>
                  </a:rPr>
                  <a:t>β</a:t>
                </a:r>
                <a:r>
                  <a:rPr lang="en-US" b="1" dirty="0">
                    <a:solidFill>
                      <a:srgbClr val="0070C0"/>
                    </a:solidFill>
                  </a:rPr>
                  <a:t> </a:t>
                </a:r>
                <a:r>
                  <a:rPr lang="el-GR" b="1" dirty="0">
                    <a:solidFill>
                      <a:srgbClr val="0070C0"/>
                    </a:solidFill>
                  </a:rPr>
                  <a:t>(</a:t>
                </a:r>
                <a:r>
                  <a:rPr lang="ru-RU" b="1" dirty="0">
                    <a:solidFill>
                      <a:srgbClr val="0070C0"/>
                    </a:solidFill>
                  </a:rPr>
                  <a:t>замыкание относительно импликации</a:t>
                </a:r>
                <a:r>
                  <a:rPr lang="ru-RU" b="1" dirty="0" smtClean="0">
                    <a:solidFill>
                      <a:srgbClr val="0070C0"/>
                    </a:solidFill>
                  </a:rPr>
                  <a:t>)</a:t>
                </a:r>
                <a:r>
                  <a:rPr lang="en-US" b="1" dirty="0" smtClean="0">
                    <a:solidFill>
                      <a:srgbClr val="0070C0"/>
                    </a:solidFill>
                  </a:rPr>
                  <a:t>.</a:t>
                </a:r>
                <a:r>
                  <a:rPr lang="ru-RU" dirty="0">
                    <a:solidFill>
                      <a:srgbClr val="0070C0"/>
                    </a:solidFill>
                  </a:rPr>
                  <a:t> «говорит», что </a:t>
                </a:r>
                <a:r>
                  <a:rPr lang="ru-RU" dirty="0" smtClean="0">
                    <a:solidFill>
                      <a:srgbClr val="0070C0"/>
                    </a:solidFill>
                  </a:rPr>
                  <a:t>агенты</a:t>
                </a:r>
                <a:r>
                  <a:rPr lang="en-US" dirty="0" smtClean="0">
                    <a:solidFill>
                      <a:srgbClr val="0070C0"/>
                    </a:solidFill>
                  </a:rPr>
                  <a:t> </a:t>
                </a:r>
                <a:r>
                  <a:rPr lang="ru-RU" dirty="0" smtClean="0">
                    <a:solidFill>
                      <a:srgbClr val="0070C0"/>
                    </a:solidFill>
                  </a:rPr>
                  <a:t>умеют </a:t>
                </a:r>
                <a:r>
                  <a:rPr lang="ru-RU" dirty="0">
                    <a:solidFill>
                      <a:srgbClr val="0070C0"/>
                    </a:solidFill>
                  </a:rPr>
                  <a:t>пользоваться правилом вывода </a:t>
                </a:r>
                <a:r>
                  <a:rPr lang="ru-RU" dirty="0" err="1" smtClean="0">
                    <a:solidFill>
                      <a:srgbClr val="0070C0"/>
                    </a:solidFill>
                  </a:rPr>
                  <a:t>modus</a:t>
                </a:r>
                <a:r>
                  <a:rPr lang="en-US" dirty="0">
                    <a:solidFill>
                      <a:srgbClr val="0070C0"/>
                    </a:solidFill>
                  </a:rPr>
                  <a:t> </a:t>
                </a:r>
                <a:r>
                  <a:rPr lang="en-US" dirty="0" smtClean="0">
                    <a:solidFill>
                      <a:srgbClr val="0070C0"/>
                    </a:solidFill>
                  </a:rPr>
                  <a:t>ponens</a:t>
                </a:r>
                <a:endParaRPr lang="ru-RU" b="1" dirty="0">
                  <a:solidFill>
                    <a:srgbClr val="0070C0"/>
                  </a:solidFill>
                </a:endParaRPr>
              </a:p>
              <a:p>
                <a:r>
                  <a:rPr lang="ru-RU" b="1" dirty="0">
                    <a:solidFill>
                      <a:srgbClr val="0070C0"/>
                    </a:solidFill>
                  </a:rPr>
                  <a:t>(</a:t>
                </a:r>
                <a:r>
                  <a:rPr lang="en-US" b="1" dirty="0">
                    <a:solidFill>
                      <a:srgbClr val="0070C0"/>
                    </a:solidFill>
                  </a:rPr>
                  <a:t>DE2) </a:t>
                </a:r>
                <a14:m>
                  <m:oMath xmlns:m="http://schemas.openxmlformats.org/officeDocument/2006/math">
                    <m:sSub>
                      <m:sSubPr>
                        <m:ctrlPr>
                          <a:rPr lang="ru-RU" b="1" i="1" dirty="0">
                            <a:solidFill>
                              <a:srgbClr val="0070C0"/>
                            </a:solidFill>
                            <a:latin typeface="Cambria Math" panose="02040503050406030204" pitchFamily="18" charset="0"/>
                          </a:rPr>
                        </m:ctrlPr>
                      </m:sSubPr>
                      <m:e>
                        <m:r>
                          <a:rPr lang="en-US" b="1" i="1" dirty="0">
                            <a:solidFill>
                              <a:srgbClr val="0070C0"/>
                            </a:solidFill>
                            <a:latin typeface="Cambria Math" panose="02040503050406030204" pitchFamily="18" charset="0"/>
                          </a:rPr>
                          <m:t>𝑲</m:t>
                        </m:r>
                      </m:e>
                      <m:sub>
                        <m:r>
                          <a:rPr lang="en-US" b="1" i="1" dirty="0">
                            <a:solidFill>
                              <a:srgbClr val="0070C0"/>
                            </a:solidFill>
                            <a:latin typeface="Cambria Math" panose="02040503050406030204" pitchFamily="18" charset="0"/>
                          </a:rPr>
                          <m:t>𝒊</m:t>
                        </m:r>
                      </m:sub>
                    </m:sSub>
                    <m:r>
                      <a:rPr lang="en-US" b="1" i="1" dirty="0">
                        <a:solidFill>
                          <a:srgbClr val="0070C0"/>
                        </a:solidFill>
                        <a:latin typeface="Cambria Math" panose="02040503050406030204" pitchFamily="18" charset="0"/>
                      </a:rPr>
                      <m:t> </m:t>
                    </m:r>
                  </m:oMath>
                </a14:m>
                <a:r>
                  <a:rPr lang="en-US" b="1" dirty="0">
                    <a:solidFill>
                      <a:srgbClr val="0070C0"/>
                    </a:solidFill>
                  </a:rPr>
                  <a:t> </a:t>
                </a:r>
                <a:r>
                  <a:rPr lang="el-GR" b="1" dirty="0">
                    <a:solidFill>
                      <a:srgbClr val="0070C0"/>
                    </a:solidFill>
                  </a:rPr>
                  <a:t>α →[</a:t>
                </a:r>
                <a14:m>
                  <m:oMath xmlns:m="http://schemas.openxmlformats.org/officeDocument/2006/math">
                    <m:sSub>
                      <m:sSubPr>
                        <m:ctrlPr>
                          <a:rPr lang="ru-RU" b="1" i="1" dirty="0">
                            <a:solidFill>
                              <a:srgbClr val="0070C0"/>
                            </a:solidFill>
                            <a:latin typeface="Cambria Math" panose="02040503050406030204" pitchFamily="18" charset="0"/>
                          </a:rPr>
                        </m:ctrlPr>
                      </m:sSubPr>
                      <m:e>
                        <m:r>
                          <a:rPr lang="en-US" b="1" i="1" dirty="0">
                            <a:solidFill>
                              <a:srgbClr val="0070C0"/>
                            </a:solidFill>
                            <a:latin typeface="Cambria Math" panose="02040503050406030204" pitchFamily="18" charset="0"/>
                          </a:rPr>
                          <m:t>𝑭</m:t>
                        </m:r>
                      </m:e>
                      <m:sub>
                        <m:r>
                          <a:rPr lang="en-US" b="1" i="1" dirty="0">
                            <a:solidFill>
                              <a:srgbClr val="0070C0"/>
                            </a:solidFill>
                            <a:latin typeface="Cambria Math" panose="02040503050406030204" pitchFamily="18" charset="0"/>
                          </a:rPr>
                          <m:t>𝒊</m:t>
                        </m:r>
                      </m:sub>
                    </m:sSub>
                  </m:oMath>
                </a14:m>
                <a:r>
                  <a:rPr lang="en-US" b="1" dirty="0">
                    <a:solidFill>
                      <a:srgbClr val="0070C0"/>
                    </a:solidFill>
                  </a:rPr>
                  <a:t>] </a:t>
                </a:r>
                <a14:m>
                  <m:oMath xmlns:m="http://schemas.openxmlformats.org/officeDocument/2006/math">
                    <m:sSub>
                      <m:sSubPr>
                        <m:ctrlPr>
                          <a:rPr lang="ru-RU" b="1" i="1" dirty="0">
                            <a:solidFill>
                              <a:srgbClr val="0070C0"/>
                            </a:solidFill>
                            <a:latin typeface="Cambria Math" panose="02040503050406030204" pitchFamily="18" charset="0"/>
                          </a:rPr>
                        </m:ctrlPr>
                      </m:sSubPr>
                      <m:e>
                        <m:r>
                          <a:rPr lang="en-US" b="1" i="1" dirty="0">
                            <a:solidFill>
                              <a:srgbClr val="0070C0"/>
                            </a:solidFill>
                            <a:latin typeface="Cambria Math" panose="02040503050406030204" pitchFamily="18" charset="0"/>
                          </a:rPr>
                          <m:t>𝑲</m:t>
                        </m:r>
                      </m:e>
                      <m:sub>
                        <m:r>
                          <a:rPr lang="en-US" b="1" i="1" dirty="0">
                            <a:solidFill>
                              <a:srgbClr val="0070C0"/>
                            </a:solidFill>
                            <a:latin typeface="Cambria Math" panose="02040503050406030204" pitchFamily="18" charset="0"/>
                          </a:rPr>
                          <m:t>𝒊</m:t>
                        </m:r>
                      </m:sub>
                    </m:sSub>
                  </m:oMath>
                </a14:m>
                <a:r>
                  <a:rPr lang="en-US" b="1" dirty="0">
                    <a:solidFill>
                      <a:srgbClr val="0070C0"/>
                    </a:solidFill>
                  </a:rPr>
                  <a:t> </a:t>
                </a:r>
                <a:r>
                  <a:rPr lang="el-GR" b="1" dirty="0">
                    <a:solidFill>
                      <a:srgbClr val="0070C0"/>
                    </a:solidFill>
                  </a:rPr>
                  <a:t>α, </a:t>
                </a:r>
                <a:r>
                  <a:rPr lang="ru-RU" b="1" dirty="0">
                    <a:solidFill>
                      <a:srgbClr val="0070C0"/>
                    </a:solidFill>
                  </a:rPr>
                  <a:t>для всех  </a:t>
                </a:r>
                <a:r>
                  <a:rPr lang="el-GR" b="1" dirty="0">
                    <a:solidFill>
                      <a:srgbClr val="0070C0"/>
                    </a:solidFill>
                  </a:rPr>
                  <a:t>α ⊆</a:t>
                </a:r>
                <a:r>
                  <a:rPr lang="en-US" b="1" dirty="0">
                    <a:solidFill>
                      <a:srgbClr val="0070C0"/>
                    </a:solidFill>
                  </a:rPr>
                  <a:t> </a:t>
                </a:r>
                <a14:m>
                  <m:oMath xmlns:m="http://schemas.openxmlformats.org/officeDocument/2006/math">
                    <m:sSubSup>
                      <m:sSubSupPr>
                        <m:ctrlPr>
                          <a:rPr lang="ru-RU" b="1" i="1">
                            <a:solidFill>
                              <a:srgbClr val="0070C0"/>
                            </a:solidFill>
                            <a:latin typeface="Cambria Math" panose="02040503050406030204" pitchFamily="18" charset="0"/>
                          </a:rPr>
                        </m:ctrlPr>
                      </m:sSubSupPr>
                      <m:e>
                        <m:r>
                          <a:rPr lang="ru-RU" b="1" i="1">
                            <a:solidFill>
                              <a:srgbClr val="0070C0"/>
                            </a:solidFill>
                            <a:latin typeface="Cambria Math" panose="02040503050406030204" pitchFamily="18" charset="0"/>
                            <a:ea typeface="Cambria Math" panose="02040503050406030204" pitchFamily="18" charset="0"/>
                          </a:rPr>
                          <m:t>𝓛</m:t>
                        </m:r>
                      </m:e>
                      <m:sub>
                        <m:r>
                          <a:rPr lang="en-US" b="1" i="1">
                            <a:solidFill>
                              <a:srgbClr val="0070C0"/>
                            </a:solidFill>
                            <a:latin typeface="Cambria Math" panose="02040503050406030204" pitchFamily="18" charset="0"/>
                          </a:rPr>
                          <m:t>𝑵</m:t>
                        </m:r>
                      </m:sub>
                      <m:sup>
                        <m:r>
                          <a:rPr lang="en-US" b="1" i="1">
                            <a:solidFill>
                              <a:srgbClr val="0070C0"/>
                            </a:solidFill>
                            <a:latin typeface="Cambria Math" panose="02040503050406030204" pitchFamily="18" charset="0"/>
                          </a:rPr>
                          <m:t>𝑲</m:t>
                        </m:r>
                        <m:r>
                          <a:rPr lang="en-US" b="1" i="1">
                            <a:solidFill>
                              <a:srgbClr val="0070C0"/>
                            </a:solidFill>
                            <a:latin typeface="Cambria Math" panose="02040503050406030204" pitchFamily="18" charset="0"/>
                          </a:rPr>
                          <m:t>+</m:t>
                        </m:r>
                      </m:sup>
                    </m:sSubSup>
                  </m:oMath>
                </a14:m>
                <a:r>
                  <a:rPr lang="en-US" b="1" dirty="0">
                    <a:solidFill>
                      <a:srgbClr val="0070C0"/>
                    </a:solidFill>
                  </a:rPr>
                  <a:t> (</a:t>
                </a:r>
                <a:r>
                  <a:rPr lang="ru-RU" b="1" dirty="0">
                    <a:solidFill>
                      <a:srgbClr val="0070C0"/>
                    </a:solidFill>
                  </a:rPr>
                  <a:t>устойчивость</a:t>
                </a:r>
                <a:r>
                  <a:rPr lang="ru-RU" b="1" dirty="0" smtClean="0">
                    <a:solidFill>
                      <a:srgbClr val="0070C0"/>
                    </a:solidFill>
                  </a:rPr>
                  <a:t>)</a:t>
                </a:r>
                <a:r>
                  <a:rPr lang="en-US" b="1" dirty="0" smtClean="0">
                    <a:solidFill>
                      <a:srgbClr val="0070C0"/>
                    </a:solidFill>
                  </a:rPr>
                  <a:t>.</a:t>
                </a:r>
                <a:r>
                  <a:rPr lang="ru-RU" dirty="0">
                    <a:solidFill>
                      <a:srgbClr val="0070C0"/>
                    </a:solidFill>
                  </a:rPr>
                  <a:t> «говорит», </a:t>
                </a:r>
                <a:r>
                  <a:rPr lang="ru-RU" dirty="0" smtClean="0">
                    <a:solidFill>
                      <a:srgbClr val="0070C0"/>
                    </a:solidFill>
                  </a:rPr>
                  <a:t>что</a:t>
                </a:r>
                <a:r>
                  <a:rPr lang="en-US" dirty="0" smtClean="0">
                    <a:solidFill>
                      <a:srgbClr val="0070C0"/>
                    </a:solidFill>
                  </a:rPr>
                  <a:t> </a:t>
                </a:r>
                <a:r>
                  <a:rPr lang="ru-RU" dirty="0" smtClean="0">
                    <a:solidFill>
                      <a:srgbClr val="0070C0"/>
                    </a:solidFill>
                  </a:rPr>
                  <a:t>агенты</a:t>
                </a:r>
                <a:r>
                  <a:rPr lang="en-US" dirty="0" smtClean="0">
                    <a:solidFill>
                      <a:srgbClr val="0070C0"/>
                    </a:solidFill>
                  </a:rPr>
                  <a:t> </a:t>
                </a:r>
                <a:r>
                  <a:rPr lang="ru-RU" dirty="0" smtClean="0">
                    <a:solidFill>
                      <a:srgbClr val="0070C0"/>
                    </a:solidFill>
                  </a:rPr>
                  <a:t>не </a:t>
                </a:r>
                <a:r>
                  <a:rPr lang="ru-RU" dirty="0">
                    <a:solidFill>
                      <a:srgbClr val="0070C0"/>
                    </a:solidFill>
                  </a:rPr>
                  <a:t>забывают в будущем того, что они знают </a:t>
                </a:r>
                <a:r>
                  <a:rPr lang="ru-RU" dirty="0" smtClean="0">
                    <a:solidFill>
                      <a:srgbClr val="0070C0"/>
                    </a:solidFill>
                  </a:rPr>
                  <a:t>в</a:t>
                </a:r>
                <a:r>
                  <a:rPr lang="en-US" dirty="0" smtClean="0">
                    <a:solidFill>
                      <a:srgbClr val="0070C0"/>
                    </a:solidFill>
                  </a:rPr>
                  <a:t> </a:t>
                </a:r>
                <a:r>
                  <a:rPr lang="ru-RU" dirty="0" smtClean="0">
                    <a:solidFill>
                      <a:srgbClr val="0070C0"/>
                    </a:solidFill>
                  </a:rPr>
                  <a:t>настоящем</a:t>
                </a:r>
                <a:endParaRPr lang="ru-RU" b="1" dirty="0">
                  <a:solidFill>
                    <a:srgbClr val="0070C0"/>
                  </a:solidFill>
                </a:endParaRPr>
              </a:p>
              <a:p>
                <a:r>
                  <a:rPr lang="ru-RU" b="1" dirty="0" smtClean="0">
                    <a:solidFill>
                      <a:srgbClr val="0070C0"/>
                    </a:solidFill>
                  </a:rPr>
                  <a:t>(</a:t>
                </a:r>
                <a:r>
                  <a:rPr lang="en-US" b="1" dirty="0">
                    <a:solidFill>
                      <a:srgbClr val="0070C0"/>
                    </a:solidFill>
                  </a:rPr>
                  <a:t>DE3) </a:t>
                </a:r>
                <a:r>
                  <a:rPr lang="el-GR" b="1" dirty="0">
                    <a:solidFill>
                      <a:srgbClr val="0070C0"/>
                    </a:solidFill>
                  </a:rPr>
                  <a:t>&lt; </a:t>
                </a:r>
                <a14:m>
                  <m:oMath xmlns:m="http://schemas.openxmlformats.org/officeDocument/2006/math">
                    <m:sSub>
                      <m:sSubPr>
                        <m:ctrlPr>
                          <a:rPr lang="ru-RU" b="1" i="1" dirty="0">
                            <a:solidFill>
                              <a:srgbClr val="0070C0"/>
                            </a:solidFill>
                            <a:latin typeface="Cambria Math" panose="02040503050406030204" pitchFamily="18" charset="0"/>
                          </a:rPr>
                        </m:ctrlPr>
                      </m:sSubPr>
                      <m:e>
                        <m:r>
                          <a:rPr lang="en-US" b="1" i="1" dirty="0">
                            <a:solidFill>
                              <a:srgbClr val="0070C0"/>
                            </a:solidFill>
                            <a:latin typeface="Cambria Math" panose="02040503050406030204" pitchFamily="18" charset="0"/>
                          </a:rPr>
                          <m:t>𝑭</m:t>
                        </m:r>
                      </m:e>
                      <m:sub>
                        <m:r>
                          <a:rPr lang="en-US" b="1" i="1" dirty="0">
                            <a:solidFill>
                              <a:srgbClr val="0070C0"/>
                            </a:solidFill>
                            <a:latin typeface="Cambria Math" panose="02040503050406030204" pitchFamily="18" charset="0"/>
                          </a:rPr>
                          <m:t>𝒊</m:t>
                        </m:r>
                      </m:sub>
                    </m:sSub>
                  </m:oMath>
                </a14:m>
                <a:r>
                  <a:rPr lang="en-US" b="1" dirty="0">
                    <a:solidFill>
                      <a:srgbClr val="0070C0"/>
                    </a:solidFill>
                  </a:rPr>
                  <a:t>&gt; (</a:t>
                </a:r>
                <a:r>
                  <a:rPr lang="el-GR" b="1" dirty="0">
                    <a:solidFill>
                      <a:srgbClr val="0070C0"/>
                    </a:solidFill>
                  </a:rPr>
                  <a:t>α→(β → α</a:t>
                </a:r>
                <a:r>
                  <a:rPr lang="el-GR" b="1" dirty="0" smtClean="0">
                    <a:solidFill>
                      <a:srgbClr val="0070C0"/>
                    </a:solidFill>
                  </a:rPr>
                  <a:t>)</a:t>
                </a:r>
                <a:r>
                  <a:rPr lang="en-US" b="1" dirty="0" smtClean="0">
                    <a:solidFill>
                      <a:srgbClr val="0070C0"/>
                    </a:solidFill>
                  </a:rPr>
                  <a:t>.\\</a:t>
                </a:r>
                <a:r>
                  <a:rPr lang="ru-RU" dirty="0" smtClean="0">
                    <a:solidFill>
                      <a:srgbClr val="C00000"/>
                    </a:solidFill>
                  </a:rPr>
                  <a:t>устанавливают </a:t>
                </a:r>
                <a:r>
                  <a:rPr lang="ru-RU" dirty="0">
                    <a:solidFill>
                      <a:srgbClr val="C00000"/>
                    </a:solidFill>
                  </a:rPr>
                  <a:t>способность </a:t>
                </a:r>
                <a:r>
                  <a:rPr lang="ru-RU" dirty="0" smtClean="0">
                    <a:solidFill>
                      <a:srgbClr val="C00000"/>
                    </a:solidFill>
                  </a:rPr>
                  <a:t>агентов</a:t>
                </a:r>
                <a:r>
                  <a:rPr lang="en-US" dirty="0" smtClean="0">
                    <a:solidFill>
                      <a:srgbClr val="C00000"/>
                    </a:solidFill>
                  </a:rPr>
                  <a:t> </a:t>
                </a:r>
                <a:r>
                  <a:rPr lang="ru-RU" dirty="0">
                    <a:solidFill>
                      <a:srgbClr val="C00000"/>
                    </a:solidFill>
                  </a:rPr>
                  <a:t>пользоваться</a:t>
                </a:r>
                <a:endParaRPr lang="el-GR" b="1" dirty="0">
                  <a:solidFill>
                    <a:srgbClr val="C00000"/>
                  </a:solidFill>
                </a:endParaRPr>
              </a:p>
              <a:p>
                <a:pPr marL="342900" indent="-342900" algn="just"/>
                <a:r>
                  <a:rPr lang="el-GR" b="1" dirty="0" smtClean="0">
                    <a:solidFill>
                      <a:srgbClr val="0070C0"/>
                    </a:solidFill>
                  </a:rPr>
                  <a:t>(</a:t>
                </a:r>
                <a:r>
                  <a:rPr lang="en-US" b="1" dirty="0">
                    <a:solidFill>
                      <a:srgbClr val="0070C0"/>
                    </a:solidFill>
                  </a:rPr>
                  <a:t>DE4)</a:t>
                </a:r>
                <a:r>
                  <a:rPr lang="el-GR" b="1" dirty="0">
                    <a:solidFill>
                      <a:srgbClr val="0070C0"/>
                    </a:solidFill>
                  </a:rPr>
                  <a:t> &lt; </a:t>
                </a:r>
                <a14:m>
                  <m:oMath xmlns:m="http://schemas.openxmlformats.org/officeDocument/2006/math">
                    <m:sSub>
                      <m:sSubPr>
                        <m:ctrlPr>
                          <a:rPr lang="ru-RU" b="1" i="1" dirty="0">
                            <a:solidFill>
                              <a:srgbClr val="0070C0"/>
                            </a:solidFill>
                            <a:latin typeface="Cambria Math" panose="02040503050406030204" pitchFamily="18" charset="0"/>
                          </a:rPr>
                        </m:ctrlPr>
                      </m:sSubPr>
                      <m:e>
                        <m:r>
                          <a:rPr lang="en-US" b="1" i="1" dirty="0">
                            <a:solidFill>
                              <a:srgbClr val="0070C0"/>
                            </a:solidFill>
                            <a:latin typeface="Cambria Math" panose="02040503050406030204" pitchFamily="18" charset="0"/>
                          </a:rPr>
                          <m:t>𝑭</m:t>
                        </m:r>
                      </m:e>
                      <m:sub>
                        <m:r>
                          <a:rPr lang="en-US" b="1" i="1" dirty="0">
                            <a:solidFill>
                              <a:srgbClr val="0070C0"/>
                            </a:solidFill>
                            <a:latin typeface="Cambria Math" panose="02040503050406030204" pitchFamily="18" charset="0"/>
                          </a:rPr>
                          <m:t>𝒊</m:t>
                        </m:r>
                      </m:sub>
                    </m:sSub>
                  </m:oMath>
                </a14:m>
                <a:r>
                  <a:rPr lang="en-US" b="1" dirty="0">
                    <a:solidFill>
                      <a:srgbClr val="0070C0"/>
                    </a:solidFill>
                  </a:rPr>
                  <a:t>&gt; (</a:t>
                </a:r>
                <a:r>
                  <a:rPr lang="el-GR" b="1" dirty="0">
                    <a:solidFill>
                      <a:srgbClr val="0070C0"/>
                    </a:solidFill>
                  </a:rPr>
                  <a:t>α→(β → γ))→((α → β) →</a:t>
                </a:r>
                <a:r>
                  <a:rPr lang="en-US" b="1" dirty="0">
                    <a:solidFill>
                      <a:srgbClr val="0070C0"/>
                    </a:solidFill>
                  </a:rPr>
                  <a:t> </a:t>
                </a:r>
                <a:r>
                  <a:rPr lang="el-GR" b="1" dirty="0">
                    <a:solidFill>
                      <a:srgbClr val="0070C0"/>
                    </a:solidFill>
                  </a:rPr>
                  <a:t>(α → γ</a:t>
                </a:r>
                <a:r>
                  <a:rPr lang="el-GR" b="1" dirty="0" smtClean="0">
                    <a:solidFill>
                      <a:srgbClr val="0070C0"/>
                    </a:solidFill>
                  </a:rPr>
                  <a:t>))</a:t>
                </a:r>
                <a:r>
                  <a:rPr lang="en-US" b="1" dirty="0" smtClean="0">
                    <a:solidFill>
                      <a:srgbClr val="0070C0"/>
                    </a:solidFill>
                  </a:rPr>
                  <a:t>.\\</a:t>
                </a:r>
                <a:r>
                  <a:rPr lang="ru-RU" dirty="0">
                    <a:solidFill>
                      <a:srgbClr val="0070C0"/>
                    </a:solidFill>
                  </a:rPr>
                  <a:t> </a:t>
                </a:r>
                <a:r>
                  <a:rPr lang="ru-RU" dirty="0" smtClean="0">
                    <a:solidFill>
                      <a:srgbClr val="C00000"/>
                    </a:solidFill>
                  </a:rPr>
                  <a:t>в </a:t>
                </a:r>
                <a:r>
                  <a:rPr lang="ru-RU" dirty="0">
                    <a:solidFill>
                      <a:srgbClr val="C00000"/>
                    </a:solidFill>
                  </a:rPr>
                  <a:t>своих</a:t>
                </a:r>
                <a:r>
                  <a:rPr lang="en-US" dirty="0">
                    <a:solidFill>
                      <a:srgbClr val="C00000"/>
                    </a:solidFill>
                  </a:rPr>
                  <a:t> </a:t>
                </a:r>
                <a:r>
                  <a:rPr lang="ru-RU" dirty="0" smtClean="0">
                    <a:solidFill>
                      <a:srgbClr val="C00000"/>
                    </a:solidFill>
                  </a:rPr>
                  <a:t>рассуждениях</a:t>
                </a:r>
                <a:r>
                  <a:rPr lang="en-US" dirty="0" smtClean="0">
                    <a:solidFill>
                      <a:srgbClr val="C00000"/>
                    </a:solidFill>
                  </a:rPr>
                  <a:t> </a:t>
                </a:r>
                <a:r>
                  <a:rPr lang="ru-RU" dirty="0" err="1" smtClean="0">
                    <a:solidFill>
                      <a:srgbClr val="C00000"/>
                    </a:solidFill>
                  </a:rPr>
                  <a:t>акси</a:t>
                </a:r>
                <a:r>
                  <a:rPr lang="en-US" dirty="0" smtClean="0">
                    <a:solidFill>
                      <a:srgbClr val="C00000"/>
                    </a:solidFill>
                  </a:rPr>
                  <a:t>-</a:t>
                </a:r>
              </a:p>
              <a:p>
                <a:pPr marL="342900" indent="-342900" algn="just"/>
                <a:r>
                  <a:rPr lang="el-GR" b="1" dirty="0" smtClean="0">
                    <a:solidFill>
                      <a:srgbClr val="0070C0"/>
                    </a:solidFill>
                  </a:rPr>
                  <a:t>(</a:t>
                </a:r>
                <a:r>
                  <a:rPr lang="en-US" b="1" dirty="0">
                    <a:solidFill>
                      <a:srgbClr val="0070C0"/>
                    </a:solidFill>
                  </a:rPr>
                  <a:t>DE5) </a:t>
                </a:r>
                <a:r>
                  <a:rPr lang="el-GR" b="1" dirty="0">
                    <a:solidFill>
                      <a:srgbClr val="0070C0"/>
                    </a:solidFill>
                  </a:rPr>
                  <a:t>&lt; </a:t>
                </a:r>
                <a14:m>
                  <m:oMath xmlns:m="http://schemas.openxmlformats.org/officeDocument/2006/math">
                    <m:sSub>
                      <m:sSubPr>
                        <m:ctrlPr>
                          <a:rPr lang="ru-RU" b="1" i="1" dirty="0">
                            <a:solidFill>
                              <a:srgbClr val="0070C0"/>
                            </a:solidFill>
                            <a:latin typeface="Cambria Math" panose="02040503050406030204" pitchFamily="18" charset="0"/>
                          </a:rPr>
                        </m:ctrlPr>
                      </m:sSubPr>
                      <m:e>
                        <m:r>
                          <a:rPr lang="en-US" b="1" i="1" dirty="0">
                            <a:solidFill>
                              <a:srgbClr val="0070C0"/>
                            </a:solidFill>
                            <a:latin typeface="Cambria Math" panose="02040503050406030204" pitchFamily="18" charset="0"/>
                          </a:rPr>
                          <m:t>𝑭</m:t>
                        </m:r>
                      </m:e>
                      <m:sub>
                        <m:r>
                          <a:rPr lang="en-US" b="1" i="1" dirty="0">
                            <a:solidFill>
                              <a:srgbClr val="0070C0"/>
                            </a:solidFill>
                            <a:latin typeface="Cambria Math" panose="02040503050406030204" pitchFamily="18" charset="0"/>
                          </a:rPr>
                          <m:t>𝒊</m:t>
                        </m:r>
                      </m:sub>
                    </m:sSub>
                  </m:oMath>
                </a14:m>
                <a:r>
                  <a:rPr lang="en-US" b="1" dirty="0">
                    <a:solidFill>
                      <a:srgbClr val="0070C0"/>
                    </a:solidFill>
                  </a:rPr>
                  <a:t>&gt; (¬</a:t>
                </a:r>
                <a:r>
                  <a:rPr lang="el-GR" b="1" dirty="0">
                    <a:solidFill>
                      <a:srgbClr val="0070C0"/>
                    </a:solidFill>
                  </a:rPr>
                  <a:t>β → ¬α) →(α→ β). </a:t>
                </a:r>
                <a:r>
                  <a:rPr lang="en-US" b="1" dirty="0" smtClean="0">
                    <a:solidFill>
                      <a:srgbClr val="0070C0"/>
                    </a:solidFill>
                  </a:rPr>
                  <a:t>\\</a:t>
                </a:r>
                <a:r>
                  <a:rPr lang="ru-RU" dirty="0" smtClean="0">
                    <a:solidFill>
                      <a:srgbClr val="0070C0"/>
                    </a:solidFill>
                  </a:rPr>
                  <a:t> </a:t>
                </a:r>
                <a:r>
                  <a:rPr lang="ru-RU" dirty="0" smtClean="0">
                    <a:solidFill>
                      <a:srgbClr val="C00000"/>
                    </a:solidFill>
                  </a:rPr>
                  <a:t>омами </a:t>
                </a:r>
                <a:r>
                  <a:rPr lang="ru-RU" b="1" dirty="0">
                    <a:solidFill>
                      <a:srgbClr val="C00000"/>
                    </a:solidFill>
                  </a:rPr>
                  <a:t>(PC1) - (PC3) </a:t>
                </a:r>
                <a:r>
                  <a:rPr lang="ru-RU" dirty="0">
                    <a:solidFill>
                      <a:srgbClr val="C00000"/>
                    </a:solidFill>
                  </a:rPr>
                  <a:t>классической логики</a:t>
                </a:r>
                <a:r>
                  <a:rPr lang="ru-RU" dirty="0" smtClean="0">
                    <a:solidFill>
                      <a:srgbClr val="C00000"/>
                    </a:solidFill>
                  </a:rPr>
                  <a:t>.</a:t>
                </a:r>
                <a:endParaRPr lang="el-GR" b="1" dirty="0">
                  <a:solidFill>
                    <a:srgbClr val="C00000"/>
                  </a:solidFill>
                </a:endParaRPr>
              </a:p>
              <a:p>
                <a:pPr algn="just"/>
                <a:r>
                  <a:rPr lang="ru-RU" b="1" dirty="0"/>
                  <a:t>	Правила вывода: </a:t>
                </a:r>
              </a:p>
              <a:p>
                <a:pPr algn="just"/>
                <a:r>
                  <a:rPr lang="ru-RU" b="1" dirty="0" smtClean="0">
                    <a:solidFill>
                      <a:srgbClr val="0070C0"/>
                    </a:solidFill>
                  </a:rPr>
                  <a:t>(</a:t>
                </a:r>
                <a:r>
                  <a:rPr lang="en-US" b="1" dirty="0">
                    <a:solidFill>
                      <a:srgbClr val="0070C0"/>
                    </a:solidFill>
                  </a:rPr>
                  <a:t>MP) modus ponens: </a:t>
                </a:r>
                <a:r>
                  <a:rPr lang="ru-RU" b="1" dirty="0">
                    <a:solidFill>
                      <a:srgbClr val="0070C0"/>
                    </a:solidFill>
                  </a:rPr>
                  <a:t>из </a:t>
                </a:r>
                <a:r>
                  <a:rPr lang="el-GR" b="1" dirty="0">
                    <a:solidFill>
                      <a:srgbClr val="0070C0"/>
                    </a:solidFill>
                  </a:rPr>
                  <a:t>α </a:t>
                </a:r>
                <a:r>
                  <a:rPr lang="ru-RU" b="1" dirty="0">
                    <a:solidFill>
                      <a:srgbClr val="0070C0"/>
                    </a:solidFill>
                  </a:rPr>
                  <a:t>и(</a:t>
                </a:r>
                <a:r>
                  <a:rPr lang="el-GR" b="1" dirty="0">
                    <a:solidFill>
                      <a:srgbClr val="0070C0"/>
                    </a:solidFill>
                  </a:rPr>
                  <a:t>α→ β) </a:t>
                </a:r>
                <a:r>
                  <a:rPr lang="ru-RU" b="1" dirty="0">
                    <a:solidFill>
                      <a:srgbClr val="0070C0"/>
                    </a:solidFill>
                  </a:rPr>
                  <a:t>выводится </a:t>
                </a:r>
                <a:r>
                  <a:rPr lang="el-GR" b="1" dirty="0" smtClean="0">
                    <a:solidFill>
                      <a:srgbClr val="0070C0"/>
                    </a:solidFill>
                  </a:rPr>
                  <a:t>β</a:t>
                </a:r>
                <a:r>
                  <a:rPr lang="en-US" b="1" dirty="0" smtClean="0">
                    <a:solidFill>
                      <a:srgbClr val="0070C0"/>
                    </a:solidFill>
                  </a:rPr>
                  <a:t>.</a:t>
                </a:r>
                <a:endParaRPr lang="el-GR" b="1" dirty="0">
                  <a:solidFill>
                    <a:srgbClr val="0070C0"/>
                  </a:solidFill>
                </a:endParaRPr>
              </a:p>
              <a:p>
                <a:pPr algn="just"/>
                <a:r>
                  <a:rPr lang="el-GR" b="1" dirty="0">
                    <a:solidFill>
                      <a:srgbClr val="0070C0"/>
                    </a:solidFill>
                  </a:rPr>
                  <a:t>( </a:t>
                </a:r>
                <a14:m>
                  <m:oMath xmlns:m="http://schemas.openxmlformats.org/officeDocument/2006/math">
                    <m:sSub>
                      <m:sSubPr>
                        <m:ctrlPr>
                          <a:rPr lang="ru-RU" b="1" i="1" dirty="0">
                            <a:solidFill>
                              <a:srgbClr val="0070C0"/>
                            </a:solidFill>
                            <a:latin typeface="Cambria Math" panose="02040503050406030204" pitchFamily="18" charset="0"/>
                          </a:rPr>
                        </m:ctrlPr>
                      </m:sSubPr>
                      <m:e>
                        <m:r>
                          <a:rPr lang="en-US" b="1" i="1" dirty="0">
                            <a:solidFill>
                              <a:srgbClr val="0070C0"/>
                            </a:solidFill>
                            <a:latin typeface="Cambria Math" panose="02040503050406030204" pitchFamily="18" charset="0"/>
                          </a:rPr>
                          <m:t>𝑵𝑬𝑪</m:t>
                        </m:r>
                      </m:e>
                      <m:sub>
                        <m:r>
                          <a:rPr lang="en-US" b="1" i="1" dirty="0">
                            <a:solidFill>
                              <a:srgbClr val="0070C0"/>
                            </a:solidFill>
                            <a:latin typeface="Cambria Math" panose="02040503050406030204" pitchFamily="18" charset="0"/>
                          </a:rPr>
                          <m:t>𝒕</m:t>
                        </m:r>
                      </m:sub>
                    </m:sSub>
                  </m:oMath>
                </a14:m>
                <a:r>
                  <a:rPr lang="en-US" b="1" dirty="0">
                    <a:solidFill>
                      <a:srgbClr val="0070C0"/>
                    </a:solidFill>
                  </a:rPr>
                  <a:t> ) </a:t>
                </a:r>
                <a:r>
                  <a:rPr lang="ru-RU" b="1" dirty="0">
                    <a:solidFill>
                      <a:srgbClr val="0070C0"/>
                    </a:solidFill>
                  </a:rPr>
                  <a:t>из </a:t>
                </a:r>
                <a:r>
                  <a:rPr lang="el-GR" b="1" dirty="0">
                    <a:solidFill>
                      <a:srgbClr val="0070C0"/>
                    </a:solidFill>
                  </a:rPr>
                  <a:t>α </a:t>
                </a:r>
                <a:r>
                  <a:rPr lang="ru-RU" b="1" dirty="0">
                    <a:solidFill>
                      <a:srgbClr val="0070C0"/>
                    </a:solidFill>
                  </a:rPr>
                  <a:t>выводится[</a:t>
                </a:r>
                <a14:m>
                  <m:oMath xmlns:m="http://schemas.openxmlformats.org/officeDocument/2006/math">
                    <m:sSub>
                      <m:sSubPr>
                        <m:ctrlPr>
                          <a:rPr lang="ru-RU" b="1" i="1" dirty="0">
                            <a:solidFill>
                              <a:srgbClr val="0070C0"/>
                            </a:solidFill>
                            <a:latin typeface="Cambria Math" panose="02040503050406030204" pitchFamily="18" charset="0"/>
                          </a:rPr>
                        </m:ctrlPr>
                      </m:sSubPr>
                      <m:e>
                        <m:r>
                          <a:rPr lang="en-US" b="1" i="1" dirty="0">
                            <a:solidFill>
                              <a:srgbClr val="0070C0"/>
                            </a:solidFill>
                            <a:latin typeface="Cambria Math" panose="02040503050406030204" pitchFamily="18" charset="0"/>
                          </a:rPr>
                          <m:t>𝑭</m:t>
                        </m:r>
                      </m:e>
                      <m:sub>
                        <m:r>
                          <a:rPr lang="en-US" b="1" i="1" dirty="0">
                            <a:solidFill>
                              <a:srgbClr val="0070C0"/>
                            </a:solidFill>
                            <a:latin typeface="Cambria Math" panose="02040503050406030204" pitchFamily="18" charset="0"/>
                          </a:rPr>
                          <m:t>𝒊</m:t>
                        </m:r>
                      </m:sub>
                    </m:sSub>
                  </m:oMath>
                </a14:m>
                <a:r>
                  <a:rPr lang="en-US" b="1" dirty="0">
                    <a:solidFill>
                      <a:srgbClr val="0070C0"/>
                    </a:solidFill>
                  </a:rPr>
                  <a:t>] </a:t>
                </a:r>
                <a:r>
                  <a:rPr lang="el-GR" b="1" dirty="0">
                    <a:solidFill>
                      <a:srgbClr val="0070C0"/>
                    </a:solidFill>
                  </a:rPr>
                  <a:t>α. </a:t>
                </a:r>
                <a:endParaRPr lang="en-US" b="1" dirty="0">
                  <a:solidFill>
                    <a:srgbClr val="0070C0"/>
                  </a:solidFill>
                </a:endParaRPr>
              </a:p>
            </p:txBody>
          </p:sp>
        </mc:Choice>
        <mc:Fallback xmlns="">
          <p:sp>
            <p:nvSpPr>
              <p:cNvPr id="3" name="Объект 2"/>
              <p:cNvSpPr>
                <a:spLocks noGrp="1" noRot="1" noChangeAspect="1" noMove="1" noResize="1" noEditPoints="1" noAdjustHandles="1" noChangeArrowheads="1" noChangeShapeType="1" noTextEdit="1"/>
              </p:cNvSpPr>
              <p:nvPr>
                <p:ph idx="1"/>
              </p:nvPr>
            </p:nvSpPr>
            <p:spPr>
              <a:xfrm>
                <a:off x="107504" y="620688"/>
                <a:ext cx="8928992" cy="6120679"/>
              </a:xfrm>
              <a:blipFill rotWithShape="0">
                <a:blip r:embed="rId3"/>
                <a:stretch>
                  <a:fillRect l="-615" t="-1793" r="-751"/>
                </a:stretch>
              </a:blipFill>
            </p:spPr>
            <p:txBody>
              <a:bodyPr/>
              <a:lstStyle/>
              <a:p>
                <a:r>
                  <a:rPr lang="ru-RU">
                    <a:noFill/>
                  </a:rPr>
                  <a:t> </a:t>
                </a:r>
              </a:p>
            </p:txBody>
          </p:sp>
        </mc:Fallback>
      </mc:AlternateContent>
      <p:graphicFrame>
        <p:nvGraphicFramePr>
          <p:cNvPr id="4" name="Объект 3"/>
          <p:cNvGraphicFramePr>
            <a:graphicFrameLocks noChangeAspect="1"/>
          </p:cNvGraphicFramePr>
          <p:nvPr>
            <p:extLst/>
          </p:nvPr>
        </p:nvGraphicFramePr>
        <p:xfrm>
          <a:off x="4445000" y="2895600"/>
          <a:ext cx="914400" cy="311150"/>
        </p:xfrm>
        <a:graphic>
          <a:graphicData uri="http://schemas.openxmlformats.org/presentationml/2006/ole">
            <mc:AlternateContent xmlns:mc="http://schemas.openxmlformats.org/markup-compatibility/2006">
              <mc:Choice xmlns:v="urn:schemas-microsoft-com:vml" Requires="v">
                <p:oleObj spid="_x0000_s16462" name="Equation" r:id="rId4" imgW="914400" imgH="311040" progId="Equation.DSMT4">
                  <p:embed/>
                </p:oleObj>
              </mc:Choice>
              <mc:Fallback>
                <p:oleObj name="Equation" r:id="rId4" imgW="914400" imgH="311040" progId="Equation.DSMT4">
                  <p:embed/>
                  <p:pic>
                    <p:nvPicPr>
                      <p:cNvPr id="0" name=""/>
                      <p:cNvPicPr/>
                      <p:nvPr/>
                    </p:nvPicPr>
                    <p:blipFill>
                      <a:blip r:embed="rId5"/>
                      <a:stretch>
                        <a:fillRect/>
                      </a:stretch>
                    </p:blipFill>
                    <p:spPr>
                      <a:xfrm>
                        <a:off x="4445000" y="2895600"/>
                        <a:ext cx="914400" cy="311150"/>
                      </a:xfrm>
                      <a:prstGeom prst="rect">
                        <a:avLst/>
                      </a:prstGeom>
                    </p:spPr>
                  </p:pic>
                </p:oleObj>
              </mc:Fallback>
            </mc:AlternateContent>
          </a:graphicData>
        </a:graphic>
      </p:graphicFrame>
    </p:spTree>
    <p:extLst>
      <p:ext uri="{BB962C8B-B14F-4D97-AF65-F5344CB8AC3E}">
        <p14:creationId xmlns:p14="http://schemas.microsoft.com/office/powerpoint/2010/main" val="1311245370"/>
      </p:ext>
    </p:extLst>
  </p:cSld>
  <p:clrMapOvr>
    <a:masterClrMapping/>
  </p:clrMapOvr>
  <p:transition spd="med">
    <p:pull/>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p:txBody>
          <a:bodyPr>
            <a:normAutofit lnSpcReduction="10000"/>
          </a:bodyPr>
          <a:lstStyle/>
          <a:p>
            <a:pPr marL="0" indent="0">
              <a:buNone/>
            </a:pPr>
            <a:endParaRPr lang="ru-RU" dirty="0" smtClean="0"/>
          </a:p>
          <a:p>
            <a:pPr marL="0" indent="0">
              <a:buNone/>
            </a:pPr>
            <a:endParaRPr lang="ru-RU" dirty="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r>
              <a:rPr lang="ru-RU" dirty="0" smtClean="0"/>
              <a:t>Й</a:t>
            </a:r>
            <a:r>
              <a:rPr lang="ru-RU" dirty="0"/>
              <a:t>. </a:t>
            </a:r>
            <a:r>
              <a:rPr lang="ru-RU" dirty="0" err="1"/>
              <a:t>ван</a:t>
            </a:r>
            <a:r>
              <a:rPr lang="ru-RU" dirty="0"/>
              <a:t> </a:t>
            </a:r>
            <a:r>
              <a:rPr lang="ru-RU" dirty="0" err="1"/>
              <a:t>Бентем</a:t>
            </a:r>
            <a:r>
              <a:rPr lang="ru-RU" dirty="0"/>
              <a:t>: "</a:t>
            </a:r>
            <a:r>
              <a:rPr lang="ru-RU" i="1" dirty="0"/>
              <a:t>Спрашивание и получение ответов </a:t>
            </a:r>
            <a:r>
              <a:rPr lang="ru-RU" i="1" dirty="0" smtClean="0"/>
              <a:t>являются</a:t>
            </a:r>
            <a:r>
              <a:rPr lang="ru-RU" dirty="0"/>
              <a:t> </a:t>
            </a:r>
            <a:r>
              <a:rPr lang="ru-RU" i="1" dirty="0" smtClean="0"/>
              <a:t>такими  </a:t>
            </a:r>
            <a:r>
              <a:rPr lang="ru-RU" i="1" dirty="0"/>
              <a:t>же  важными  логическими  формами  деятельности,  </a:t>
            </a:r>
            <a:r>
              <a:rPr lang="ru-RU" i="1" dirty="0" smtClean="0"/>
              <a:t>что</a:t>
            </a:r>
            <a:r>
              <a:rPr lang="ru-RU" dirty="0"/>
              <a:t> </a:t>
            </a:r>
            <a:r>
              <a:rPr lang="ru-RU" i="1" dirty="0" smtClean="0"/>
              <a:t>и </a:t>
            </a:r>
            <a:r>
              <a:rPr lang="ru-RU" i="1" dirty="0"/>
              <a:t>извлечение следствий!</a:t>
            </a:r>
            <a:r>
              <a:rPr lang="ru-RU" dirty="0"/>
              <a:t>"</a:t>
            </a:r>
          </a:p>
          <a:p>
            <a:endParaRPr lang="ru-RU" dirty="0"/>
          </a:p>
        </p:txBody>
      </p:sp>
      <p:pic>
        <p:nvPicPr>
          <p:cNvPr id="5" name="Рисунок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27784" y="365128"/>
            <a:ext cx="3312012" cy="4104456"/>
          </a:xfrm>
          <a:prstGeom prst="rect">
            <a:avLst/>
          </a:prstGeom>
        </p:spPr>
      </p:pic>
    </p:spTree>
    <p:extLst>
      <p:ext uri="{BB962C8B-B14F-4D97-AF65-F5344CB8AC3E}">
        <p14:creationId xmlns:p14="http://schemas.microsoft.com/office/powerpoint/2010/main" val="636390442"/>
      </p:ext>
    </p:extLst>
  </p:cSld>
  <p:clrMapOvr>
    <a:masterClrMapping/>
  </p:clrMapOvr>
  <p:transition spd="slow">
    <p:cove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Информационное обновление</a:t>
            </a:r>
            <a:endParaRPr lang="ru-RU" dirty="0"/>
          </a:p>
        </p:txBody>
      </p:sp>
      <p:sp>
        <p:nvSpPr>
          <p:cNvPr id="3" name="Объект 2"/>
          <p:cNvSpPr>
            <a:spLocks noGrp="1"/>
          </p:cNvSpPr>
          <p:nvPr>
            <p:ph idx="1"/>
          </p:nvPr>
        </p:nvSpPr>
        <p:spPr/>
        <p:txBody>
          <a:bodyPr>
            <a:normAutofit lnSpcReduction="10000"/>
          </a:bodyPr>
          <a:lstStyle/>
          <a:p>
            <a:r>
              <a:rPr lang="ru-RU" dirty="0"/>
              <a:t>Н</a:t>
            </a:r>
            <a:r>
              <a:rPr lang="ru-RU" dirty="0" smtClean="0"/>
              <a:t>а </a:t>
            </a:r>
            <a:r>
              <a:rPr lang="ru-RU" dirty="0"/>
              <a:t>примере </a:t>
            </a:r>
            <a:r>
              <a:rPr lang="ru-RU" dirty="0">
                <a:solidFill>
                  <a:schemeClr val="accent1">
                    <a:lumMod val="75000"/>
                  </a:schemeClr>
                </a:solidFill>
              </a:rPr>
              <a:t>диалога</a:t>
            </a:r>
            <a:r>
              <a:rPr lang="ru-RU" dirty="0"/>
              <a:t>, </a:t>
            </a:r>
            <a:r>
              <a:rPr lang="ru-RU" dirty="0" smtClean="0"/>
              <a:t>вопрос-ответ, проиллюстрируем </a:t>
            </a:r>
            <a:r>
              <a:rPr lang="ru-RU" dirty="0"/>
              <a:t>простейший пример информационного обновления в процессе </a:t>
            </a:r>
            <a:r>
              <a:rPr lang="ru-RU" dirty="0" smtClean="0"/>
              <a:t>коммуникации. </a:t>
            </a:r>
          </a:p>
          <a:p>
            <a:r>
              <a:rPr lang="ru-RU" dirty="0" smtClean="0"/>
              <a:t>В </a:t>
            </a:r>
            <a:r>
              <a:rPr lang="ru-RU" dirty="0"/>
              <a:t>результате </a:t>
            </a:r>
            <a:r>
              <a:rPr lang="ru-RU" dirty="0">
                <a:solidFill>
                  <a:schemeClr val="accent1">
                    <a:lumMod val="75000"/>
                  </a:schemeClr>
                </a:solidFill>
              </a:rPr>
              <a:t>информационного обновления </a:t>
            </a:r>
            <a:r>
              <a:rPr lang="ru-RU" dirty="0"/>
              <a:t>исключаются те </a:t>
            </a:r>
            <a:r>
              <a:rPr lang="ru-RU" dirty="0" smtClean="0"/>
              <a:t>альтернативные </a:t>
            </a:r>
            <a:r>
              <a:rPr lang="ru-RU" dirty="0"/>
              <a:t>миры, которые признаются недействительными в данной модели, а именно те, в которых истинны (ложны) высказывания, ложность (истинность) </a:t>
            </a:r>
            <a:r>
              <a:rPr lang="ru-RU" dirty="0" smtClean="0"/>
              <a:t>которых </a:t>
            </a:r>
            <a:r>
              <a:rPr lang="ru-RU" dirty="0"/>
              <a:t>была установлена в процессе коммуникации. </a:t>
            </a:r>
          </a:p>
        </p:txBody>
      </p:sp>
    </p:spTree>
    <p:extLst>
      <p:ext uri="{BB962C8B-B14F-4D97-AF65-F5344CB8AC3E}">
        <p14:creationId xmlns:p14="http://schemas.microsoft.com/office/powerpoint/2010/main" val="2608311339"/>
      </p:ext>
    </p:extLst>
  </p:cSld>
  <p:clrMapOvr>
    <a:masterClrMapping/>
  </p:clrMapOvr>
  <p:transition spd="med">
    <p:pull/>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28650" y="365128"/>
            <a:ext cx="7886700" cy="2127768"/>
          </a:xfrm>
        </p:spPr>
        <p:txBody>
          <a:bodyPr>
            <a:normAutofit/>
          </a:bodyPr>
          <a:lstStyle/>
          <a:p>
            <a:r>
              <a:rPr lang="ru-RU" i="1" dirty="0"/>
              <a:t>Смена эпистемических состояний </a:t>
            </a:r>
            <a:r>
              <a:rPr lang="ru-RU" i="1" dirty="0" smtClean="0"/>
              <a:t>в результате</a:t>
            </a:r>
            <a:r>
              <a:rPr lang="ru-RU" dirty="0" smtClean="0"/>
              <a:t> информационного обновления</a:t>
            </a:r>
            <a:endParaRPr lang="ru-RU" dirty="0"/>
          </a:p>
        </p:txBody>
      </p:sp>
      <p:pic>
        <p:nvPicPr>
          <p:cNvPr id="4" name="Объект 3"/>
          <p:cNvPicPr>
            <a:picLocks noGrp="1" noChangeAspect="1"/>
          </p:cNvPicPr>
          <p:nvPr>
            <p:ph idx="1"/>
          </p:nvPr>
        </p:nvPicPr>
        <p:blipFill>
          <a:blip r:embed="rId2"/>
          <a:stretch>
            <a:fillRect/>
          </a:stretch>
        </p:blipFill>
        <p:spPr>
          <a:xfrm>
            <a:off x="628650" y="3143756"/>
            <a:ext cx="7886700" cy="1715075"/>
          </a:xfrm>
          <a:prstGeom prst="rect">
            <a:avLst/>
          </a:prstGeom>
        </p:spPr>
      </p:pic>
    </p:spTree>
    <p:extLst>
      <p:ext uri="{BB962C8B-B14F-4D97-AF65-F5344CB8AC3E}">
        <p14:creationId xmlns:p14="http://schemas.microsoft.com/office/powerpoint/2010/main" val="3719390028"/>
      </p:ext>
    </p:extLst>
  </p:cSld>
  <p:clrMapOvr>
    <a:masterClrMapping/>
  </p:clrMapOvr>
  <p:transition spd="med">
    <p:pull/>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Autofit/>
          </a:bodyPr>
          <a:lstStyle/>
          <a:p>
            <a:r>
              <a:rPr lang="ru-RU" sz="2800" dirty="0"/>
              <a:t>Все компьютеры в сети Интернет грубо можно поделить на две группы – </a:t>
            </a:r>
            <a:r>
              <a:rPr lang="ru-RU" sz="2800" b="1" dirty="0" smtClean="0">
                <a:solidFill>
                  <a:schemeClr val="accent1">
                    <a:lumMod val="75000"/>
                  </a:schemeClr>
                </a:solidFill>
              </a:rPr>
              <a:t>Клиенты</a:t>
            </a:r>
            <a:r>
              <a:rPr lang="ru-RU" sz="2800" b="1" dirty="0"/>
              <a:t> </a:t>
            </a:r>
            <a:r>
              <a:rPr lang="ru-RU" sz="2800" dirty="0"/>
              <a:t>и </a:t>
            </a:r>
            <a:r>
              <a:rPr lang="ru-RU" sz="2800" b="1" dirty="0" smtClean="0">
                <a:solidFill>
                  <a:schemeClr val="accent1">
                    <a:lumMod val="75000"/>
                  </a:schemeClr>
                </a:solidFill>
              </a:rPr>
              <a:t>Серверы</a:t>
            </a:r>
            <a:r>
              <a:rPr lang="ru-RU" sz="2800" b="1" dirty="0"/>
              <a:t>.</a:t>
            </a:r>
            <a:endParaRPr lang="ru-RU" sz="2800" dirty="0"/>
          </a:p>
        </p:txBody>
      </p:sp>
      <p:pic>
        <p:nvPicPr>
          <p:cNvPr id="2052" name="Picture 4" descr="http://integromash.ru/wp-content/uploads/2015/06/htmlimage11.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89013" y="1825626"/>
            <a:ext cx="5817295"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8646210"/>
      </p:ext>
    </p:extLst>
  </p:cSld>
  <p:clrMapOvr>
    <a:masterClrMapping/>
  </p:clrMapOvr>
  <p:transition spd="slow">
    <p:cove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Информационное обновление</a:t>
            </a:r>
            <a:endParaRPr lang="ru-RU" dirty="0"/>
          </a:p>
        </p:txBody>
      </p:sp>
      <mc:AlternateContent xmlns:mc="http://schemas.openxmlformats.org/markup-compatibility/2006" xmlns:a14="http://schemas.microsoft.com/office/drawing/2010/main">
        <mc:Choice Requires="a14">
          <p:sp>
            <p:nvSpPr>
              <p:cNvPr id="3" name="Объект 2"/>
              <p:cNvSpPr>
                <a:spLocks noGrp="1"/>
              </p:cNvSpPr>
              <p:nvPr>
                <p:ph idx="1"/>
              </p:nvPr>
            </p:nvSpPr>
            <p:spPr/>
            <p:txBody>
              <a:bodyPr>
                <a:normAutofit fontScale="77500" lnSpcReduction="20000"/>
              </a:bodyPr>
              <a:lstStyle/>
              <a:p>
                <a:r>
                  <a:rPr lang="ru-RU" dirty="0" smtClean="0"/>
                  <a:t>ДЭЛ позволяет </a:t>
                </a:r>
                <a:r>
                  <a:rPr lang="ru-RU" dirty="0"/>
                  <a:t>описывать истинные положения дел, возникающие по </a:t>
                </a:r>
                <a:r>
                  <a:rPr lang="ru-RU" dirty="0" smtClean="0"/>
                  <a:t>ходу</a:t>
                </a:r>
                <a:r>
                  <a:rPr lang="en-US" dirty="0" smtClean="0"/>
                  <a:t> </a:t>
                </a:r>
                <a:r>
                  <a:rPr lang="ru-RU" dirty="0" smtClean="0"/>
                  <a:t>совершения </a:t>
                </a:r>
                <a:r>
                  <a:rPr lang="ru-RU" dirty="0"/>
                  <a:t>определенных действий</a:t>
                </a:r>
                <a:r>
                  <a:rPr lang="ru-RU" dirty="0" smtClean="0"/>
                  <a:t>:</a:t>
                </a:r>
              </a:p>
              <a:p>
                <a:r>
                  <a:rPr lang="ru-RU" dirty="0" smtClean="0"/>
                  <a:t> </a:t>
                </a:r>
                <a:r>
                  <a:rPr lang="en-US" sz="3600" b="1" dirty="0" smtClean="0">
                    <a:solidFill>
                      <a:schemeClr val="accent1">
                        <a:lumMod val="75000"/>
                      </a:schemeClr>
                    </a:solidFill>
                  </a:rPr>
                  <a:t>A</a:t>
                </a:r>
                <a:r>
                  <a:rPr lang="ru-RU" sz="3600" dirty="0" smtClean="0"/>
                  <a:t> </a:t>
                </a:r>
                <a:r>
                  <a:rPr lang="ru-RU" dirty="0" smtClean="0"/>
                  <a:t> - </a:t>
                </a:r>
                <a:r>
                  <a:rPr lang="ru-RU" dirty="0"/>
                  <a:t>предложение</a:t>
                </a:r>
              </a:p>
              <a:p>
                <a:r>
                  <a:rPr lang="en-US" sz="3600" b="1" dirty="0" smtClean="0">
                    <a:solidFill>
                      <a:schemeClr val="accent1">
                        <a:lumMod val="75000"/>
                      </a:schemeClr>
                    </a:solidFill>
                  </a:rPr>
                  <a:t>!A</a:t>
                </a:r>
                <a:r>
                  <a:rPr lang="ru-RU" sz="3600" dirty="0" smtClean="0"/>
                  <a:t>  </a:t>
                </a:r>
                <a:r>
                  <a:rPr lang="ru-RU" dirty="0" smtClean="0"/>
                  <a:t>- </a:t>
                </a:r>
                <a:r>
                  <a:rPr lang="ru-RU" dirty="0"/>
                  <a:t>высказывание (с предпосылками "</a:t>
                </a:r>
                <a:r>
                  <a:rPr lang="ru-RU" dirty="0">
                    <a:solidFill>
                      <a:schemeClr val="accent1">
                        <a:lumMod val="75000"/>
                      </a:schemeClr>
                    </a:solidFill>
                  </a:rPr>
                  <a:t>public announcement</a:t>
                </a:r>
                <a:r>
                  <a:rPr lang="ru-RU" dirty="0"/>
                  <a:t>")</a:t>
                </a:r>
              </a:p>
              <a:p>
                <a:r>
                  <a:rPr lang="ru-RU" sz="3600" b="1" i="1" dirty="0" smtClean="0">
                    <a:solidFill>
                      <a:schemeClr val="accent1">
                        <a:lumMod val="75000"/>
                      </a:schemeClr>
                    </a:solidFill>
                  </a:rPr>
                  <a:t>[</a:t>
                </a:r>
                <a:r>
                  <a:rPr lang="en-US" sz="3600" b="1" i="1" dirty="0" smtClean="0">
                    <a:solidFill>
                      <a:schemeClr val="accent1">
                        <a:lumMod val="75000"/>
                      </a:schemeClr>
                    </a:solidFill>
                  </a:rPr>
                  <a:t>a</a:t>
                </a:r>
                <a:r>
                  <a:rPr lang="ru-RU" sz="3600" b="1" i="1" dirty="0" smtClean="0">
                    <a:solidFill>
                      <a:schemeClr val="accent1">
                        <a:lumMod val="75000"/>
                      </a:schemeClr>
                    </a:solidFill>
                  </a:rPr>
                  <a:t>]</a:t>
                </a:r>
                <a14:m>
                  <m:oMath xmlns:m="http://schemas.openxmlformats.org/officeDocument/2006/math">
                    <m:r>
                      <a:rPr lang="ru-RU" sz="3600" b="1" i="1">
                        <a:solidFill>
                          <a:schemeClr val="accent1">
                            <a:lumMod val="75000"/>
                          </a:schemeClr>
                        </a:solidFill>
                        <a:latin typeface="Cambria Math" panose="02040503050406030204" pitchFamily="18" charset="0"/>
                        <a:ea typeface="Cambria Math" panose="02040503050406030204" pitchFamily="18" charset="0"/>
                      </a:rPr>
                      <m:t>𝝋</m:t>
                    </m:r>
                    <m:r>
                      <a:rPr lang="en-US" sz="3600" b="1" i="0" smtClean="0">
                        <a:solidFill>
                          <a:schemeClr val="accent1">
                            <a:lumMod val="75000"/>
                          </a:schemeClr>
                        </a:solidFill>
                        <a:latin typeface="Cambria Math" panose="02040503050406030204" pitchFamily="18" charset="0"/>
                        <a:ea typeface="Cambria Math" panose="02040503050406030204" pitchFamily="18" charset="0"/>
                      </a:rPr>
                      <m:t> </m:t>
                    </m:r>
                  </m:oMath>
                </a14:m>
                <a:r>
                  <a:rPr lang="ru-RU" sz="3600" b="1" dirty="0" smtClean="0">
                    <a:solidFill>
                      <a:schemeClr val="accent1">
                        <a:lumMod val="75000"/>
                      </a:schemeClr>
                    </a:solidFill>
                  </a:rPr>
                  <a:t>- </a:t>
                </a:r>
                <a14:m>
                  <m:oMath xmlns:m="http://schemas.openxmlformats.org/officeDocument/2006/math">
                    <m:r>
                      <a:rPr lang="ru-RU" sz="3600" b="1" i="1">
                        <a:solidFill>
                          <a:schemeClr val="accent1">
                            <a:lumMod val="75000"/>
                          </a:schemeClr>
                        </a:solidFill>
                        <a:latin typeface="Cambria Math" panose="02040503050406030204" pitchFamily="18" charset="0"/>
                        <a:ea typeface="Cambria Math" panose="02040503050406030204" pitchFamily="18" charset="0"/>
                      </a:rPr>
                      <m:t>𝝋</m:t>
                    </m:r>
                  </m:oMath>
                </a14:m>
                <a:r>
                  <a:rPr lang="en-US" sz="3600" b="1" i="1" dirty="0" smtClean="0">
                    <a:solidFill>
                      <a:schemeClr val="accent1">
                        <a:lumMod val="75000"/>
                      </a:schemeClr>
                    </a:solidFill>
                  </a:rPr>
                  <a:t> </a:t>
                </a:r>
                <a:r>
                  <a:rPr lang="ru-RU" dirty="0"/>
                  <a:t>имеет место после каждого </a:t>
                </a:r>
                <a:r>
                  <a:rPr lang="ru-RU" dirty="0" smtClean="0"/>
                  <a:t>удачного осуществления </a:t>
                </a:r>
                <a:r>
                  <a:rPr lang="ru-RU" dirty="0"/>
                  <a:t>действия </a:t>
                </a:r>
                <a:r>
                  <a:rPr lang="ru-RU" sz="3600" b="1" i="1" dirty="0">
                    <a:solidFill>
                      <a:schemeClr val="accent1">
                        <a:lumMod val="75000"/>
                      </a:schemeClr>
                    </a:solidFill>
                  </a:rPr>
                  <a:t>a</a:t>
                </a:r>
                <a:r>
                  <a:rPr lang="ru-RU" dirty="0"/>
                  <a:t>.</a:t>
                </a:r>
              </a:p>
              <a:p>
                <a:r>
                  <a:rPr lang="ru-RU" dirty="0"/>
                  <a:t>По аналогии, мы можем фиксировать эпистемические эффекты </a:t>
                </a:r>
                <a:r>
                  <a:rPr lang="ru-RU" dirty="0" smtClean="0"/>
                  <a:t>коммуникации,</a:t>
                </a:r>
                <a:r>
                  <a:rPr lang="en-US" dirty="0" smtClean="0"/>
                  <a:t> </a:t>
                </a:r>
                <a:r>
                  <a:rPr lang="ru-RU" dirty="0" smtClean="0"/>
                  <a:t>такие </a:t>
                </a:r>
                <a:r>
                  <a:rPr lang="ru-RU" dirty="0"/>
                  <a:t>как</a:t>
                </a:r>
              </a:p>
              <a:p>
                <a:r>
                  <a:rPr lang="ru-RU" sz="3600" b="1" i="1" dirty="0" smtClean="0">
                    <a:solidFill>
                      <a:schemeClr val="accent1">
                        <a:lumMod val="75000"/>
                      </a:schemeClr>
                    </a:solidFill>
                  </a:rPr>
                  <a:t>[</a:t>
                </a:r>
                <a:r>
                  <a:rPr lang="en-US" sz="3600" b="1" i="1" dirty="0" smtClean="0">
                    <a:solidFill>
                      <a:schemeClr val="accent1">
                        <a:lumMod val="75000"/>
                      </a:schemeClr>
                    </a:solidFill>
                  </a:rPr>
                  <a:t>!</a:t>
                </a:r>
                <a:r>
                  <a:rPr lang="ru-RU" sz="3600" b="1" i="1" dirty="0" smtClean="0">
                    <a:solidFill>
                      <a:schemeClr val="accent1">
                        <a:lumMod val="75000"/>
                      </a:schemeClr>
                    </a:solidFill>
                  </a:rPr>
                  <a:t>A]</a:t>
                </a:r>
                <a14:m>
                  <m:oMath xmlns:m="http://schemas.openxmlformats.org/officeDocument/2006/math">
                    <m:sSub>
                      <m:sSubPr>
                        <m:ctrlPr>
                          <a:rPr lang="en-US" sz="3600" b="1" i="1">
                            <a:solidFill>
                              <a:schemeClr val="accent1">
                                <a:lumMod val="75000"/>
                              </a:schemeClr>
                            </a:solidFill>
                            <a:latin typeface="Cambria Math" panose="02040503050406030204" pitchFamily="18" charset="0"/>
                            <a:ea typeface="Cambria Math" panose="02040503050406030204" pitchFamily="18" charset="0"/>
                          </a:rPr>
                        </m:ctrlPr>
                      </m:sSubPr>
                      <m:e>
                        <m:r>
                          <a:rPr lang="en-US" sz="3600" b="1" i="1">
                            <a:solidFill>
                              <a:schemeClr val="accent1">
                                <a:lumMod val="75000"/>
                              </a:schemeClr>
                            </a:solidFill>
                            <a:latin typeface="Cambria Math" panose="02040503050406030204" pitchFamily="18" charset="0"/>
                            <a:ea typeface="Cambria Math" panose="02040503050406030204" pitchFamily="18" charset="0"/>
                          </a:rPr>
                          <m:t>𝑲</m:t>
                        </m:r>
                      </m:e>
                      <m:sub>
                        <m:r>
                          <a:rPr lang="en-US" sz="3600" b="1" i="1">
                            <a:solidFill>
                              <a:schemeClr val="accent1">
                                <a:lumMod val="75000"/>
                              </a:schemeClr>
                            </a:solidFill>
                            <a:latin typeface="Cambria Math" panose="02040503050406030204" pitchFamily="18" charset="0"/>
                            <a:ea typeface="Cambria Math" panose="02040503050406030204" pitchFamily="18" charset="0"/>
                          </a:rPr>
                          <m:t>𝒊</m:t>
                        </m:r>
                      </m:sub>
                    </m:sSub>
                    <m:r>
                      <a:rPr lang="ru-RU" sz="3600" b="1" i="1">
                        <a:solidFill>
                          <a:schemeClr val="accent1">
                            <a:lumMod val="75000"/>
                          </a:schemeClr>
                        </a:solidFill>
                        <a:latin typeface="Cambria Math" panose="02040503050406030204" pitchFamily="18" charset="0"/>
                        <a:ea typeface="Cambria Math" panose="02040503050406030204" pitchFamily="18" charset="0"/>
                      </a:rPr>
                      <m:t>𝝋</m:t>
                    </m:r>
                  </m:oMath>
                </a14:m>
                <a:r>
                  <a:rPr lang="ru-RU" i="1" dirty="0" smtClean="0"/>
                  <a:t>- </a:t>
                </a:r>
                <a:r>
                  <a:rPr lang="ru-RU" dirty="0" smtClean="0"/>
                  <a:t>после </a:t>
                </a:r>
                <a:r>
                  <a:rPr lang="ru-RU" dirty="0"/>
                  <a:t>правдивого публичного оглашения </a:t>
                </a:r>
                <a:r>
                  <a:rPr lang="en-US" sz="3600" b="1" i="1" dirty="0">
                    <a:solidFill>
                      <a:schemeClr val="accent1">
                        <a:lumMod val="75000"/>
                      </a:schemeClr>
                    </a:solidFill>
                  </a:rPr>
                  <a:t>А</a:t>
                </a:r>
                <a:r>
                  <a:rPr lang="ru-RU" dirty="0" smtClean="0"/>
                  <a:t>, агент </a:t>
                </a:r>
                <a:r>
                  <a:rPr lang="en-US" sz="3600" b="1" i="1" dirty="0">
                    <a:solidFill>
                      <a:schemeClr val="accent1">
                        <a:lumMod val="75000"/>
                      </a:schemeClr>
                    </a:solidFill>
                  </a:rPr>
                  <a:t>i</a:t>
                </a:r>
                <a:r>
                  <a:rPr lang="ru-RU" sz="3600" b="1" i="1" dirty="0" smtClean="0">
                    <a:solidFill>
                      <a:schemeClr val="accent1">
                        <a:lumMod val="75000"/>
                      </a:schemeClr>
                    </a:solidFill>
                  </a:rPr>
                  <a:t> </a:t>
                </a:r>
                <a:r>
                  <a:rPr lang="ru-RU" dirty="0"/>
                  <a:t>знает, что </a:t>
                </a:r>
                <a14:m>
                  <m:oMath xmlns:m="http://schemas.openxmlformats.org/officeDocument/2006/math">
                    <m:r>
                      <a:rPr lang="ru-RU" sz="3600" b="1" i="1">
                        <a:solidFill>
                          <a:schemeClr val="accent5"/>
                        </a:solidFill>
                        <a:latin typeface="Cambria Math" panose="02040503050406030204" pitchFamily="18" charset="0"/>
                        <a:ea typeface="Cambria Math" panose="02040503050406030204" pitchFamily="18" charset="0"/>
                      </a:rPr>
                      <m:t>𝝋</m:t>
                    </m:r>
                  </m:oMath>
                </a14:m>
                <a:r>
                  <a:rPr lang="ru-RU" dirty="0" smtClean="0"/>
                  <a:t>.</a:t>
                </a:r>
                <a:endParaRPr lang="ru-RU" dirty="0"/>
              </a:p>
              <a:p>
                <a:r>
                  <a:rPr lang="ru-RU" sz="3600" b="1" i="1" dirty="0" smtClean="0">
                    <a:solidFill>
                      <a:schemeClr val="accent1">
                        <a:lumMod val="75000"/>
                      </a:schemeClr>
                    </a:solidFill>
                  </a:rPr>
                  <a:t>[</a:t>
                </a:r>
                <a:r>
                  <a:rPr lang="en-US" sz="3600" b="1" i="1" dirty="0" smtClean="0">
                    <a:solidFill>
                      <a:schemeClr val="accent1">
                        <a:lumMod val="75000"/>
                      </a:schemeClr>
                    </a:solidFill>
                  </a:rPr>
                  <a:t>!</a:t>
                </a:r>
                <a:r>
                  <a:rPr lang="ru-RU" sz="3600" b="1" i="1" dirty="0" smtClean="0">
                    <a:solidFill>
                      <a:schemeClr val="accent1">
                        <a:lumMod val="75000"/>
                      </a:schemeClr>
                    </a:solidFill>
                  </a:rPr>
                  <a:t>A]</a:t>
                </a:r>
                <a14:m>
                  <m:oMath xmlns:m="http://schemas.openxmlformats.org/officeDocument/2006/math">
                    <m:sSub>
                      <m:sSubPr>
                        <m:ctrlPr>
                          <a:rPr lang="ru-RU" sz="3600" b="1" i="1">
                            <a:solidFill>
                              <a:schemeClr val="accent1">
                                <a:lumMod val="75000"/>
                              </a:schemeClr>
                            </a:solidFill>
                            <a:latin typeface="Cambria Math" panose="02040503050406030204" pitchFamily="18" charset="0"/>
                          </a:rPr>
                        </m:ctrlPr>
                      </m:sSubPr>
                      <m:e>
                        <m:r>
                          <a:rPr lang="en-US" sz="3600" b="1" i="1">
                            <a:solidFill>
                              <a:schemeClr val="accent1">
                                <a:lumMod val="75000"/>
                              </a:schemeClr>
                            </a:solidFill>
                            <a:latin typeface="Cambria Math" panose="02040503050406030204" pitchFamily="18" charset="0"/>
                          </a:rPr>
                          <m:t>𝑪</m:t>
                        </m:r>
                      </m:e>
                      <m:sub>
                        <m:r>
                          <a:rPr lang="en-US" sz="3600" b="1" i="1">
                            <a:solidFill>
                              <a:schemeClr val="accent1">
                                <a:lumMod val="75000"/>
                              </a:schemeClr>
                            </a:solidFill>
                            <a:latin typeface="Cambria Math" panose="02040503050406030204" pitchFamily="18" charset="0"/>
                          </a:rPr>
                          <m:t>𝑮</m:t>
                        </m:r>
                      </m:sub>
                    </m:sSub>
                  </m:oMath>
                </a14:m>
                <a:r>
                  <a:rPr lang="en-US" sz="3600" b="1" dirty="0">
                    <a:solidFill>
                      <a:schemeClr val="accent1">
                        <a:lumMod val="75000"/>
                      </a:schemeClr>
                    </a:solidFill>
                  </a:rPr>
                  <a:t>A</a:t>
                </a:r>
                <a:r>
                  <a:rPr lang="ru-RU" sz="3600" i="1" dirty="0"/>
                  <a:t> </a:t>
                </a:r>
                <a:r>
                  <a:rPr lang="ru-RU" dirty="0"/>
                  <a:t>публичное оглашение </a:t>
                </a:r>
                <a:r>
                  <a:rPr lang="en-US" sz="3600" b="1" i="1" dirty="0">
                    <a:solidFill>
                      <a:schemeClr val="accent1">
                        <a:lumMod val="75000"/>
                      </a:schemeClr>
                    </a:solidFill>
                  </a:rPr>
                  <a:t>А</a:t>
                </a:r>
                <a:r>
                  <a:rPr lang="en-US" i="1" dirty="0"/>
                  <a:t> </a:t>
                </a:r>
                <a:r>
                  <a:rPr lang="ru-RU" dirty="0"/>
                  <a:t>приводит к появлению общего знания </a:t>
                </a:r>
                <a14:m>
                  <m:oMath xmlns:m="http://schemas.openxmlformats.org/officeDocument/2006/math">
                    <m:sSub>
                      <m:sSubPr>
                        <m:ctrlPr>
                          <a:rPr lang="ru-RU" sz="3600" b="1" i="1" smtClean="0">
                            <a:solidFill>
                              <a:schemeClr val="accent1">
                                <a:lumMod val="75000"/>
                              </a:schemeClr>
                            </a:solidFill>
                            <a:latin typeface="Cambria Math" panose="02040503050406030204" pitchFamily="18" charset="0"/>
                          </a:rPr>
                        </m:ctrlPr>
                      </m:sSubPr>
                      <m:e>
                        <m:r>
                          <a:rPr lang="en-US" sz="3600" b="1" i="1" smtClean="0">
                            <a:solidFill>
                              <a:schemeClr val="accent1">
                                <a:lumMod val="75000"/>
                              </a:schemeClr>
                            </a:solidFill>
                            <a:latin typeface="Cambria Math" panose="02040503050406030204" pitchFamily="18" charset="0"/>
                          </a:rPr>
                          <m:t>𝑪</m:t>
                        </m:r>
                      </m:e>
                      <m:sub>
                        <m:r>
                          <a:rPr lang="en-US" sz="3600" b="1" i="1" smtClean="0">
                            <a:solidFill>
                              <a:schemeClr val="accent1">
                                <a:lumMod val="75000"/>
                              </a:schemeClr>
                            </a:solidFill>
                            <a:latin typeface="Cambria Math" panose="02040503050406030204" pitchFamily="18" charset="0"/>
                          </a:rPr>
                          <m:t>𝑮</m:t>
                        </m:r>
                      </m:sub>
                    </m:sSub>
                  </m:oMath>
                </a14:m>
                <a:r>
                  <a:rPr lang="en-US" sz="3600" b="1" dirty="0" smtClean="0">
                    <a:solidFill>
                      <a:schemeClr val="accent1">
                        <a:lumMod val="75000"/>
                      </a:schemeClr>
                    </a:solidFill>
                  </a:rPr>
                  <a:t>A</a:t>
                </a:r>
                <a:r>
                  <a:rPr lang="ru-RU" sz="3600" b="1" dirty="0" smtClean="0">
                    <a:solidFill>
                      <a:schemeClr val="accent1">
                        <a:lumMod val="75000"/>
                      </a:schemeClr>
                    </a:solidFill>
                  </a:rPr>
                  <a:t>.</a:t>
                </a:r>
                <a:endParaRPr lang="ru-RU" sz="3600" b="1" dirty="0">
                  <a:solidFill>
                    <a:schemeClr val="accent1">
                      <a:lumMod val="75000"/>
                    </a:schemeClr>
                  </a:solidFill>
                </a:endParaRPr>
              </a:p>
              <a:p>
                <a:endParaRPr lang="ru-RU" dirty="0"/>
              </a:p>
            </p:txBody>
          </p:sp>
        </mc:Choice>
        <mc:Fallback xmlns="">
          <p:sp>
            <p:nvSpPr>
              <p:cNvPr id="3" name="Объект 2"/>
              <p:cNvSpPr>
                <a:spLocks noGrp="1" noRot="1" noChangeAspect="1" noMove="1" noResize="1" noEditPoints="1" noAdjustHandles="1" noChangeArrowheads="1" noChangeShapeType="1" noTextEdit="1"/>
              </p:cNvSpPr>
              <p:nvPr>
                <p:ph idx="1"/>
              </p:nvPr>
            </p:nvSpPr>
            <p:spPr>
              <a:blipFill rotWithShape="0">
                <a:blip r:embed="rId2"/>
                <a:stretch>
                  <a:fillRect l="-1391" t="-2801" r="-618" b="-560"/>
                </a:stretch>
              </a:blipFill>
            </p:spPr>
            <p:txBody>
              <a:bodyPr/>
              <a:lstStyle/>
              <a:p>
                <a:r>
                  <a:rPr lang="ru-RU">
                    <a:noFill/>
                  </a:rPr>
                  <a:t> </a:t>
                </a:r>
              </a:p>
            </p:txBody>
          </p:sp>
        </mc:Fallback>
      </mc:AlternateContent>
    </p:spTree>
    <p:extLst>
      <p:ext uri="{BB962C8B-B14F-4D97-AF65-F5344CB8AC3E}">
        <p14:creationId xmlns:p14="http://schemas.microsoft.com/office/powerpoint/2010/main" val="1147877403"/>
      </p:ext>
    </p:extLst>
  </p:cSld>
  <p:clrMapOvr>
    <a:masterClrMapping/>
  </p:clrMapOvr>
  <p:transition spd="med">
    <p:pull/>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35496" y="0"/>
            <a:ext cx="8479854" cy="2060848"/>
          </a:xfrm>
        </p:spPr>
        <p:txBody>
          <a:bodyPr/>
          <a:lstStyle/>
          <a:p>
            <a:r>
              <a:rPr lang="ru-RU" dirty="0" smtClean="0"/>
              <a:t>Демонстративный пример информационного обновления Карточные игры</a:t>
            </a:r>
            <a:endParaRPr lang="ru-RU" dirty="0"/>
          </a:p>
        </p:txBody>
      </p:sp>
      <p:pic>
        <p:nvPicPr>
          <p:cNvPr id="11266" name="Picture 2" descr="http://www.wassenaarders.nl/media/k2/items/cache/e0ebb7f01c0eb9be9232cc8ab2735bfa_L.jp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28650" y="2564904"/>
            <a:ext cx="7886700" cy="3943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3256434"/>
      </p:ext>
    </p:extLst>
  </p:cSld>
  <p:clrMapOvr>
    <a:masterClrMapping/>
  </p:clrMapOvr>
  <p:transition spd="med">
    <p:pull/>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Карточные игры</a:t>
            </a:r>
          </a:p>
        </p:txBody>
      </p:sp>
      <p:sp>
        <p:nvSpPr>
          <p:cNvPr id="3" name="Объект 2"/>
          <p:cNvSpPr>
            <a:spLocks noGrp="1"/>
          </p:cNvSpPr>
          <p:nvPr>
            <p:ph idx="1"/>
          </p:nvPr>
        </p:nvSpPr>
        <p:spPr/>
        <p:txBody>
          <a:bodyPr/>
          <a:lstStyle/>
          <a:p>
            <a:r>
              <a:rPr lang="ru-RU" dirty="0"/>
              <a:t>Карточные игры являются весьма показательным примером нетривиального обмена информацией даже в самых простейших случаях. Пусть имеется три игрока </a:t>
            </a:r>
            <a:r>
              <a:rPr lang="ru-RU" i="1" dirty="0" smtClean="0">
                <a:solidFill>
                  <a:schemeClr val="accent1">
                    <a:lumMod val="75000"/>
                  </a:schemeClr>
                </a:solidFill>
              </a:rPr>
              <a:t>Аня</a:t>
            </a:r>
            <a:r>
              <a:rPr lang="ru-RU" dirty="0" smtClean="0"/>
              <a:t>, </a:t>
            </a:r>
            <a:r>
              <a:rPr lang="ru-RU" i="1" dirty="0" smtClean="0">
                <a:solidFill>
                  <a:schemeClr val="accent1">
                    <a:lumMod val="75000"/>
                  </a:schemeClr>
                </a:solidFill>
              </a:rPr>
              <a:t>Вова</a:t>
            </a:r>
            <a:r>
              <a:rPr lang="ru-RU" dirty="0" smtClean="0"/>
              <a:t> </a:t>
            </a:r>
            <a:r>
              <a:rPr lang="ru-RU" dirty="0"/>
              <a:t>и </a:t>
            </a:r>
            <a:r>
              <a:rPr lang="ru-RU" i="1" dirty="0" smtClean="0">
                <a:solidFill>
                  <a:schemeClr val="accent1">
                    <a:lumMod val="75000"/>
                  </a:schemeClr>
                </a:solidFill>
              </a:rPr>
              <a:t>Света</a:t>
            </a:r>
            <a:r>
              <a:rPr lang="ru-RU" dirty="0" smtClean="0"/>
              <a:t>, </a:t>
            </a:r>
            <a:r>
              <a:rPr lang="ru-RU" dirty="0"/>
              <a:t>и три типа карт – красные (</a:t>
            </a:r>
            <a:r>
              <a:rPr lang="en-US" i="1" dirty="0"/>
              <a:t>к</a:t>
            </a:r>
            <a:r>
              <a:rPr lang="ru-RU" dirty="0"/>
              <a:t>), белые (</a:t>
            </a:r>
            <a:r>
              <a:rPr lang="en-US" i="1" dirty="0"/>
              <a:t>б</a:t>
            </a:r>
            <a:r>
              <a:rPr lang="ru-RU" dirty="0"/>
              <a:t>) и синие (</a:t>
            </a:r>
            <a:r>
              <a:rPr lang="en-US" i="1" dirty="0"/>
              <a:t>с</a:t>
            </a:r>
            <a:r>
              <a:rPr lang="ru-RU" dirty="0"/>
              <a:t>), которые оказались розданными игрокам в следующем порядке: </a:t>
            </a:r>
            <a:r>
              <a:rPr lang="en-US" b="1" i="1" dirty="0" err="1">
                <a:solidFill>
                  <a:schemeClr val="accent1">
                    <a:lumMod val="75000"/>
                  </a:schemeClr>
                </a:solidFill>
              </a:rPr>
              <a:t>кбс</a:t>
            </a:r>
            <a:r>
              <a:rPr lang="ru-RU" dirty="0"/>
              <a:t>. Каждый игрок видит только свою карту.</a:t>
            </a:r>
          </a:p>
        </p:txBody>
      </p:sp>
    </p:spTree>
    <p:extLst>
      <p:ext uri="{BB962C8B-B14F-4D97-AF65-F5344CB8AC3E}">
        <p14:creationId xmlns:p14="http://schemas.microsoft.com/office/powerpoint/2010/main" val="3538643380"/>
      </p:ext>
    </p:extLst>
  </p:cSld>
  <p:clrMapOvr>
    <a:masterClrMapping/>
  </p:clrMapOvr>
  <p:transition spd="med">
    <p:pull/>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Эпистемическая модель</a:t>
            </a:r>
          </a:p>
        </p:txBody>
      </p:sp>
      <p:pic>
        <p:nvPicPr>
          <p:cNvPr id="6" name="Рисунок 5"/>
          <p:cNvPicPr>
            <a:picLocks noChangeAspect="1"/>
          </p:cNvPicPr>
          <p:nvPr/>
        </p:nvPicPr>
        <p:blipFill>
          <a:blip r:embed="rId3"/>
          <a:stretch>
            <a:fillRect/>
          </a:stretch>
        </p:blipFill>
        <p:spPr>
          <a:xfrm>
            <a:off x="1123950" y="1462881"/>
            <a:ext cx="6896100" cy="5076825"/>
          </a:xfrm>
          <a:prstGeom prst="rect">
            <a:avLst/>
          </a:prstGeom>
        </p:spPr>
      </p:pic>
    </p:spTree>
    <p:extLst>
      <p:ext uri="{BB962C8B-B14F-4D97-AF65-F5344CB8AC3E}">
        <p14:creationId xmlns:p14="http://schemas.microsoft.com/office/powerpoint/2010/main" val="2046489112"/>
      </p:ext>
    </p:extLst>
  </p:cSld>
  <p:clrMapOvr>
    <a:masterClrMapping/>
  </p:clrMapOvr>
  <p:transition spd="med">
    <p:pull/>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1. Аня </a:t>
            </a:r>
            <a:r>
              <a:rPr lang="ru-RU" dirty="0"/>
              <a:t>правдиво говорит: </a:t>
            </a:r>
            <a:r>
              <a:rPr lang="ru-RU" i="1" dirty="0"/>
              <a:t>«У меня нет синей карты»</a:t>
            </a:r>
            <a:endParaRPr lang="ru-RU" dirty="0"/>
          </a:p>
        </p:txBody>
      </p:sp>
      <p:pic>
        <p:nvPicPr>
          <p:cNvPr id="4" name="Объект 3"/>
          <p:cNvPicPr>
            <a:picLocks noGrp="1" noChangeAspect="1"/>
          </p:cNvPicPr>
          <p:nvPr>
            <p:ph idx="1"/>
          </p:nvPr>
        </p:nvPicPr>
        <p:blipFill>
          <a:blip r:embed="rId2"/>
          <a:stretch>
            <a:fillRect/>
          </a:stretch>
        </p:blipFill>
        <p:spPr>
          <a:xfrm>
            <a:off x="1616682" y="1825625"/>
            <a:ext cx="5910635" cy="4351338"/>
          </a:xfrm>
          <a:prstGeom prst="rect">
            <a:avLst/>
          </a:prstGeom>
        </p:spPr>
      </p:pic>
      <mc:AlternateContent xmlns:mc="http://schemas.openxmlformats.org/markup-compatibility/2006" xmlns:a14="http://schemas.microsoft.com/office/drawing/2010/main">
        <mc:Choice Requires="a14">
          <p:sp>
            <p:nvSpPr>
              <p:cNvPr id="5" name="Заголовок 1"/>
              <p:cNvSpPr txBox="1">
                <a:spLocks/>
              </p:cNvSpPr>
              <p:nvPr/>
            </p:nvSpPr>
            <p:spPr>
              <a:xfrm>
                <a:off x="395536" y="3356992"/>
                <a:ext cx="3171342" cy="144016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14:m>
                  <m:oMathPara xmlns:m="http://schemas.openxmlformats.org/officeDocument/2006/math">
                    <m:oMathParaPr>
                      <m:jc m:val="centerGroup"/>
                    </m:oMathParaPr>
                    <m:oMath xmlns:m="http://schemas.openxmlformats.org/officeDocument/2006/math">
                      <m:sSup>
                        <m:sSupPr>
                          <m:ctrlPr>
                            <a:rPr lang="en-US" b="1" i="1" dirty="0" smtClean="0">
                              <a:solidFill>
                                <a:schemeClr val="accent5"/>
                              </a:solidFill>
                              <a:latin typeface="Cambria Math" panose="02040503050406030204" pitchFamily="18" charset="0"/>
                              <a:cs typeface="Arial" panose="020B0604020202020204" pitchFamily="34" charset="0"/>
                            </a:rPr>
                          </m:ctrlPr>
                        </m:sSupPr>
                        <m:e>
                          <m:r>
                            <a:rPr lang="en-US" b="1" i="1">
                              <a:solidFill>
                                <a:schemeClr val="accent5"/>
                              </a:solidFill>
                              <a:latin typeface="Cambria Math" panose="02040503050406030204" pitchFamily="18" charset="0"/>
                              <a:ea typeface="Cambria Math" panose="02040503050406030204" pitchFamily="18" charset="0"/>
                            </a:rPr>
                            <m:t>𝓜</m:t>
                          </m:r>
                        </m:e>
                        <m:sup>
                          <m:r>
                            <a:rPr lang="ru-RU" b="1" i="1" dirty="0">
                              <a:solidFill>
                                <a:schemeClr val="accent5"/>
                              </a:solidFill>
                              <a:latin typeface="Cambria Math" panose="02040503050406030204" pitchFamily="18" charset="0"/>
                              <a:cs typeface="Arial" panose="020B0604020202020204" pitchFamily="34" charset="0"/>
                            </a:rPr>
                            <m:t>!</m:t>
                          </m:r>
                          <m:r>
                            <a:rPr lang="en-US" b="1" i="1" dirty="0">
                              <a:solidFill>
                                <a:schemeClr val="accent5"/>
                              </a:solidFill>
                              <a:latin typeface="Cambria Math" panose="02040503050406030204" pitchFamily="18" charset="0"/>
                              <a:ea typeface="Cambria Math" panose="02040503050406030204" pitchFamily="18" charset="0"/>
                              <a:cs typeface="Arial" panose="020B0604020202020204" pitchFamily="34" charset="0"/>
                            </a:rPr>
                            <m:t>¬</m:t>
                          </m:r>
                          <m:sSub>
                            <m:sSubPr>
                              <m:ctrlPr>
                                <a:rPr lang="ru-RU" b="1" i="1" dirty="0">
                                  <a:solidFill>
                                    <a:schemeClr val="accent5"/>
                                  </a:solidFill>
                                  <a:latin typeface="Cambria Math" panose="02040503050406030204" pitchFamily="18" charset="0"/>
                                  <a:ea typeface="Cambria Math" panose="02040503050406030204" pitchFamily="18" charset="0"/>
                                  <a:cs typeface="Arial" panose="020B0604020202020204" pitchFamily="34" charset="0"/>
                                </a:rPr>
                              </m:ctrlPr>
                            </m:sSubPr>
                            <m:e>
                              <m:r>
                                <a:rPr lang="ru-RU" b="1" i="1" dirty="0">
                                  <a:solidFill>
                                    <a:schemeClr val="accent5"/>
                                  </a:solidFill>
                                  <a:latin typeface="Cambria Math" panose="02040503050406030204" pitchFamily="18" charset="0"/>
                                  <a:ea typeface="Cambria Math" panose="02040503050406030204" pitchFamily="18" charset="0"/>
                                  <a:cs typeface="Arial" panose="020B0604020202020204" pitchFamily="34" charset="0"/>
                                </a:rPr>
                                <m:t>синяя</m:t>
                              </m:r>
                            </m:e>
                            <m:sub>
                              <m:r>
                                <a:rPr lang="en-US" b="1" i="1" dirty="0">
                                  <a:solidFill>
                                    <a:schemeClr val="accent5"/>
                                  </a:solidFill>
                                  <a:latin typeface="Cambria Math" panose="02040503050406030204" pitchFamily="18" charset="0"/>
                                  <a:ea typeface="Cambria Math" panose="02040503050406030204" pitchFamily="18" charset="0"/>
                                  <a:cs typeface="Arial" panose="020B0604020202020204" pitchFamily="34" charset="0"/>
                                </a:rPr>
                                <m:t>𝒂</m:t>
                              </m:r>
                            </m:sub>
                          </m:sSub>
                        </m:sup>
                      </m:sSup>
                    </m:oMath>
                  </m:oMathPara>
                </a14:m>
                <a:endParaRPr lang="ru-RU" dirty="0"/>
              </a:p>
            </p:txBody>
          </p:sp>
        </mc:Choice>
        <mc:Fallback xmlns="">
          <p:sp>
            <p:nvSpPr>
              <p:cNvPr id="5" name="Заголовок 1"/>
              <p:cNvSpPr txBox="1">
                <a:spLocks noRot="1" noChangeAspect="1" noMove="1" noResize="1" noEditPoints="1" noAdjustHandles="1" noChangeArrowheads="1" noChangeShapeType="1" noTextEdit="1"/>
              </p:cNvSpPr>
              <p:nvPr/>
            </p:nvSpPr>
            <p:spPr>
              <a:xfrm>
                <a:off x="395536" y="3356992"/>
                <a:ext cx="3171342" cy="1440160"/>
              </a:xfrm>
              <a:prstGeom prst="rect">
                <a:avLst/>
              </a:prstGeom>
              <a:blipFill rotWithShape="0">
                <a:blip r:embed="rId3"/>
                <a:stretch>
                  <a:fillRect/>
                </a:stretch>
              </a:blipFill>
            </p:spPr>
            <p:txBody>
              <a:bodyPr/>
              <a:lstStyle/>
              <a:p>
                <a:r>
                  <a:rPr lang="ru-RU">
                    <a:noFill/>
                  </a:rPr>
                  <a:t> </a:t>
                </a:r>
              </a:p>
            </p:txBody>
          </p:sp>
        </mc:Fallback>
      </mc:AlternateContent>
    </p:spTree>
    <p:extLst>
      <p:ext uri="{BB962C8B-B14F-4D97-AF65-F5344CB8AC3E}">
        <p14:creationId xmlns:p14="http://schemas.microsoft.com/office/powerpoint/2010/main" val="1147280771"/>
      </p:ext>
    </p:extLst>
  </p:cSld>
  <p:clrMapOvr>
    <a:masterClrMapping/>
  </p:clrMapOvr>
  <p:transition spd="slow">
    <p:cove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Информационное обновление</a:t>
            </a:r>
            <a:endParaRPr lang="ru-RU" dirty="0"/>
          </a:p>
        </p:txBody>
      </p:sp>
      <p:sp>
        <p:nvSpPr>
          <p:cNvPr id="3" name="Объект 2"/>
          <p:cNvSpPr>
            <a:spLocks noGrp="1"/>
          </p:cNvSpPr>
          <p:nvPr>
            <p:ph idx="1"/>
          </p:nvPr>
        </p:nvSpPr>
        <p:spPr/>
        <p:txBody>
          <a:bodyPr>
            <a:normAutofit lnSpcReduction="10000"/>
          </a:bodyPr>
          <a:lstStyle/>
          <a:p>
            <a:r>
              <a:rPr lang="ru-RU" dirty="0"/>
              <a:t>Отсюда сразу становится понятным, что </a:t>
            </a:r>
            <a:r>
              <a:rPr lang="ru-RU" dirty="0" smtClean="0">
                <a:solidFill>
                  <a:schemeClr val="accent1">
                    <a:lumMod val="75000"/>
                  </a:schemeClr>
                </a:solidFill>
              </a:rPr>
              <a:t>Борис</a:t>
            </a:r>
            <a:r>
              <a:rPr lang="ru-RU" i="1" dirty="0" smtClean="0"/>
              <a:t> </a:t>
            </a:r>
            <a:r>
              <a:rPr lang="ru-RU" dirty="0">
                <a:solidFill>
                  <a:schemeClr val="accent1">
                    <a:lumMod val="75000"/>
                  </a:schemeClr>
                </a:solidFill>
              </a:rPr>
              <a:t>может знать </a:t>
            </a:r>
            <a:r>
              <a:rPr lang="ru-RU" dirty="0" smtClean="0">
                <a:solidFill>
                  <a:schemeClr val="accent1">
                    <a:lumMod val="75000"/>
                  </a:schemeClr>
                </a:solidFill>
              </a:rPr>
              <a:t>действительный расклад</a:t>
            </a:r>
            <a:r>
              <a:rPr lang="ru-RU" dirty="0" smtClean="0"/>
              <a:t>, </a:t>
            </a:r>
            <a:r>
              <a:rPr lang="ru-RU" dirty="0" smtClean="0">
                <a:solidFill>
                  <a:schemeClr val="accent1">
                    <a:lumMod val="75000"/>
                  </a:schemeClr>
                </a:solidFill>
              </a:rPr>
              <a:t>Света</a:t>
            </a:r>
            <a:r>
              <a:rPr lang="ru-RU" i="1" dirty="0" smtClean="0">
                <a:solidFill>
                  <a:schemeClr val="accent1">
                    <a:lumMod val="75000"/>
                  </a:schemeClr>
                </a:solidFill>
              </a:rPr>
              <a:t> </a:t>
            </a:r>
            <a:r>
              <a:rPr lang="ru-RU" dirty="0">
                <a:solidFill>
                  <a:schemeClr val="accent1">
                    <a:lumMod val="75000"/>
                  </a:schemeClr>
                </a:solidFill>
              </a:rPr>
              <a:t>знает</a:t>
            </a:r>
            <a:r>
              <a:rPr lang="ru-RU" dirty="0"/>
              <a:t>, </a:t>
            </a:r>
            <a:r>
              <a:rPr lang="ru-RU" dirty="0">
                <a:solidFill>
                  <a:schemeClr val="accent1">
                    <a:lumMod val="75000"/>
                  </a:schemeClr>
                </a:solidFill>
              </a:rPr>
              <a:t>что Борис</a:t>
            </a:r>
            <a:r>
              <a:rPr lang="ru-RU" i="1" dirty="0" smtClean="0">
                <a:solidFill>
                  <a:schemeClr val="accent1">
                    <a:lumMod val="75000"/>
                  </a:schemeClr>
                </a:solidFill>
              </a:rPr>
              <a:t> </a:t>
            </a:r>
            <a:r>
              <a:rPr lang="ru-RU" dirty="0">
                <a:solidFill>
                  <a:schemeClr val="accent1">
                    <a:lumMod val="75000"/>
                  </a:schemeClr>
                </a:solidFill>
              </a:rPr>
              <a:t>это знает</a:t>
            </a:r>
            <a:r>
              <a:rPr lang="ru-RU" dirty="0"/>
              <a:t>, </a:t>
            </a:r>
            <a:r>
              <a:rPr lang="ru-RU" dirty="0">
                <a:solidFill>
                  <a:schemeClr val="accent1">
                    <a:lumMod val="75000"/>
                  </a:schemeClr>
                </a:solidFill>
              </a:rPr>
              <a:t>а </a:t>
            </a:r>
            <a:r>
              <a:rPr lang="ru-RU" dirty="0" smtClean="0">
                <a:solidFill>
                  <a:schemeClr val="accent1">
                    <a:lumMod val="75000"/>
                  </a:schemeClr>
                </a:solidFill>
              </a:rPr>
              <a:t>Аня знает </a:t>
            </a:r>
            <a:r>
              <a:rPr lang="ru-RU" dirty="0">
                <a:solidFill>
                  <a:schemeClr val="accent1">
                    <a:lumMod val="75000"/>
                  </a:schemeClr>
                </a:solidFill>
              </a:rPr>
              <a:t>только то</a:t>
            </a:r>
            <a:r>
              <a:rPr lang="ru-RU" dirty="0"/>
              <a:t>, </a:t>
            </a:r>
            <a:r>
              <a:rPr lang="ru-RU" dirty="0">
                <a:solidFill>
                  <a:schemeClr val="accent1">
                    <a:lumMod val="75000"/>
                  </a:schemeClr>
                </a:solidFill>
              </a:rPr>
              <a:t>что либо Борис</a:t>
            </a:r>
            <a:r>
              <a:rPr lang="ru-RU" i="1" dirty="0" smtClean="0">
                <a:solidFill>
                  <a:schemeClr val="accent1">
                    <a:lumMod val="75000"/>
                  </a:schemeClr>
                </a:solidFill>
              </a:rPr>
              <a:t> </a:t>
            </a:r>
            <a:r>
              <a:rPr lang="ru-RU" dirty="0">
                <a:solidFill>
                  <a:schemeClr val="accent1">
                    <a:lumMod val="75000"/>
                  </a:schemeClr>
                </a:solidFill>
              </a:rPr>
              <a:t>либо </a:t>
            </a:r>
            <a:r>
              <a:rPr lang="ru-RU" i="1" dirty="0" smtClean="0">
                <a:solidFill>
                  <a:schemeClr val="accent1">
                    <a:lumMod val="75000"/>
                  </a:schemeClr>
                </a:solidFill>
              </a:rPr>
              <a:t>Света </a:t>
            </a:r>
            <a:r>
              <a:rPr lang="ru-RU" dirty="0" smtClean="0">
                <a:solidFill>
                  <a:schemeClr val="accent1">
                    <a:lumMod val="75000"/>
                  </a:schemeClr>
                </a:solidFill>
              </a:rPr>
              <a:t>могут </a:t>
            </a:r>
            <a:r>
              <a:rPr lang="ru-RU" dirty="0">
                <a:solidFill>
                  <a:schemeClr val="accent1">
                    <a:lumMod val="75000"/>
                  </a:schemeClr>
                </a:solidFill>
              </a:rPr>
              <a:t>знать правильный ответ</a:t>
            </a:r>
            <a:r>
              <a:rPr lang="ru-RU" dirty="0"/>
              <a:t>. </a:t>
            </a:r>
            <a:endParaRPr lang="ru-RU" dirty="0" smtClean="0"/>
          </a:p>
          <a:p>
            <a:r>
              <a:rPr lang="ru-RU" dirty="0" smtClean="0"/>
              <a:t>Заметим</a:t>
            </a:r>
            <a:r>
              <a:rPr lang="ru-RU" dirty="0"/>
              <a:t>, между прочим, что знание </a:t>
            </a:r>
            <a:r>
              <a:rPr lang="ru-RU" dirty="0" smtClean="0">
                <a:solidFill>
                  <a:srgbClr val="0070C0"/>
                </a:solidFill>
              </a:rPr>
              <a:t>Борис</a:t>
            </a:r>
            <a:r>
              <a:rPr lang="ru-RU" i="1" dirty="0" smtClean="0"/>
              <a:t> </a:t>
            </a:r>
            <a:r>
              <a:rPr lang="ru-RU" dirty="0" smtClean="0"/>
              <a:t>нельзя считать </a:t>
            </a:r>
            <a:r>
              <a:rPr lang="ru-RU" dirty="0"/>
              <a:t>«</a:t>
            </a:r>
            <a:r>
              <a:rPr lang="ru-RU" dirty="0">
                <a:solidFill>
                  <a:srgbClr val="FF0000"/>
                </a:solidFill>
              </a:rPr>
              <a:t>общим</a:t>
            </a:r>
            <a:r>
              <a:rPr lang="ru-RU" dirty="0"/>
              <a:t>»! Ведь </a:t>
            </a:r>
            <a:r>
              <a:rPr lang="ru-RU" dirty="0" smtClean="0"/>
              <a:t>Аня </a:t>
            </a:r>
            <a:r>
              <a:rPr lang="ru-RU" dirty="0"/>
              <a:t>считает возможной такую ситуацию, что </a:t>
            </a:r>
            <a:r>
              <a:rPr lang="ru-RU" dirty="0" smtClean="0">
                <a:solidFill>
                  <a:schemeClr val="accent1">
                    <a:lumMod val="75000"/>
                  </a:schemeClr>
                </a:solidFill>
              </a:rPr>
              <a:t>синяя карта </a:t>
            </a:r>
            <a:r>
              <a:rPr lang="ru-RU" dirty="0"/>
              <a:t>может находиться у </a:t>
            </a:r>
            <a:r>
              <a:rPr lang="ru-RU" dirty="0" smtClean="0">
                <a:solidFill>
                  <a:schemeClr val="accent1">
                    <a:lumMod val="75000"/>
                  </a:schemeClr>
                </a:solidFill>
              </a:rPr>
              <a:t>Бориса</a:t>
            </a:r>
            <a:r>
              <a:rPr lang="ru-RU" dirty="0" smtClean="0"/>
              <a:t>, </a:t>
            </a:r>
            <a:r>
              <a:rPr lang="ru-RU" dirty="0"/>
              <a:t>и в этом случае одного лишь первого </a:t>
            </a:r>
            <a:r>
              <a:rPr lang="ru-RU" dirty="0" smtClean="0"/>
              <a:t>высказывания явно </a:t>
            </a:r>
            <a:r>
              <a:rPr lang="ru-RU" dirty="0"/>
              <a:t>не достаточно, чтобы помочь </a:t>
            </a:r>
            <a:r>
              <a:rPr lang="ru-RU" dirty="0" smtClean="0"/>
              <a:t>ей </a:t>
            </a:r>
            <a:r>
              <a:rPr lang="ru-RU" dirty="0"/>
              <a:t>распознать действительный расклад</a:t>
            </a:r>
            <a:r>
              <a:rPr lang="ru-RU" dirty="0" smtClean="0"/>
              <a:t>. Продолжим…</a:t>
            </a:r>
            <a:endParaRPr lang="ru-RU" dirty="0"/>
          </a:p>
        </p:txBody>
      </p:sp>
    </p:spTree>
    <p:extLst>
      <p:ext uri="{BB962C8B-B14F-4D97-AF65-F5344CB8AC3E}">
        <p14:creationId xmlns:p14="http://schemas.microsoft.com/office/powerpoint/2010/main" val="3277348046"/>
      </p:ext>
    </p:extLst>
  </p:cSld>
  <p:clrMapOvr>
    <a:masterClrMapping/>
  </p:clrMapOvr>
  <p:transition spd="med">
    <p:pull/>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Рисунок 9"/>
          <p:cNvPicPr>
            <a:picLocks noChangeAspect="1"/>
          </p:cNvPicPr>
          <p:nvPr/>
        </p:nvPicPr>
        <p:blipFill>
          <a:blip r:embed="rId2"/>
          <a:stretch>
            <a:fillRect/>
          </a:stretch>
        </p:blipFill>
        <p:spPr>
          <a:xfrm>
            <a:off x="2699792" y="1556792"/>
            <a:ext cx="5905500" cy="4352925"/>
          </a:xfrm>
          <a:prstGeom prst="rect">
            <a:avLst/>
          </a:prstGeom>
        </p:spPr>
      </p:pic>
      <p:sp>
        <p:nvSpPr>
          <p:cNvPr id="2" name="Заголовок 1"/>
          <p:cNvSpPr>
            <a:spLocks noGrp="1"/>
          </p:cNvSpPr>
          <p:nvPr>
            <p:ph type="title"/>
          </p:nvPr>
        </p:nvSpPr>
        <p:spPr/>
        <p:txBody>
          <a:bodyPr/>
          <a:lstStyle/>
          <a:p>
            <a:r>
              <a:rPr lang="ru-RU" dirty="0" smtClean="0"/>
              <a:t>Борис </a:t>
            </a:r>
            <a:r>
              <a:rPr lang="ru-RU" dirty="0"/>
              <a:t>правдиво говорит: </a:t>
            </a:r>
            <a:r>
              <a:rPr lang="ru-RU" i="1" dirty="0"/>
              <a:t>«У </a:t>
            </a:r>
            <a:r>
              <a:rPr lang="ru-RU" i="1" dirty="0" smtClean="0"/>
              <a:t>меня нет </a:t>
            </a:r>
            <a:r>
              <a:rPr lang="ru-RU" i="1" dirty="0"/>
              <a:t>синей карты»</a:t>
            </a:r>
            <a:endParaRPr lang="ru-RU" dirty="0"/>
          </a:p>
        </p:txBody>
      </p:sp>
      <mc:AlternateContent xmlns:mc="http://schemas.openxmlformats.org/markup-compatibility/2006" xmlns:a14="http://schemas.microsoft.com/office/drawing/2010/main">
        <mc:Choice Requires="a14">
          <p:sp>
            <p:nvSpPr>
              <p:cNvPr id="5" name="Заголовок 1"/>
              <p:cNvSpPr txBox="1">
                <a:spLocks/>
              </p:cNvSpPr>
              <p:nvPr/>
            </p:nvSpPr>
            <p:spPr>
              <a:xfrm>
                <a:off x="33450" y="2277670"/>
                <a:ext cx="4199188" cy="1296144"/>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14:m>
                  <m:oMathPara xmlns:m="http://schemas.openxmlformats.org/officeDocument/2006/math">
                    <m:oMathParaPr>
                      <m:jc m:val="centerGroup"/>
                    </m:oMathParaPr>
                    <m:oMath xmlns:m="http://schemas.openxmlformats.org/officeDocument/2006/math">
                      <m:sSup>
                        <m:sSupPr>
                          <m:ctrlPr>
                            <a:rPr lang="ru-RU" i="1" dirty="0" smtClean="0">
                              <a:solidFill>
                                <a:schemeClr val="accent1">
                                  <a:lumMod val="75000"/>
                                </a:schemeClr>
                              </a:solidFill>
                              <a:latin typeface="Cambria Math" panose="02040503050406030204" pitchFamily="18" charset="0"/>
                            </a:rPr>
                          </m:ctrlPr>
                        </m:sSupPr>
                        <m:e>
                          <m:sSup>
                            <m:sSupPr>
                              <m:ctrlPr>
                                <a:rPr lang="en-US" b="1" i="1" dirty="0">
                                  <a:solidFill>
                                    <a:schemeClr val="accent1">
                                      <a:lumMod val="75000"/>
                                    </a:schemeClr>
                                  </a:solidFill>
                                  <a:latin typeface="Cambria Math" panose="02040503050406030204" pitchFamily="18" charset="0"/>
                                  <a:cs typeface="Arial" panose="020B0604020202020204" pitchFamily="34" charset="0"/>
                                </a:rPr>
                              </m:ctrlPr>
                            </m:sSupPr>
                            <m:e>
                              <m:r>
                                <a:rPr lang="ru-RU" b="1" i="1" dirty="0">
                                  <a:solidFill>
                                    <a:schemeClr val="accent1">
                                      <a:lumMod val="75000"/>
                                    </a:schemeClr>
                                  </a:solidFill>
                                  <a:latin typeface="Cambria Math" panose="02040503050406030204" pitchFamily="18" charset="0"/>
                                  <a:cs typeface="Arial" panose="020B0604020202020204" pitchFamily="34" charset="0"/>
                                </a:rPr>
                                <m:t>(</m:t>
                              </m:r>
                              <m:r>
                                <a:rPr lang="en-US" b="1" i="1">
                                  <a:solidFill>
                                    <a:schemeClr val="accent1">
                                      <a:lumMod val="75000"/>
                                    </a:schemeClr>
                                  </a:solidFill>
                                  <a:latin typeface="Cambria Math" panose="02040503050406030204" pitchFamily="18" charset="0"/>
                                  <a:ea typeface="Cambria Math" panose="02040503050406030204" pitchFamily="18" charset="0"/>
                                </a:rPr>
                                <m:t>𝓜</m:t>
                              </m:r>
                            </m:e>
                            <m:sup>
                              <m:r>
                                <a:rPr lang="ru-RU" b="1" i="1" dirty="0">
                                  <a:solidFill>
                                    <a:schemeClr val="accent1">
                                      <a:lumMod val="75000"/>
                                    </a:schemeClr>
                                  </a:solidFill>
                                  <a:latin typeface="Cambria Math" panose="02040503050406030204" pitchFamily="18" charset="0"/>
                                  <a:cs typeface="Arial" panose="020B0604020202020204" pitchFamily="34" charset="0"/>
                                </a:rPr>
                                <m:t>!</m:t>
                              </m:r>
                              <m:r>
                                <a:rPr lang="en-US" b="1" i="1" dirty="0">
                                  <a:solidFill>
                                    <a:schemeClr val="accent1">
                                      <a:lumMod val="75000"/>
                                    </a:schemeClr>
                                  </a:solidFill>
                                  <a:latin typeface="Cambria Math" panose="02040503050406030204" pitchFamily="18" charset="0"/>
                                  <a:ea typeface="Cambria Math" panose="02040503050406030204" pitchFamily="18" charset="0"/>
                                  <a:cs typeface="Arial" panose="020B0604020202020204" pitchFamily="34" charset="0"/>
                                </a:rPr>
                                <m:t>¬</m:t>
                              </m:r>
                              <m:sSub>
                                <m:sSubPr>
                                  <m:ctrlPr>
                                    <a:rPr lang="ru-RU" b="1" i="1" dirty="0">
                                      <a:solidFill>
                                        <a:schemeClr val="accent1">
                                          <a:lumMod val="75000"/>
                                        </a:schemeClr>
                                      </a:solidFill>
                                      <a:latin typeface="Cambria Math" panose="02040503050406030204" pitchFamily="18" charset="0"/>
                                      <a:ea typeface="Cambria Math" panose="02040503050406030204" pitchFamily="18" charset="0"/>
                                      <a:cs typeface="Arial" panose="020B0604020202020204" pitchFamily="34" charset="0"/>
                                    </a:rPr>
                                  </m:ctrlPr>
                                </m:sSubPr>
                                <m:e>
                                  <m:r>
                                    <a:rPr lang="ru-RU" b="1" i="1" dirty="0">
                                      <a:solidFill>
                                        <a:schemeClr val="accent1">
                                          <a:lumMod val="75000"/>
                                        </a:schemeClr>
                                      </a:solidFill>
                                      <a:latin typeface="Cambria Math" panose="02040503050406030204" pitchFamily="18" charset="0"/>
                                      <a:ea typeface="Cambria Math" panose="02040503050406030204" pitchFamily="18" charset="0"/>
                                      <a:cs typeface="Arial" panose="020B0604020202020204" pitchFamily="34" charset="0"/>
                                    </a:rPr>
                                    <m:t>синяя</m:t>
                                  </m:r>
                                </m:e>
                                <m:sub>
                                  <m:r>
                                    <a:rPr lang="en-US" b="1" i="1" dirty="0">
                                      <a:solidFill>
                                        <a:schemeClr val="accent1">
                                          <a:lumMod val="75000"/>
                                        </a:schemeClr>
                                      </a:solidFill>
                                      <a:latin typeface="Cambria Math" panose="02040503050406030204" pitchFamily="18" charset="0"/>
                                      <a:ea typeface="Cambria Math" panose="02040503050406030204" pitchFamily="18" charset="0"/>
                                      <a:cs typeface="Arial" panose="020B0604020202020204" pitchFamily="34" charset="0"/>
                                    </a:rPr>
                                    <m:t>𝒂</m:t>
                                  </m:r>
                                </m:sub>
                              </m:sSub>
                            </m:sup>
                          </m:sSup>
                          <m:r>
                            <a:rPr lang="ru-RU" b="1" i="1" dirty="0">
                              <a:solidFill>
                                <a:schemeClr val="accent1">
                                  <a:lumMod val="75000"/>
                                </a:schemeClr>
                              </a:solidFill>
                              <a:latin typeface="Cambria Math" panose="02040503050406030204" pitchFamily="18" charset="0"/>
                              <a:cs typeface="Arial" panose="020B0604020202020204" pitchFamily="34" charset="0"/>
                            </a:rPr>
                            <m:t>)</m:t>
                          </m:r>
                        </m:e>
                        <m:sup>
                          <m:r>
                            <a:rPr lang="en-US" b="1" i="1" dirty="0" smtClean="0">
                              <a:solidFill>
                                <a:schemeClr val="accent1">
                                  <a:lumMod val="75000"/>
                                </a:schemeClr>
                              </a:solidFill>
                              <a:latin typeface="Cambria Math" panose="02040503050406030204" pitchFamily="18" charset="0"/>
                              <a:cs typeface="Arial" panose="020B0604020202020204" pitchFamily="34" charset="0"/>
                            </a:rPr>
                            <m:t>!</m:t>
                          </m:r>
                          <m:r>
                            <a:rPr lang="en-US" b="1" i="1" dirty="0">
                              <a:solidFill>
                                <a:schemeClr val="accent1">
                                  <a:lumMod val="75000"/>
                                </a:schemeClr>
                              </a:solidFill>
                              <a:latin typeface="Cambria Math" panose="02040503050406030204" pitchFamily="18" charset="0"/>
                              <a:ea typeface="Cambria Math" panose="02040503050406030204" pitchFamily="18" charset="0"/>
                              <a:cs typeface="Arial" panose="020B0604020202020204" pitchFamily="34" charset="0"/>
                            </a:rPr>
                            <m:t>¬</m:t>
                          </m:r>
                          <m:sSub>
                            <m:sSubPr>
                              <m:ctrlPr>
                                <a:rPr lang="ru-RU" b="1" i="1" dirty="0">
                                  <a:solidFill>
                                    <a:schemeClr val="accent1">
                                      <a:lumMod val="75000"/>
                                    </a:schemeClr>
                                  </a:solidFill>
                                  <a:latin typeface="Cambria Math" panose="02040503050406030204" pitchFamily="18" charset="0"/>
                                  <a:ea typeface="Cambria Math" panose="02040503050406030204" pitchFamily="18" charset="0"/>
                                  <a:cs typeface="Arial" panose="020B0604020202020204" pitchFamily="34" charset="0"/>
                                </a:rPr>
                              </m:ctrlPr>
                            </m:sSubPr>
                            <m:e>
                              <m:r>
                                <a:rPr lang="ru-RU" b="1" i="1" dirty="0">
                                  <a:solidFill>
                                    <a:schemeClr val="accent1">
                                      <a:lumMod val="75000"/>
                                    </a:schemeClr>
                                  </a:solidFill>
                                  <a:latin typeface="Cambria Math" panose="02040503050406030204" pitchFamily="18" charset="0"/>
                                  <a:ea typeface="Cambria Math" panose="02040503050406030204" pitchFamily="18" charset="0"/>
                                  <a:cs typeface="Arial" panose="020B0604020202020204" pitchFamily="34" charset="0"/>
                                </a:rPr>
                                <m:t>синяя</m:t>
                              </m:r>
                            </m:e>
                            <m:sub>
                              <m:r>
                                <a:rPr lang="en-US" b="1" i="1" dirty="0" smtClean="0">
                                  <a:solidFill>
                                    <a:schemeClr val="accent1">
                                      <a:lumMod val="75000"/>
                                    </a:schemeClr>
                                  </a:solidFill>
                                  <a:latin typeface="Cambria Math" panose="02040503050406030204" pitchFamily="18" charset="0"/>
                                  <a:ea typeface="Cambria Math" panose="02040503050406030204" pitchFamily="18" charset="0"/>
                                  <a:cs typeface="Arial" panose="020B0604020202020204" pitchFamily="34" charset="0"/>
                                </a:rPr>
                                <m:t>𝒃</m:t>
                              </m:r>
                            </m:sub>
                          </m:sSub>
                        </m:sup>
                      </m:sSup>
                    </m:oMath>
                  </m:oMathPara>
                </a14:m>
                <a:endParaRPr lang="ru-RU" dirty="0"/>
              </a:p>
            </p:txBody>
          </p:sp>
        </mc:Choice>
        <mc:Fallback xmlns="">
          <p:sp>
            <p:nvSpPr>
              <p:cNvPr id="5" name="Заголовок 1"/>
              <p:cNvSpPr txBox="1">
                <a:spLocks noRot="1" noChangeAspect="1" noMove="1" noResize="1" noEditPoints="1" noAdjustHandles="1" noChangeArrowheads="1" noChangeShapeType="1" noTextEdit="1"/>
              </p:cNvSpPr>
              <p:nvPr/>
            </p:nvSpPr>
            <p:spPr>
              <a:xfrm>
                <a:off x="33450" y="2277670"/>
                <a:ext cx="4199188" cy="1296144"/>
              </a:xfrm>
              <a:prstGeom prst="rect">
                <a:avLst/>
              </a:prstGeom>
              <a:blipFill rotWithShape="0">
                <a:blip r:embed="rId3"/>
                <a:stretch>
                  <a:fillRect/>
                </a:stretch>
              </a:blipFill>
            </p:spPr>
            <p:txBody>
              <a:bodyPr/>
              <a:lstStyle/>
              <a:p>
                <a:r>
                  <a:rPr lang="ru-RU">
                    <a:noFill/>
                  </a:rPr>
                  <a:t> </a:t>
                </a:r>
              </a:p>
            </p:txBody>
          </p:sp>
        </mc:Fallback>
      </mc:AlternateContent>
      <p:pic>
        <p:nvPicPr>
          <p:cNvPr id="11" name="Рисунок 10"/>
          <p:cNvPicPr>
            <a:picLocks noChangeAspect="1"/>
          </p:cNvPicPr>
          <p:nvPr/>
        </p:nvPicPr>
        <p:blipFill>
          <a:blip r:embed="rId4"/>
          <a:stretch>
            <a:fillRect/>
          </a:stretch>
        </p:blipFill>
        <p:spPr>
          <a:xfrm>
            <a:off x="5661245" y="5622440"/>
            <a:ext cx="1485900" cy="1152525"/>
          </a:xfrm>
          <a:prstGeom prst="rect">
            <a:avLst/>
          </a:prstGeom>
        </p:spPr>
      </p:pic>
      <mc:AlternateContent xmlns:mc="http://schemas.openxmlformats.org/markup-compatibility/2006" xmlns:a14="http://schemas.microsoft.com/office/drawing/2010/main">
        <mc:Choice Requires="a14">
          <p:sp>
            <p:nvSpPr>
              <p:cNvPr id="12" name="Заголовок 1"/>
              <p:cNvSpPr txBox="1">
                <a:spLocks/>
              </p:cNvSpPr>
              <p:nvPr/>
            </p:nvSpPr>
            <p:spPr>
              <a:xfrm>
                <a:off x="31524" y="4743737"/>
                <a:ext cx="3964412" cy="98951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14:m>
                  <m:oMathPara xmlns:m="http://schemas.openxmlformats.org/officeDocument/2006/math">
                    <m:oMathParaPr>
                      <m:jc m:val="centerGroup"/>
                    </m:oMathParaPr>
                    <m:oMath xmlns:m="http://schemas.openxmlformats.org/officeDocument/2006/math">
                      <m:r>
                        <a:rPr lang="ru-RU" b="0" i="1" smtClean="0">
                          <a:latin typeface="Cambria Math" panose="02040503050406030204" pitchFamily="18" charset="0"/>
                        </a:rPr>
                        <m:t> Аня</m:t>
                      </m:r>
                      <m:r>
                        <a:rPr lang="en-US" b="0" i="1" smtClean="0">
                          <a:latin typeface="Cambria Math" panose="02040503050406030204" pitchFamily="18" charset="0"/>
                        </a:rPr>
                        <m:t>:</m:t>
                      </m:r>
                      <m:r>
                        <a:rPr lang="ru-RU" b="0" i="1" smtClean="0">
                          <a:latin typeface="Cambria Math" panose="02040503050406030204" pitchFamily="18" charset="0"/>
                        </a:rPr>
                        <m:t>"У меня красная"</m:t>
                      </m:r>
                    </m:oMath>
                  </m:oMathPara>
                </a14:m>
                <a:endParaRPr lang="ru-RU" dirty="0"/>
              </a:p>
            </p:txBody>
          </p:sp>
        </mc:Choice>
        <mc:Fallback xmlns="">
          <p:sp>
            <p:nvSpPr>
              <p:cNvPr id="12" name="Заголовок 1"/>
              <p:cNvSpPr txBox="1">
                <a:spLocks noRot="1" noChangeAspect="1" noMove="1" noResize="1" noEditPoints="1" noAdjustHandles="1" noChangeArrowheads="1" noChangeShapeType="1" noTextEdit="1"/>
              </p:cNvSpPr>
              <p:nvPr/>
            </p:nvSpPr>
            <p:spPr>
              <a:xfrm>
                <a:off x="31524" y="4743737"/>
                <a:ext cx="3964412" cy="989519"/>
              </a:xfrm>
              <a:prstGeom prst="rect">
                <a:avLst/>
              </a:prstGeom>
              <a:blipFill rotWithShape="0">
                <a:blip r:embed="rId5"/>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13" name="Заголовок 1"/>
              <p:cNvSpPr txBox="1">
                <a:spLocks/>
              </p:cNvSpPr>
              <p:nvPr/>
            </p:nvSpPr>
            <p:spPr>
              <a:xfrm>
                <a:off x="251520" y="5809442"/>
                <a:ext cx="5544616" cy="965523"/>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14:m>
                  <m:oMathPara xmlns:m="http://schemas.openxmlformats.org/officeDocument/2006/math">
                    <m:oMathParaPr>
                      <m:jc m:val="centerGroup"/>
                    </m:oMathParaPr>
                    <m:oMath xmlns:m="http://schemas.openxmlformats.org/officeDocument/2006/math">
                      <m:sSup>
                        <m:sSupPr>
                          <m:ctrlPr>
                            <a:rPr lang="en-US" i="1" dirty="0" smtClean="0">
                              <a:latin typeface="Cambria Math" panose="02040503050406030204" pitchFamily="18" charset="0"/>
                            </a:rPr>
                          </m:ctrlPr>
                        </m:sSupPr>
                        <m:e>
                          <m:r>
                            <m:rPr>
                              <m:nor/>
                            </m:rPr>
                            <a:rPr lang="en-US" dirty="0">
                              <a:solidFill>
                                <a:srgbClr val="0070C0"/>
                              </a:solidFill>
                            </a:rPr>
                            <m:t>(</m:t>
                          </m:r>
                          <m:sSup>
                            <m:sSupPr>
                              <m:ctrlPr>
                                <a:rPr lang="ru-RU" i="1" dirty="0">
                                  <a:solidFill>
                                    <a:srgbClr val="0070C0"/>
                                  </a:solidFill>
                                  <a:latin typeface="Cambria Math" panose="02040503050406030204" pitchFamily="18" charset="0"/>
                                </a:rPr>
                              </m:ctrlPr>
                            </m:sSupPr>
                            <m:e>
                              <m:sSup>
                                <m:sSupPr>
                                  <m:ctrlPr>
                                    <a:rPr lang="en-US" i="1" dirty="0">
                                      <a:solidFill>
                                        <a:srgbClr val="0070C0"/>
                                      </a:solidFill>
                                      <a:latin typeface="Cambria Math" panose="02040503050406030204" pitchFamily="18" charset="0"/>
                                      <a:cs typeface="Arial" panose="020B0604020202020204" pitchFamily="34" charset="0"/>
                                    </a:rPr>
                                  </m:ctrlPr>
                                </m:sSupPr>
                                <m:e>
                                  <m:r>
                                    <a:rPr lang="ru-RU" dirty="0">
                                      <a:solidFill>
                                        <a:srgbClr val="0070C0"/>
                                      </a:solidFill>
                                      <a:latin typeface="Cambria Math" panose="02040503050406030204" pitchFamily="18" charset="0"/>
                                      <a:cs typeface="Arial" panose="020B0604020202020204" pitchFamily="34" charset="0"/>
                                    </a:rPr>
                                    <m:t>(</m:t>
                                  </m:r>
                                  <m:r>
                                    <a:rPr lang="en-US">
                                      <a:solidFill>
                                        <a:srgbClr val="0070C0"/>
                                      </a:solidFill>
                                      <a:latin typeface="Cambria Math" panose="02040503050406030204" pitchFamily="18" charset="0"/>
                                      <a:ea typeface="Cambria Math" panose="02040503050406030204" pitchFamily="18" charset="0"/>
                                    </a:rPr>
                                    <m:t>ℳ</m:t>
                                  </m:r>
                                </m:e>
                                <m:sup>
                                  <m:r>
                                    <a:rPr lang="ru-RU" dirty="0">
                                      <a:solidFill>
                                        <a:srgbClr val="0070C0"/>
                                      </a:solidFill>
                                      <a:latin typeface="Cambria Math" panose="02040503050406030204" pitchFamily="18" charset="0"/>
                                      <a:cs typeface="Arial" panose="020B0604020202020204" pitchFamily="34" charset="0"/>
                                    </a:rPr>
                                    <m:t>!</m:t>
                                  </m:r>
                                  <m:r>
                                    <a:rPr lang="en-US" dirty="0">
                                      <a:solidFill>
                                        <a:srgbClr val="0070C0"/>
                                      </a:solidFill>
                                      <a:latin typeface="Cambria Math" panose="02040503050406030204" pitchFamily="18" charset="0"/>
                                      <a:ea typeface="Cambria Math" panose="02040503050406030204" pitchFamily="18" charset="0"/>
                                      <a:cs typeface="Arial" panose="020B0604020202020204" pitchFamily="34" charset="0"/>
                                    </a:rPr>
                                    <m:t>¬</m:t>
                                  </m:r>
                                  <m:sSub>
                                    <m:sSubPr>
                                      <m:ctrlPr>
                                        <a:rPr lang="ru-RU" i="1" dirty="0">
                                          <a:solidFill>
                                            <a:srgbClr val="0070C0"/>
                                          </a:solidFill>
                                          <a:latin typeface="Cambria Math" panose="02040503050406030204" pitchFamily="18" charset="0"/>
                                          <a:ea typeface="Cambria Math" panose="02040503050406030204" pitchFamily="18" charset="0"/>
                                          <a:cs typeface="Arial" panose="020B0604020202020204" pitchFamily="34" charset="0"/>
                                        </a:rPr>
                                      </m:ctrlPr>
                                    </m:sSubPr>
                                    <m:e>
                                      <m:r>
                                        <a:rPr lang="ru-RU" dirty="0">
                                          <a:solidFill>
                                            <a:srgbClr val="0070C0"/>
                                          </a:solidFill>
                                          <a:latin typeface="Cambria Math" panose="02040503050406030204" pitchFamily="18" charset="0"/>
                                          <a:ea typeface="Cambria Math" panose="02040503050406030204" pitchFamily="18" charset="0"/>
                                          <a:cs typeface="Arial" panose="020B0604020202020204" pitchFamily="34" charset="0"/>
                                        </a:rPr>
                                        <m:t>синяя</m:t>
                                      </m:r>
                                    </m:e>
                                    <m:sub>
                                      <m:r>
                                        <m:rPr>
                                          <m:sty m:val="p"/>
                                        </m:rPr>
                                        <a:rPr lang="en-US" dirty="0">
                                          <a:solidFill>
                                            <a:srgbClr val="0070C0"/>
                                          </a:solidFill>
                                          <a:latin typeface="Cambria Math" panose="02040503050406030204" pitchFamily="18" charset="0"/>
                                          <a:ea typeface="Cambria Math" panose="02040503050406030204" pitchFamily="18" charset="0"/>
                                          <a:cs typeface="Arial" panose="020B0604020202020204" pitchFamily="34" charset="0"/>
                                        </a:rPr>
                                        <m:t>a</m:t>
                                      </m:r>
                                    </m:sub>
                                  </m:sSub>
                                </m:sup>
                              </m:sSup>
                              <m:r>
                                <a:rPr lang="ru-RU" dirty="0">
                                  <a:solidFill>
                                    <a:srgbClr val="0070C0"/>
                                  </a:solidFill>
                                  <a:latin typeface="Cambria Math" panose="02040503050406030204" pitchFamily="18" charset="0"/>
                                  <a:cs typeface="Arial" panose="020B0604020202020204" pitchFamily="34" charset="0"/>
                                </a:rPr>
                                <m:t>)</m:t>
                              </m:r>
                            </m:e>
                            <m:sup>
                              <m:r>
                                <a:rPr lang="en-US" dirty="0">
                                  <a:solidFill>
                                    <a:srgbClr val="0070C0"/>
                                  </a:solidFill>
                                  <a:latin typeface="Cambria Math" panose="02040503050406030204" pitchFamily="18" charset="0"/>
                                  <a:cs typeface="Arial" panose="020B0604020202020204" pitchFamily="34" charset="0"/>
                                </a:rPr>
                                <m:t>!</m:t>
                              </m:r>
                              <m:r>
                                <a:rPr lang="en-US" dirty="0">
                                  <a:solidFill>
                                    <a:srgbClr val="0070C0"/>
                                  </a:solidFill>
                                  <a:latin typeface="Cambria Math" panose="02040503050406030204" pitchFamily="18" charset="0"/>
                                  <a:ea typeface="Cambria Math" panose="02040503050406030204" pitchFamily="18" charset="0"/>
                                  <a:cs typeface="Arial" panose="020B0604020202020204" pitchFamily="34" charset="0"/>
                                </a:rPr>
                                <m:t>¬</m:t>
                              </m:r>
                              <m:sSub>
                                <m:sSubPr>
                                  <m:ctrlPr>
                                    <a:rPr lang="ru-RU" i="1" dirty="0">
                                      <a:solidFill>
                                        <a:srgbClr val="0070C0"/>
                                      </a:solidFill>
                                      <a:latin typeface="Cambria Math" panose="02040503050406030204" pitchFamily="18" charset="0"/>
                                      <a:ea typeface="Cambria Math" panose="02040503050406030204" pitchFamily="18" charset="0"/>
                                      <a:cs typeface="Arial" panose="020B0604020202020204" pitchFamily="34" charset="0"/>
                                    </a:rPr>
                                  </m:ctrlPr>
                                </m:sSubPr>
                                <m:e>
                                  <m:r>
                                    <a:rPr lang="ru-RU" dirty="0">
                                      <a:solidFill>
                                        <a:srgbClr val="0070C0"/>
                                      </a:solidFill>
                                      <a:latin typeface="Cambria Math" panose="02040503050406030204" pitchFamily="18" charset="0"/>
                                      <a:ea typeface="Cambria Math" panose="02040503050406030204" pitchFamily="18" charset="0"/>
                                      <a:cs typeface="Arial" panose="020B0604020202020204" pitchFamily="34" charset="0"/>
                                    </a:rPr>
                                    <m:t>синяя</m:t>
                                  </m:r>
                                </m:e>
                                <m:sub>
                                  <m:r>
                                    <m:rPr>
                                      <m:sty m:val="p"/>
                                    </m:rPr>
                                    <a:rPr lang="en-US" dirty="0">
                                      <a:solidFill>
                                        <a:srgbClr val="0070C0"/>
                                      </a:solidFill>
                                      <a:latin typeface="Cambria Math" panose="02040503050406030204" pitchFamily="18" charset="0"/>
                                      <a:ea typeface="Cambria Math" panose="02040503050406030204" pitchFamily="18" charset="0"/>
                                      <a:cs typeface="Arial" panose="020B0604020202020204" pitchFamily="34" charset="0"/>
                                    </a:rPr>
                                    <m:t>b</m:t>
                                  </m:r>
                                </m:sub>
                              </m:sSub>
                            </m:sup>
                          </m:sSup>
                          <m:r>
                            <m:rPr>
                              <m:nor/>
                            </m:rPr>
                            <a:rPr lang="en-US" dirty="0">
                              <a:solidFill>
                                <a:srgbClr val="0070C0"/>
                              </a:solidFill>
                            </a:rPr>
                            <m:t>)</m:t>
                          </m:r>
                        </m:e>
                        <m:sup>
                          <m:sSub>
                            <m:sSubPr>
                              <m:ctrlPr>
                                <a:rPr lang="en-US" i="1" dirty="0" smtClean="0">
                                  <a:solidFill>
                                    <a:srgbClr val="0070C0"/>
                                  </a:solidFill>
                                  <a:latin typeface="Cambria Math" panose="02040503050406030204" pitchFamily="18" charset="0"/>
                                </a:rPr>
                              </m:ctrlPr>
                            </m:sSubPr>
                            <m:e>
                              <m:r>
                                <a:rPr lang="en-US" i="1" dirty="0">
                                  <a:solidFill>
                                    <a:srgbClr val="0070C0"/>
                                  </a:solidFill>
                                  <a:latin typeface="Cambria Math" panose="02040503050406030204" pitchFamily="18" charset="0"/>
                                </a:rPr>
                                <m:t>!</m:t>
                              </m:r>
                              <m:r>
                                <a:rPr lang="ru-RU" i="1" dirty="0">
                                  <a:solidFill>
                                    <a:srgbClr val="0070C0"/>
                                  </a:solidFill>
                                  <a:latin typeface="Cambria Math" panose="02040503050406030204" pitchFamily="18" charset="0"/>
                                </a:rPr>
                                <m:t>красная</m:t>
                              </m:r>
                            </m:e>
                            <m:sub>
                              <m:r>
                                <a:rPr lang="en-US" i="1" dirty="0">
                                  <a:solidFill>
                                    <a:srgbClr val="0070C0"/>
                                  </a:solidFill>
                                  <a:latin typeface="Cambria Math" panose="02040503050406030204" pitchFamily="18" charset="0"/>
                                </a:rPr>
                                <m:t>𝑎</m:t>
                              </m:r>
                            </m:sub>
                          </m:sSub>
                        </m:sup>
                      </m:sSup>
                    </m:oMath>
                  </m:oMathPara>
                </a14:m>
                <a:endParaRPr lang="ru-RU" dirty="0"/>
              </a:p>
            </p:txBody>
          </p:sp>
        </mc:Choice>
        <mc:Fallback xmlns="">
          <p:sp>
            <p:nvSpPr>
              <p:cNvPr id="13" name="Заголовок 1"/>
              <p:cNvSpPr txBox="1">
                <a:spLocks noRot="1" noChangeAspect="1" noMove="1" noResize="1" noEditPoints="1" noAdjustHandles="1" noChangeArrowheads="1" noChangeShapeType="1" noTextEdit="1"/>
              </p:cNvSpPr>
              <p:nvPr/>
            </p:nvSpPr>
            <p:spPr>
              <a:xfrm>
                <a:off x="251520" y="5809442"/>
                <a:ext cx="5544616" cy="965523"/>
              </a:xfrm>
              <a:prstGeom prst="rect">
                <a:avLst/>
              </a:prstGeom>
              <a:blipFill rotWithShape="0">
                <a:blip r:embed="rId6"/>
                <a:stretch>
                  <a:fillRect/>
                </a:stretch>
              </a:blipFill>
            </p:spPr>
            <p:txBody>
              <a:bodyPr/>
              <a:lstStyle/>
              <a:p>
                <a:r>
                  <a:rPr lang="ru-RU">
                    <a:noFill/>
                  </a:rPr>
                  <a:t> </a:t>
                </a:r>
              </a:p>
            </p:txBody>
          </p:sp>
        </mc:Fallback>
      </mc:AlternateContent>
    </p:spTree>
    <p:extLst>
      <p:ext uri="{BB962C8B-B14F-4D97-AF65-F5344CB8AC3E}">
        <p14:creationId xmlns:p14="http://schemas.microsoft.com/office/powerpoint/2010/main" val="81309030"/>
      </p:ext>
    </p:extLst>
  </p:cSld>
  <p:clrMapOvr>
    <a:masterClrMapping/>
  </p:clrMapOvr>
  <p:transition spd="slow">
    <p:cover/>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39552" y="188640"/>
            <a:ext cx="7975798" cy="1325563"/>
          </a:xfrm>
        </p:spPr>
        <p:txBody>
          <a:bodyPr/>
          <a:lstStyle/>
          <a:p>
            <a:pPr algn="ctr"/>
            <a:r>
              <a:rPr lang="ru-RU" dirty="0" smtClean="0"/>
              <a:t>Задача чумазые дети</a:t>
            </a:r>
            <a:endParaRPr lang="ru-RU" dirty="0"/>
          </a:p>
        </p:txBody>
      </p:sp>
      <p:pic>
        <p:nvPicPr>
          <p:cNvPr id="4" name="Объект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70026" y="1340768"/>
            <a:ext cx="4203948" cy="5250715"/>
          </a:xfrm>
        </p:spPr>
      </p:pic>
    </p:spTree>
    <p:extLst>
      <p:ext uri="{BB962C8B-B14F-4D97-AF65-F5344CB8AC3E}">
        <p14:creationId xmlns:p14="http://schemas.microsoft.com/office/powerpoint/2010/main" val="3404907484"/>
      </p:ext>
    </p:extLst>
  </p:cSld>
  <p:clrMapOvr>
    <a:masterClrMapping/>
  </p:clrMapOvr>
  <p:transition spd="med">
    <p:pull/>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Задача</a:t>
            </a:r>
            <a:endParaRPr lang="ru-RU" dirty="0"/>
          </a:p>
        </p:txBody>
      </p:sp>
      <p:sp>
        <p:nvSpPr>
          <p:cNvPr id="3" name="Объект 2"/>
          <p:cNvSpPr>
            <a:spLocks noGrp="1"/>
          </p:cNvSpPr>
          <p:nvPr>
            <p:ph idx="1"/>
          </p:nvPr>
        </p:nvSpPr>
        <p:spPr>
          <a:xfrm>
            <a:off x="628650" y="1340768"/>
            <a:ext cx="7886700" cy="5472607"/>
          </a:xfrm>
        </p:spPr>
        <p:txBody>
          <a:bodyPr>
            <a:normAutofit fontScale="85000" lnSpcReduction="20000"/>
          </a:bodyPr>
          <a:lstStyle/>
          <a:p>
            <a:pPr marL="0" indent="0">
              <a:buNone/>
            </a:pPr>
            <a:r>
              <a:rPr lang="ru-RU" dirty="0">
                <a:solidFill>
                  <a:schemeClr val="accent1">
                    <a:lumMod val="75000"/>
                  </a:schemeClr>
                </a:solidFill>
              </a:rPr>
              <a:t>Аня</a:t>
            </a:r>
            <a:r>
              <a:rPr lang="ru-RU" dirty="0"/>
              <a:t>, </a:t>
            </a:r>
            <a:r>
              <a:rPr lang="ru-RU" dirty="0" smtClean="0">
                <a:solidFill>
                  <a:schemeClr val="accent1">
                    <a:lumMod val="75000"/>
                  </a:schemeClr>
                </a:solidFill>
              </a:rPr>
              <a:t>Борис</a:t>
            </a:r>
            <a:r>
              <a:rPr lang="ru-RU" dirty="0" smtClean="0"/>
              <a:t> </a:t>
            </a:r>
            <a:r>
              <a:rPr lang="ru-RU" dirty="0"/>
              <a:t>и </a:t>
            </a:r>
            <a:r>
              <a:rPr lang="ru-RU" dirty="0" smtClean="0">
                <a:solidFill>
                  <a:schemeClr val="accent1">
                    <a:lumMod val="75000"/>
                  </a:schemeClr>
                </a:solidFill>
              </a:rPr>
              <a:t>Света</a:t>
            </a:r>
            <a:r>
              <a:rPr lang="ru-RU" dirty="0" smtClean="0"/>
              <a:t> </a:t>
            </a:r>
            <a:r>
              <a:rPr lang="ru-RU" dirty="0"/>
              <a:t>вернулись с прогулки. Папа им </a:t>
            </a:r>
            <a:r>
              <a:rPr lang="ru-RU" dirty="0" smtClean="0"/>
              <a:t>говорит: хотя </a:t>
            </a:r>
            <a:r>
              <a:rPr lang="ru-RU" dirty="0"/>
              <a:t>бы у одного из вас чумазый лоб. Сейчас я Вам </a:t>
            </a:r>
            <a:r>
              <a:rPr lang="ru-RU" dirty="0" smtClean="0"/>
              <a:t>буду задавать </a:t>
            </a:r>
            <a:r>
              <a:rPr lang="ru-RU" dirty="0"/>
              <a:t>вопросы, тот, кто догадается чумазый он или </a:t>
            </a:r>
            <a:r>
              <a:rPr lang="ru-RU" dirty="0" smtClean="0"/>
              <a:t>нет –должен </a:t>
            </a:r>
            <a:r>
              <a:rPr lang="ru-RU" dirty="0"/>
              <a:t>всем сказать, что он догадался (но не говорить </a:t>
            </a:r>
            <a:r>
              <a:rPr lang="ru-RU" dirty="0" smtClean="0"/>
              <a:t>какой он</a:t>
            </a:r>
            <a:r>
              <a:rPr lang="ru-RU" dirty="0"/>
              <a:t>).</a:t>
            </a:r>
          </a:p>
          <a:p>
            <a:r>
              <a:rPr lang="ru-RU" dirty="0" smtClean="0"/>
              <a:t>Папа</a:t>
            </a:r>
            <a:r>
              <a:rPr lang="ru-RU" dirty="0"/>
              <a:t>: Кто-то из вас знает, чумазый он или нет ?</a:t>
            </a:r>
          </a:p>
          <a:p>
            <a:r>
              <a:rPr lang="ru-RU" dirty="0"/>
              <a:t>Дети: Нет!</a:t>
            </a:r>
          </a:p>
          <a:p>
            <a:r>
              <a:rPr lang="ru-RU" dirty="0" smtClean="0"/>
              <a:t>Папа</a:t>
            </a:r>
            <a:r>
              <a:rPr lang="ru-RU" dirty="0"/>
              <a:t>: А теперь?</a:t>
            </a:r>
          </a:p>
          <a:p>
            <a:r>
              <a:rPr lang="ru-RU" dirty="0"/>
              <a:t>Аня: Я знаю!</a:t>
            </a:r>
          </a:p>
          <a:p>
            <a:r>
              <a:rPr lang="ru-RU" dirty="0" smtClean="0"/>
              <a:t>Света: </a:t>
            </a:r>
            <a:r>
              <a:rPr lang="ru-RU" dirty="0"/>
              <a:t>И я знаю!</a:t>
            </a:r>
          </a:p>
          <a:p>
            <a:r>
              <a:rPr lang="ru-RU" dirty="0" smtClean="0"/>
              <a:t>Борис: </a:t>
            </a:r>
            <a:r>
              <a:rPr lang="ru-RU" dirty="0"/>
              <a:t>Ну тогда все понятно: я -...!</a:t>
            </a:r>
          </a:p>
          <a:p>
            <a:pPr marL="0" indent="0">
              <a:buNone/>
            </a:pPr>
            <a:r>
              <a:rPr lang="ru-RU" dirty="0" smtClean="0">
                <a:solidFill>
                  <a:schemeClr val="accent1">
                    <a:lumMod val="75000"/>
                  </a:schemeClr>
                </a:solidFill>
              </a:rPr>
              <a:t>Вопрос</a:t>
            </a:r>
            <a:r>
              <a:rPr lang="en-US" dirty="0" smtClean="0">
                <a:solidFill>
                  <a:schemeClr val="accent1">
                    <a:lumMod val="75000"/>
                  </a:schemeClr>
                </a:solidFill>
              </a:rPr>
              <a:t>: </a:t>
            </a:r>
            <a:r>
              <a:rPr lang="ru-RU" dirty="0" smtClean="0">
                <a:solidFill>
                  <a:srgbClr val="FF0000"/>
                </a:solidFill>
              </a:rPr>
              <a:t>Чумазый ли Борис или </a:t>
            </a:r>
            <a:r>
              <a:rPr lang="ru-RU" dirty="0">
                <a:solidFill>
                  <a:srgbClr val="FF0000"/>
                </a:solidFill>
              </a:rPr>
              <a:t>нет? А Света и Аня? Как </a:t>
            </a:r>
            <a:r>
              <a:rPr lang="ru-RU" dirty="0" smtClean="0">
                <a:solidFill>
                  <a:srgbClr val="FF0000"/>
                </a:solidFill>
              </a:rPr>
              <a:t>они догадались?</a:t>
            </a:r>
          </a:p>
          <a:p>
            <a:pPr marL="0" indent="0">
              <a:buNone/>
            </a:pPr>
            <a:r>
              <a:rPr lang="ru-RU" dirty="0" smtClean="0"/>
              <a:t>Если детей </a:t>
            </a:r>
            <a:r>
              <a:rPr lang="en-US" dirty="0" smtClean="0"/>
              <a:t>n</a:t>
            </a:r>
            <a:r>
              <a:rPr lang="ru-RU" dirty="0" smtClean="0"/>
              <a:t> и чумазых </a:t>
            </a:r>
            <a:r>
              <a:rPr lang="en-US" dirty="0" smtClean="0"/>
              <a:t>k</a:t>
            </a:r>
            <a:r>
              <a:rPr lang="ru-RU" dirty="0" smtClean="0">
                <a:solidFill>
                  <a:srgbClr val="FF0000"/>
                </a:solidFill>
              </a:rPr>
              <a:t>, то </a:t>
            </a:r>
            <a:r>
              <a:rPr lang="ru-RU" dirty="0">
                <a:solidFill>
                  <a:srgbClr val="FF0000"/>
                </a:solidFill>
              </a:rPr>
              <a:t>с</a:t>
            </a:r>
            <a:r>
              <a:rPr lang="ru-RU" dirty="0" smtClean="0">
                <a:solidFill>
                  <a:srgbClr val="FF0000"/>
                </a:solidFill>
              </a:rPr>
              <a:t>колько </a:t>
            </a:r>
            <a:r>
              <a:rPr lang="ru-RU" dirty="0">
                <a:solidFill>
                  <a:srgbClr val="FF0000"/>
                </a:solidFill>
              </a:rPr>
              <a:t>раз должен повторить отец своё указание, для того чтобы все чумазые дети встали, и пошли умываться?</a:t>
            </a:r>
          </a:p>
          <a:p>
            <a:pPr marL="0" indent="0">
              <a:buNone/>
            </a:pPr>
            <a:endParaRPr lang="ru-RU" dirty="0">
              <a:solidFill>
                <a:srgbClr val="FF0000"/>
              </a:solidFill>
            </a:endParaRPr>
          </a:p>
        </p:txBody>
      </p:sp>
    </p:spTree>
    <p:extLst>
      <p:ext uri="{BB962C8B-B14F-4D97-AF65-F5344CB8AC3E}">
        <p14:creationId xmlns:p14="http://schemas.microsoft.com/office/powerpoint/2010/main" val="3529817253"/>
      </p:ext>
    </p:extLst>
  </p:cSld>
  <p:clrMapOvr>
    <a:masterClrMapping/>
  </p:clrMapOvr>
  <p:transition spd="med">
    <p:pull/>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Решение задач</a:t>
            </a:r>
            <a:endParaRPr lang="ru-RU" dirty="0"/>
          </a:p>
        </p:txBody>
      </p:sp>
      <p:sp>
        <p:nvSpPr>
          <p:cNvPr id="3" name="Объект 2"/>
          <p:cNvSpPr>
            <a:spLocks noGrp="1"/>
          </p:cNvSpPr>
          <p:nvPr>
            <p:ph idx="1"/>
          </p:nvPr>
        </p:nvSpPr>
        <p:spPr/>
        <p:txBody>
          <a:bodyPr>
            <a:normAutofit/>
          </a:bodyPr>
          <a:lstStyle/>
          <a:p>
            <a:pPr marL="0" indent="0">
              <a:buNone/>
            </a:pPr>
            <a:r>
              <a:rPr lang="ru-RU" dirty="0" smtClean="0"/>
              <a:t>Такого рода </a:t>
            </a:r>
            <a:r>
              <a:rPr lang="ru-RU" dirty="0"/>
              <a:t>задачи послужили </a:t>
            </a:r>
            <a:r>
              <a:rPr lang="ru-RU" dirty="0">
                <a:solidFill>
                  <a:schemeClr val="accent1">
                    <a:lumMod val="75000"/>
                  </a:schemeClr>
                </a:solidFill>
              </a:rPr>
              <a:t>отправной точкой </a:t>
            </a:r>
            <a:r>
              <a:rPr lang="ru-RU" dirty="0"/>
              <a:t>для целого ряда исследований, </a:t>
            </a:r>
            <a:r>
              <a:rPr lang="ru-RU" dirty="0" smtClean="0"/>
              <a:t>нацеленных на </a:t>
            </a:r>
            <a:r>
              <a:rPr lang="ru-RU" dirty="0"/>
              <a:t>изучение более изощренных форм </a:t>
            </a:r>
            <a:r>
              <a:rPr lang="ru-RU" dirty="0">
                <a:solidFill>
                  <a:schemeClr val="accent1">
                    <a:lumMod val="75000"/>
                  </a:schemeClr>
                </a:solidFill>
              </a:rPr>
              <a:t>коммуникации</a:t>
            </a:r>
            <a:r>
              <a:rPr lang="ru-RU" dirty="0"/>
              <a:t>, включающих в себя </a:t>
            </a:r>
            <a:r>
              <a:rPr lang="ru-RU" dirty="0" smtClean="0">
                <a:solidFill>
                  <a:schemeClr val="accent1">
                    <a:lumMod val="75000"/>
                  </a:schemeClr>
                </a:solidFill>
              </a:rPr>
              <a:t>утаивание</a:t>
            </a:r>
            <a:r>
              <a:rPr lang="ru-RU" dirty="0" smtClean="0"/>
              <a:t>, </a:t>
            </a:r>
            <a:r>
              <a:rPr lang="ru-RU" dirty="0" smtClean="0">
                <a:solidFill>
                  <a:schemeClr val="accent1">
                    <a:lumMod val="75000"/>
                  </a:schemeClr>
                </a:solidFill>
              </a:rPr>
              <a:t>забывание</a:t>
            </a:r>
            <a:r>
              <a:rPr lang="ru-RU" dirty="0" smtClean="0"/>
              <a:t> </a:t>
            </a:r>
            <a:r>
              <a:rPr lang="ru-RU" dirty="0"/>
              <a:t>и </a:t>
            </a:r>
            <a:r>
              <a:rPr lang="ru-RU" dirty="0">
                <a:solidFill>
                  <a:schemeClr val="accent1">
                    <a:lumMod val="75000"/>
                  </a:schemeClr>
                </a:solidFill>
              </a:rPr>
              <a:t>намеренное введение в заблуждение</a:t>
            </a:r>
            <a:r>
              <a:rPr lang="ru-RU" dirty="0"/>
              <a:t>. Здесь может сочетаться </a:t>
            </a:r>
            <a:r>
              <a:rPr lang="ru-RU" dirty="0" smtClean="0"/>
              <a:t>как публичная</a:t>
            </a:r>
            <a:r>
              <a:rPr lang="ru-RU" dirty="0"/>
              <a:t>, так и приватная информация </a:t>
            </a:r>
            <a:r>
              <a:rPr lang="ru-RU" dirty="0" smtClean="0"/>
              <a:t>как </a:t>
            </a:r>
            <a:r>
              <a:rPr lang="ru-RU" dirty="0"/>
              <a:t>в случае с </a:t>
            </a:r>
            <a:r>
              <a:rPr lang="ru-RU" dirty="0">
                <a:solidFill>
                  <a:schemeClr val="accent1">
                    <a:lumMod val="75000"/>
                  </a:schemeClr>
                </a:solidFill>
              </a:rPr>
              <a:t>защищенными протоколами </a:t>
            </a:r>
            <a:r>
              <a:rPr lang="ru-RU" dirty="0" smtClean="0">
                <a:solidFill>
                  <a:schemeClr val="accent1">
                    <a:lumMod val="75000"/>
                  </a:schemeClr>
                </a:solidFill>
              </a:rPr>
              <a:t>в Интернете</a:t>
            </a:r>
            <a:r>
              <a:rPr lang="ru-RU" dirty="0" smtClean="0"/>
              <a:t>, </a:t>
            </a:r>
            <a:r>
              <a:rPr lang="ru-RU" dirty="0"/>
              <a:t>где агенты коммуникации могут систематически вводиться в заблуждение</a:t>
            </a:r>
            <a:r>
              <a:rPr lang="ru-RU" dirty="0" smtClean="0"/>
              <a:t>.</a:t>
            </a:r>
          </a:p>
          <a:p>
            <a:pPr marL="0" indent="0">
              <a:buNone/>
            </a:pPr>
            <a:endParaRPr lang="ru-RU" dirty="0"/>
          </a:p>
          <a:p>
            <a:endParaRPr lang="ru-RU" dirty="0"/>
          </a:p>
        </p:txBody>
      </p:sp>
    </p:spTree>
    <p:extLst>
      <p:ext uri="{BB962C8B-B14F-4D97-AF65-F5344CB8AC3E}">
        <p14:creationId xmlns:p14="http://schemas.microsoft.com/office/powerpoint/2010/main" val="2844868986"/>
      </p:ext>
    </p:extLst>
  </p:cSld>
  <p:clrMapOvr>
    <a:masterClrMapping/>
  </p:clrMapOvr>
  <p:transition spd="med">
    <p:pull/>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628650" y="1825624"/>
            <a:ext cx="7886700" cy="4915743"/>
          </a:xfrm>
        </p:spPr>
        <p:txBody>
          <a:bodyPr>
            <a:normAutofit fontScale="92500" lnSpcReduction="10000"/>
          </a:bodyPr>
          <a:lstStyle/>
          <a:p>
            <a:pPr marL="0" indent="0">
              <a:buNone/>
            </a:pPr>
            <a:endParaRPr lang="ru-RU" dirty="0" smtClean="0"/>
          </a:p>
          <a:p>
            <a:pPr marL="0" indent="0">
              <a:buNone/>
            </a:pPr>
            <a:endParaRPr lang="ru-RU" dirty="0"/>
          </a:p>
          <a:p>
            <a:pPr marL="0" indent="0">
              <a:buNone/>
            </a:pPr>
            <a:endParaRPr lang="ru-RU" dirty="0" smtClean="0"/>
          </a:p>
          <a:p>
            <a:pPr marL="0" indent="0">
              <a:buNone/>
            </a:pPr>
            <a:endParaRPr lang="ru-RU" dirty="0"/>
          </a:p>
          <a:p>
            <a:pPr marL="0" indent="0">
              <a:buNone/>
            </a:pPr>
            <a:r>
              <a:rPr lang="ru-RU" dirty="0" smtClean="0"/>
              <a:t>Для </a:t>
            </a:r>
            <a:r>
              <a:rPr lang="ru-RU" dirty="0"/>
              <a:t>того, чтобы </a:t>
            </a:r>
            <a:r>
              <a:rPr lang="ru-RU" dirty="0" smtClean="0"/>
              <a:t>программы (допустим они правильные), </a:t>
            </a:r>
            <a:r>
              <a:rPr lang="ru-RU" dirty="0"/>
              <a:t>написанные разными авторами для разного типа компьютеров, с разными операционными системами, могли корректно взаимодействовать между собой, были придуманы специальные правила –</a:t>
            </a:r>
            <a:r>
              <a:rPr lang="ru-RU" b="1" dirty="0"/>
              <a:t> </a:t>
            </a:r>
            <a:r>
              <a:rPr lang="ru-RU" b="1" dirty="0">
                <a:solidFill>
                  <a:schemeClr val="accent1">
                    <a:lumMod val="75000"/>
                  </a:schemeClr>
                </a:solidFill>
              </a:rPr>
              <a:t>Протоколы </a:t>
            </a:r>
            <a:r>
              <a:rPr lang="ru-RU" b="1" dirty="0" smtClean="0">
                <a:solidFill>
                  <a:schemeClr val="accent1">
                    <a:lumMod val="75000"/>
                  </a:schemeClr>
                </a:solidFill>
              </a:rPr>
              <a:t>(безопасного </a:t>
            </a:r>
            <a:r>
              <a:rPr lang="ru-RU" b="1" dirty="0">
                <a:solidFill>
                  <a:schemeClr val="accent1">
                    <a:lumMod val="75000"/>
                  </a:schemeClr>
                </a:solidFill>
              </a:rPr>
              <a:t>сетевого </a:t>
            </a:r>
            <a:r>
              <a:rPr lang="ru-RU" b="1" dirty="0" smtClean="0">
                <a:solidFill>
                  <a:schemeClr val="accent1">
                    <a:lumMod val="75000"/>
                  </a:schemeClr>
                </a:solidFill>
              </a:rPr>
              <a:t>взаимодействия)</a:t>
            </a:r>
            <a:r>
              <a:rPr lang="ru-RU" b="1" dirty="0" smtClean="0"/>
              <a:t>. </a:t>
            </a:r>
            <a:r>
              <a:rPr lang="ru-RU" dirty="0"/>
              <a:t>Можно сказать, что протоколы помогают компьютерам обмениваться информацией. </a:t>
            </a:r>
          </a:p>
        </p:txBody>
      </p:sp>
      <p:pic>
        <p:nvPicPr>
          <p:cNvPr id="6" name="Рисунок 5"/>
          <p:cNvPicPr>
            <a:picLocks noChangeAspect="1"/>
          </p:cNvPicPr>
          <p:nvPr/>
        </p:nvPicPr>
        <p:blipFill>
          <a:blip r:embed="rId2"/>
          <a:stretch>
            <a:fillRect/>
          </a:stretch>
        </p:blipFill>
        <p:spPr>
          <a:xfrm>
            <a:off x="2000250" y="230186"/>
            <a:ext cx="5143500" cy="3190875"/>
          </a:xfrm>
          <a:prstGeom prst="rect">
            <a:avLst/>
          </a:prstGeom>
        </p:spPr>
      </p:pic>
    </p:spTree>
    <p:extLst>
      <p:ext uri="{BB962C8B-B14F-4D97-AF65-F5344CB8AC3E}">
        <p14:creationId xmlns:p14="http://schemas.microsoft.com/office/powerpoint/2010/main" val="1632020807"/>
      </p:ext>
    </p:extLst>
  </p:cSld>
  <p:clrMapOvr>
    <a:masterClrMapping/>
  </p:clrMapOvr>
  <p:transition spd="med">
    <p:pull/>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29841" y="1"/>
            <a:ext cx="7886700" cy="692696"/>
          </a:xfrm>
        </p:spPr>
        <p:txBody>
          <a:bodyPr>
            <a:normAutofit fontScale="90000"/>
          </a:bodyPr>
          <a:lstStyle/>
          <a:p>
            <a:r>
              <a:rPr lang="ru-RU" dirty="0" smtClean="0"/>
              <a:t>Задача о чумазых детях</a:t>
            </a:r>
            <a:endParaRPr lang="ru-RU" dirty="0"/>
          </a:p>
        </p:txBody>
      </p:sp>
      <mc:AlternateContent xmlns:mc="http://schemas.openxmlformats.org/markup-compatibility/2006" xmlns:a14="http://schemas.microsoft.com/office/drawing/2010/main">
        <mc:Choice Requires="a14">
          <p:sp>
            <p:nvSpPr>
              <p:cNvPr id="4" name="Текст 3"/>
              <p:cNvSpPr>
                <a:spLocks noGrp="1"/>
              </p:cNvSpPr>
              <p:nvPr>
                <p:ph type="body" idx="1"/>
              </p:nvPr>
            </p:nvSpPr>
            <p:spPr>
              <a:xfrm>
                <a:off x="629841" y="4581128"/>
                <a:ext cx="3513112" cy="2016224"/>
              </a:xfrm>
            </p:spPr>
            <p:txBody>
              <a:bodyPr>
                <a:normAutofit/>
              </a:bodyPr>
              <a:lstStyle/>
              <a:p>
                <a:r>
                  <a:rPr lang="en-US" sz="1800" b="0" dirty="0" smtClean="0"/>
                  <a:t>3. </a:t>
                </a:r>
                <a:r>
                  <a:rPr lang="ru-RU" sz="1800" b="0" dirty="0" smtClean="0"/>
                  <a:t>Аксиомы знаний.</a:t>
                </a:r>
              </a:p>
              <a:p>
                <a14:m>
                  <m:oMath xmlns:m="http://schemas.openxmlformats.org/officeDocument/2006/math">
                    <m:sSub>
                      <m:sSubPr>
                        <m:ctrlPr>
                          <a:rPr lang="ru-RU" sz="1800" b="0" i="1">
                            <a:solidFill>
                              <a:srgbClr val="0070C0"/>
                            </a:solidFill>
                            <a:latin typeface="Cambria Math" panose="02040503050406030204" pitchFamily="18" charset="0"/>
                            <a:ea typeface="Cambria Math" panose="02040503050406030204" pitchFamily="18" charset="0"/>
                            <a:cs typeface="Arial" panose="020B0604020202020204" pitchFamily="34" charset="0"/>
                          </a:rPr>
                        </m:ctrlPr>
                      </m:sSubPr>
                      <m:e>
                        <m:r>
                          <a:rPr lang="en-US" sz="1800" b="0" i="1">
                            <a:solidFill>
                              <a:srgbClr val="0070C0"/>
                            </a:solidFill>
                            <a:latin typeface="Cambria Math" panose="02040503050406030204" pitchFamily="18" charset="0"/>
                            <a:ea typeface="Cambria Math" panose="02040503050406030204" pitchFamily="18" charset="0"/>
                            <a:cs typeface="Arial" panose="020B0604020202020204" pitchFamily="34" charset="0"/>
                          </a:rPr>
                          <m:t>𝐾</m:t>
                        </m:r>
                      </m:e>
                      <m:sub>
                        <m:r>
                          <a:rPr lang="en-US" sz="1800" b="0" i="1">
                            <a:solidFill>
                              <a:srgbClr val="0070C0"/>
                            </a:solidFill>
                            <a:latin typeface="Cambria Math" panose="02040503050406030204" pitchFamily="18" charset="0"/>
                            <a:ea typeface="Cambria Math" panose="02040503050406030204" pitchFamily="18" charset="0"/>
                            <a:cs typeface="Arial" panose="020B0604020202020204" pitchFamily="34" charset="0"/>
                          </a:rPr>
                          <m:t>𝐴</m:t>
                        </m:r>
                      </m:sub>
                    </m:sSub>
                    <m:sSub>
                      <m:sSubPr>
                        <m:ctrlPr>
                          <a:rPr lang="en-US" sz="1800" b="0" i="1">
                            <a:solidFill>
                              <a:srgbClr val="0070C0"/>
                            </a:solidFill>
                            <a:latin typeface="Cambria Math" panose="02040503050406030204" pitchFamily="18" charset="0"/>
                            <a:cs typeface="Arial" panose="020B0604020202020204" pitchFamily="34" charset="0"/>
                          </a:rPr>
                        </m:ctrlPr>
                      </m:sSubPr>
                      <m:e>
                        <m:r>
                          <a:rPr lang="en-US" sz="1800" b="0" i="1" smtClean="0">
                            <a:solidFill>
                              <a:srgbClr val="0070C0"/>
                            </a:solidFill>
                            <a:latin typeface="Cambria Math" panose="02040503050406030204" pitchFamily="18" charset="0"/>
                            <a:cs typeface="Arial" panose="020B0604020202020204" pitchFamily="34" charset="0"/>
                          </a:rPr>
                          <m:t>𝐴</m:t>
                        </m:r>
                      </m:e>
                      <m:sub>
                        <m:r>
                          <a:rPr lang="ru-RU" sz="1800" b="0" i="1">
                            <a:solidFill>
                              <a:srgbClr val="0070C0"/>
                            </a:solidFill>
                            <a:latin typeface="Cambria Math" panose="02040503050406030204" pitchFamily="18" charset="0"/>
                            <a:cs typeface="Arial" panose="020B0604020202020204" pitchFamily="34" charset="0"/>
                          </a:rPr>
                          <m:t>Г</m:t>
                        </m:r>
                      </m:sub>
                    </m:sSub>
                    <m:r>
                      <a:rPr lang="ru-RU" sz="1800" b="0" i="1" smtClean="0">
                        <a:solidFill>
                          <a:srgbClr val="0070C0"/>
                        </a:solidFill>
                        <a:latin typeface="Cambria Math" panose="02040503050406030204" pitchFamily="18" charset="0"/>
                        <a:ea typeface="Cambria Math" panose="02040503050406030204" pitchFamily="18" charset="0"/>
                        <a:cs typeface="Arial" panose="020B0604020202020204" pitchFamily="34" charset="0"/>
                      </a:rPr>
                      <m:t>≡</m:t>
                    </m:r>
                    <m:sSub>
                      <m:sSubPr>
                        <m:ctrlPr>
                          <a:rPr lang="ru-RU" sz="1800" b="0" i="1" smtClean="0">
                            <a:solidFill>
                              <a:srgbClr val="0070C0"/>
                            </a:solidFill>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solidFill>
                              <a:srgbClr val="0070C0"/>
                            </a:solidFill>
                            <a:latin typeface="Cambria Math" panose="02040503050406030204" pitchFamily="18" charset="0"/>
                            <a:ea typeface="Cambria Math" panose="02040503050406030204" pitchFamily="18" charset="0"/>
                            <a:cs typeface="Arial" panose="020B0604020202020204" pitchFamily="34" charset="0"/>
                          </a:rPr>
                          <m:t>𝐾</m:t>
                        </m:r>
                      </m:e>
                      <m:sub>
                        <m:r>
                          <a:rPr lang="en-US" sz="1800" b="0" i="1" smtClean="0">
                            <a:solidFill>
                              <a:srgbClr val="0070C0"/>
                            </a:solidFill>
                            <a:latin typeface="Cambria Math" panose="02040503050406030204" pitchFamily="18" charset="0"/>
                            <a:ea typeface="Cambria Math" panose="02040503050406030204" pitchFamily="18" charset="0"/>
                            <a:cs typeface="Arial" panose="020B0604020202020204" pitchFamily="34" charset="0"/>
                          </a:rPr>
                          <m:t>𝐴</m:t>
                        </m:r>
                      </m:sub>
                    </m:sSub>
                    <m:r>
                      <a:rPr lang="ru-RU" sz="1800" b="0" i="1" smtClean="0">
                        <a:solidFill>
                          <a:srgbClr val="0070C0"/>
                        </a:solidFill>
                        <a:latin typeface="Cambria Math" panose="02040503050406030204" pitchFamily="18" charset="0"/>
                        <a:ea typeface="Cambria Math" panose="02040503050406030204" pitchFamily="18" charset="0"/>
                        <a:cs typeface="Arial" panose="020B0604020202020204" pitchFamily="34" charset="0"/>
                      </a:rPr>
                      <m:t>¬</m:t>
                    </m:r>
                    <m:sSub>
                      <m:sSubPr>
                        <m:ctrlPr>
                          <a:rPr lang="ru-RU" sz="1800" b="0" i="1" smtClean="0">
                            <a:solidFill>
                              <a:srgbClr val="0070C0"/>
                            </a:solidFill>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solidFill>
                              <a:srgbClr val="0070C0"/>
                            </a:solidFill>
                            <a:latin typeface="Cambria Math" panose="02040503050406030204" pitchFamily="18" charset="0"/>
                            <a:ea typeface="Cambria Math" panose="02040503050406030204" pitchFamily="18" charset="0"/>
                            <a:cs typeface="Arial" panose="020B0604020202020204" pitchFamily="34" charset="0"/>
                          </a:rPr>
                          <m:t>𝐴</m:t>
                        </m:r>
                      </m:e>
                      <m:sub>
                        <m:r>
                          <a:rPr lang="ru-RU" sz="1800" b="0" i="1" smtClean="0">
                            <a:solidFill>
                              <a:srgbClr val="0070C0"/>
                            </a:solidFill>
                            <a:latin typeface="Cambria Math" panose="02040503050406030204" pitchFamily="18" charset="0"/>
                            <a:ea typeface="Cambria Math" panose="02040503050406030204" pitchFamily="18" charset="0"/>
                            <a:cs typeface="Arial" panose="020B0604020202020204" pitchFamily="34" charset="0"/>
                          </a:rPr>
                          <m:t>Ч</m:t>
                        </m:r>
                      </m:sub>
                    </m:sSub>
                  </m:oMath>
                </a14:m>
                <a:r>
                  <a:rPr lang="en-US" sz="1800" b="0" dirty="0" smtClean="0"/>
                  <a:t>  </a:t>
                </a:r>
                <a:r>
                  <a:rPr lang="ru-RU" sz="1800" b="0" dirty="0"/>
                  <a:t> </a:t>
                </a:r>
                <a:r>
                  <a:rPr lang="en-US" sz="1800" b="0" dirty="0" smtClean="0"/>
                  <a:t> </a:t>
                </a:r>
                <a14:m>
                  <m:oMath xmlns:m="http://schemas.openxmlformats.org/officeDocument/2006/math">
                    <m:sSub>
                      <m:sSubPr>
                        <m:ctrlPr>
                          <a:rPr lang="ru-RU" sz="1800" b="0" i="1">
                            <a:solidFill>
                              <a:srgbClr val="0070C0"/>
                            </a:solidFill>
                            <a:latin typeface="Cambria Math" panose="02040503050406030204" pitchFamily="18" charset="0"/>
                            <a:ea typeface="Cambria Math" panose="02040503050406030204" pitchFamily="18" charset="0"/>
                            <a:cs typeface="Arial" panose="020B0604020202020204" pitchFamily="34" charset="0"/>
                          </a:rPr>
                        </m:ctrlPr>
                      </m:sSubPr>
                      <m:e>
                        <m:r>
                          <a:rPr lang="en-US" sz="1800" b="0" i="1">
                            <a:solidFill>
                              <a:srgbClr val="0070C0"/>
                            </a:solidFill>
                            <a:latin typeface="Cambria Math" panose="02040503050406030204" pitchFamily="18" charset="0"/>
                            <a:ea typeface="Cambria Math" panose="02040503050406030204" pitchFamily="18" charset="0"/>
                            <a:cs typeface="Arial" panose="020B0604020202020204" pitchFamily="34" charset="0"/>
                          </a:rPr>
                          <m:t>𝐾</m:t>
                        </m:r>
                      </m:e>
                      <m:sub>
                        <m:r>
                          <a:rPr lang="en-US" sz="1800" b="0" i="1">
                            <a:solidFill>
                              <a:srgbClr val="0070C0"/>
                            </a:solidFill>
                            <a:latin typeface="Cambria Math" panose="02040503050406030204" pitchFamily="18" charset="0"/>
                            <a:ea typeface="Cambria Math" panose="02040503050406030204" pitchFamily="18" charset="0"/>
                            <a:cs typeface="Arial" panose="020B0604020202020204" pitchFamily="34" charset="0"/>
                          </a:rPr>
                          <m:t>𝐴</m:t>
                        </m:r>
                      </m:sub>
                    </m:sSub>
                    <m:sSub>
                      <m:sSubPr>
                        <m:ctrlPr>
                          <a:rPr lang="en-US" sz="1800" b="0" i="1">
                            <a:solidFill>
                              <a:srgbClr val="0070C0"/>
                            </a:solidFill>
                            <a:latin typeface="Cambria Math" panose="02040503050406030204" pitchFamily="18" charset="0"/>
                            <a:cs typeface="Arial" panose="020B0604020202020204" pitchFamily="34" charset="0"/>
                          </a:rPr>
                        </m:ctrlPr>
                      </m:sSubPr>
                      <m:e>
                        <m:r>
                          <a:rPr lang="en-US" sz="1800" b="0" i="1">
                            <a:solidFill>
                              <a:srgbClr val="0070C0"/>
                            </a:solidFill>
                            <a:latin typeface="Cambria Math" panose="02040503050406030204" pitchFamily="18" charset="0"/>
                            <a:cs typeface="Arial" panose="020B0604020202020204" pitchFamily="34" charset="0"/>
                          </a:rPr>
                          <m:t>𝐴</m:t>
                        </m:r>
                      </m:e>
                      <m:sub>
                        <m:r>
                          <a:rPr lang="ru-RU" sz="1800" b="0" i="1" smtClean="0">
                            <a:solidFill>
                              <a:srgbClr val="0070C0"/>
                            </a:solidFill>
                            <a:latin typeface="Cambria Math" panose="02040503050406030204" pitchFamily="18" charset="0"/>
                            <a:cs typeface="Arial" panose="020B0604020202020204" pitchFamily="34" charset="0"/>
                          </a:rPr>
                          <m:t>Ч</m:t>
                        </m:r>
                      </m:sub>
                    </m:sSub>
                    <m:r>
                      <a:rPr lang="ru-RU" sz="1800" b="0" i="1">
                        <a:solidFill>
                          <a:srgbClr val="0070C0"/>
                        </a:solidFill>
                        <a:latin typeface="Cambria Math" panose="02040503050406030204" pitchFamily="18" charset="0"/>
                        <a:ea typeface="Cambria Math" panose="02040503050406030204" pitchFamily="18" charset="0"/>
                        <a:cs typeface="Arial" panose="020B0604020202020204" pitchFamily="34" charset="0"/>
                      </a:rPr>
                      <m:t>≡</m:t>
                    </m:r>
                    <m:sSub>
                      <m:sSubPr>
                        <m:ctrlPr>
                          <a:rPr lang="ru-RU" sz="1800" b="0" i="1">
                            <a:solidFill>
                              <a:srgbClr val="0070C0"/>
                            </a:solidFill>
                            <a:latin typeface="Cambria Math" panose="02040503050406030204" pitchFamily="18" charset="0"/>
                            <a:ea typeface="Cambria Math" panose="02040503050406030204" pitchFamily="18" charset="0"/>
                            <a:cs typeface="Arial" panose="020B0604020202020204" pitchFamily="34" charset="0"/>
                          </a:rPr>
                        </m:ctrlPr>
                      </m:sSubPr>
                      <m:e>
                        <m:r>
                          <a:rPr lang="en-US" sz="1800" b="0" i="1">
                            <a:solidFill>
                              <a:srgbClr val="0070C0"/>
                            </a:solidFill>
                            <a:latin typeface="Cambria Math" panose="02040503050406030204" pitchFamily="18" charset="0"/>
                            <a:ea typeface="Cambria Math" panose="02040503050406030204" pitchFamily="18" charset="0"/>
                            <a:cs typeface="Arial" panose="020B0604020202020204" pitchFamily="34" charset="0"/>
                          </a:rPr>
                          <m:t>𝐾</m:t>
                        </m:r>
                      </m:e>
                      <m:sub>
                        <m:r>
                          <a:rPr lang="en-US" sz="1800" b="0" i="1">
                            <a:solidFill>
                              <a:srgbClr val="0070C0"/>
                            </a:solidFill>
                            <a:latin typeface="Cambria Math" panose="02040503050406030204" pitchFamily="18" charset="0"/>
                            <a:ea typeface="Cambria Math" panose="02040503050406030204" pitchFamily="18" charset="0"/>
                            <a:cs typeface="Arial" panose="020B0604020202020204" pitchFamily="34" charset="0"/>
                          </a:rPr>
                          <m:t>𝐴</m:t>
                        </m:r>
                      </m:sub>
                    </m:sSub>
                    <m:r>
                      <a:rPr lang="ru-RU" sz="1800" b="0" i="1">
                        <a:solidFill>
                          <a:srgbClr val="0070C0"/>
                        </a:solidFill>
                        <a:latin typeface="Cambria Math" panose="02040503050406030204" pitchFamily="18" charset="0"/>
                        <a:ea typeface="Cambria Math" panose="02040503050406030204" pitchFamily="18" charset="0"/>
                        <a:cs typeface="Arial" panose="020B0604020202020204" pitchFamily="34" charset="0"/>
                      </a:rPr>
                      <m:t>¬</m:t>
                    </m:r>
                    <m:sSub>
                      <m:sSubPr>
                        <m:ctrlPr>
                          <a:rPr lang="ru-RU" sz="1800" b="0" i="1">
                            <a:solidFill>
                              <a:srgbClr val="0070C0"/>
                            </a:solidFill>
                            <a:latin typeface="Cambria Math" panose="02040503050406030204" pitchFamily="18" charset="0"/>
                            <a:ea typeface="Cambria Math" panose="02040503050406030204" pitchFamily="18" charset="0"/>
                            <a:cs typeface="Arial" panose="020B0604020202020204" pitchFamily="34" charset="0"/>
                          </a:rPr>
                        </m:ctrlPr>
                      </m:sSubPr>
                      <m:e>
                        <m:r>
                          <a:rPr lang="en-US" sz="1800" b="0" i="1">
                            <a:solidFill>
                              <a:srgbClr val="0070C0"/>
                            </a:solidFill>
                            <a:latin typeface="Cambria Math" panose="02040503050406030204" pitchFamily="18" charset="0"/>
                            <a:ea typeface="Cambria Math" panose="02040503050406030204" pitchFamily="18" charset="0"/>
                            <a:cs typeface="Arial" panose="020B0604020202020204" pitchFamily="34" charset="0"/>
                          </a:rPr>
                          <m:t>𝐴</m:t>
                        </m:r>
                      </m:e>
                      <m:sub>
                        <m:r>
                          <a:rPr lang="ru-RU" sz="1800" b="0" i="1" smtClean="0">
                            <a:solidFill>
                              <a:srgbClr val="0070C0"/>
                            </a:solidFill>
                            <a:latin typeface="Cambria Math" panose="02040503050406030204" pitchFamily="18" charset="0"/>
                            <a:ea typeface="Cambria Math" panose="02040503050406030204" pitchFamily="18" charset="0"/>
                            <a:cs typeface="Arial" panose="020B0604020202020204" pitchFamily="34" charset="0"/>
                          </a:rPr>
                          <m:t>Г</m:t>
                        </m:r>
                      </m:sub>
                    </m:sSub>
                  </m:oMath>
                </a14:m>
                <a:endParaRPr lang="en-US" sz="1800" b="0" dirty="0" smtClean="0"/>
              </a:p>
              <a:p>
                <a14:m>
                  <m:oMath xmlns:m="http://schemas.openxmlformats.org/officeDocument/2006/math">
                    <m:sSub>
                      <m:sSubPr>
                        <m:ctrlPr>
                          <a:rPr lang="ru-RU" sz="1800" b="0" i="1">
                            <a:solidFill>
                              <a:srgbClr val="0070C0"/>
                            </a:solidFill>
                            <a:latin typeface="Cambria Math" panose="02040503050406030204" pitchFamily="18" charset="0"/>
                            <a:ea typeface="Cambria Math" panose="02040503050406030204" pitchFamily="18" charset="0"/>
                            <a:cs typeface="Arial" panose="020B0604020202020204" pitchFamily="34" charset="0"/>
                          </a:rPr>
                        </m:ctrlPr>
                      </m:sSubPr>
                      <m:e>
                        <m:r>
                          <a:rPr lang="en-US" sz="1800" b="0" i="1">
                            <a:solidFill>
                              <a:srgbClr val="0070C0"/>
                            </a:solidFill>
                            <a:latin typeface="Cambria Math" panose="02040503050406030204" pitchFamily="18" charset="0"/>
                            <a:ea typeface="Cambria Math" panose="02040503050406030204" pitchFamily="18" charset="0"/>
                            <a:cs typeface="Arial" panose="020B0604020202020204" pitchFamily="34" charset="0"/>
                          </a:rPr>
                          <m:t>𝐾</m:t>
                        </m:r>
                      </m:e>
                      <m:sub>
                        <m:r>
                          <a:rPr lang="en-US" sz="1800" b="0" i="1" smtClean="0">
                            <a:solidFill>
                              <a:srgbClr val="0070C0"/>
                            </a:solidFill>
                            <a:latin typeface="Cambria Math" panose="02040503050406030204" pitchFamily="18" charset="0"/>
                            <a:ea typeface="Cambria Math" panose="02040503050406030204" pitchFamily="18" charset="0"/>
                            <a:cs typeface="Arial" panose="020B0604020202020204" pitchFamily="34" charset="0"/>
                          </a:rPr>
                          <m:t>𝐵</m:t>
                        </m:r>
                      </m:sub>
                    </m:sSub>
                    <m:sSub>
                      <m:sSubPr>
                        <m:ctrlPr>
                          <a:rPr lang="en-US" sz="1800" b="0" i="1">
                            <a:solidFill>
                              <a:srgbClr val="0070C0"/>
                            </a:solidFill>
                            <a:latin typeface="Cambria Math" panose="02040503050406030204" pitchFamily="18" charset="0"/>
                            <a:cs typeface="Arial" panose="020B0604020202020204" pitchFamily="34" charset="0"/>
                          </a:rPr>
                        </m:ctrlPr>
                      </m:sSubPr>
                      <m:e>
                        <m:r>
                          <a:rPr lang="en-US" sz="1800" b="0" i="1" smtClean="0">
                            <a:solidFill>
                              <a:srgbClr val="0070C0"/>
                            </a:solidFill>
                            <a:latin typeface="Cambria Math" panose="02040503050406030204" pitchFamily="18" charset="0"/>
                            <a:cs typeface="Arial" panose="020B0604020202020204" pitchFamily="34" charset="0"/>
                          </a:rPr>
                          <m:t>𝐵</m:t>
                        </m:r>
                      </m:e>
                      <m:sub>
                        <m:r>
                          <a:rPr lang="ru-RU" sz="1800" b="0" i="1">
                            <a:solidFill>
                              <a:srgbClr val="0070C0"/>
                            </a:solidFill>
                            <a:latin typeface="Cambria Math" panose="02040503050406030204" pitchFamily="18" charset="0"/>
                            <a:cs typeface="Arial" panose="020B0604020202020204" pitchFamily="34" charset="0"/>
                          </a:rPr>
                          <m:t>Г</m:t>
                        </m:r>
                      </m:sub>
                    </m:sSub>
                    <m:r>
                      <a:rPr lang="ru-RU" sz="1800" b="0" i="1">
                        <a:solidFill>
                          <a:srgbClr val="0070C0"/>
                        </a:solidFill>
                        <a:latin typeface="Cambria Math" panose="02040503050406030204" pitchFamily="18" charset="0"/>
                        <a:ea typeface="Cambria Math" panose="02040503050406030204" pitchFamily="18" charset="0"/>
                        <a:cs typeface="Arial" panose="020B0604020202020204" pitchFamily="34" charset="0"/>
                      </a:rPr>
                      <m:t>≡</m:t>
                    </m:r>
                    <m:sSub>
                      <m:sSubPr>
                        <m:ctrlPr>
                          <a:rPr lang="ru-RU" sz="1800" b="0" i="1">
                            <a:solidFill>
                              <a:srgbClr val="0070C0"/>
                            </a:solidFill>
                            <a:latin typeface="Cambria Math" panose="02040503050406030204" pitchFamily="18" charset="0"/>
                            <a:ea typeface="Cambria Math" panose="02040503050406030204" pitchFamily="18" charset="0"/>
                            <a:cs typeface="Arial" panose="020B0604020202020204" pitchFamily="34" charset="0"/>
                          </a:rPr>
                        </m:ctrlPr>
                      </m:sSubPr>
                      <m:e>
                        <m:r>
                          <a:rPr lang="en-US" sz="1800" b="0" i="1">
                            <a:solidFill>
                              <a:srgbClr val="0070C0"/>
                            </a:solidFill>
                            <a:latin typeface="Cambria Math" panose="02040503050406030204" pitchFamily="18" charset="0"/>
                            <a:ea typeface="Cambria Math" panose="02040503050406030204" pitchFamily="18" charset="0"/>
                            <a:cs typeface="Arial" panose="020B0604020202020204" pitchFamily="34" charset="0"/>
                          </a:rPr>
                          <m:t>𝐾</m:t>
                        </m:r>
                      </m:e>
                      <m:sub>
                        <m:r>
                          <a:rPr lang="en-US" sz="1800" b="0" i="1" smtClean="0">
                            <a:solidFill>
                              <a:srgbClr val="0070C0"/>
                            </a:solidFill>
                            <a:latin typeface="Cambria Math" panose="02040503050406030204" pitchFamily="18" charset="0"/>
                            <a:ea typeface="Cambria Math" panose="02040503050406030204" pitchFamily="18" charset="0"/>
                            <a:cs typeface="Arial" panose="020B0604020202020204" pitchFamily="34" charset="0"/>
                          </a:rPr>
                          <m:t>𝐵</m:t>
                        </m:r>
                      </m:sub>
                    </m:sSub>
                    <m:r>
                      <a:rPr lang="ru-RU" sz="1800" b="0" i="1">
                        <a:solidFill>
                          <a:srgbClr val="0070C0"/>
                        </a:solidFill>
                        <a:latin typeface="Cambria Math" panose="02040503050406030204" pitchFamily="18" charset="0"/>
                        <a:ea typeface="Cambria Math" panose="02040503050406030204" pitchFamily="18" charset="0"/>
                        <a:cs typeface="Arial" panose="020B0604020202020204" pitchFamily="34" charset="0"/>
                      </a:rPr>
                      <m:t>¬</m:t>
                    </m:r>
                    <m:sSub>
                      <m:sSubPr>
                        <m:ctrlPr>
                          <a:rPr lang="ru-RU" sz="1800" b="0" i="1">
                            <a:solidFill>
                              <a:srgbClr val="0070C0"/>
                            </a:solidFill>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solidFill>
                              <a:srgbClr val="0070C0"/>
                            </a:solidFill>
                            <a:latin typeface="Cambria Math" panose="02040503050406030204" pitchFamily="18" charset="0"/>
                            <a:ea typeface="Cambria Math" panose="02040503050406030204" pitchFamily="18" charset="0"/>
                            <a:cs typeface="Arial" panose="020B0604020202020204" pitchFamily="34" charset="0"/>
                          </a:rPr>
                          <m:t>𝐵</m:t>
                        </m:r>
                      </m:e>
                      <m:sub>
                        <m:r>
                          <a:rPr lang="ru-RU" sz="1800" b="0" i="1">
                            <a:solidFill>
                              <a:srgbClr val="0070C0"/>
                            </a:solidFill>
                            <a:latin typeface="Cambria Math" panose="02040503050406030204" pitchFamily="18" charset="0"/>
                            <a:ea typeface="Cambria Math" panose="02040503050406030204" pitchFamily="18" charset="0"/>
                            <a:cs typeface="Arial" panose="020B0604020202020204" pitchFamily="34" charset="0"/>
                          </a:rPr>
                          <m:t>Ч</m:t>
                        </m:r>
                      </m:sub>
                    </m:sSub>
                  </m:oMath>
                </a14:m>
                <a:r>
                  <a:rPr lang="en-US" sz="1800" b="0" dirty="0" smtClean="0"/>
                  <a:t>   </a:t>
                </a:r>
                <a14:m>
                  <m:oMath xmlns:m="http://schemas.openxmlformats.org/officeDocument/2006/math">
                    <m:sSub>
                      <m:sSubPr>
                        <m:ctrlPr>
                          <a:rPr lang="ru-RU" sz="1800" b="0" i="1">
                            <a:solidFill>
                              <a:srgbClr val="0070C0"/>
                            </a:solidFill>
                            <a:latin typeface="Cambria Math" panose="02040503050406030204" pitchFamily="18" charset="0"/>
                            <a:ea typeface="Cambria Math" panose="02040503050406030204" pitchFamily="18" charset="0"/>
                            <a:cs typeface="Arial" panose="020B0604020202020204" pitchFamily="34" charset="0"/>
                          </a:rPr>
                        </m:ctrlPr>
                      </m:sSubPr>
                      <m:e>
                        <m:r>
                          <a:rPr lang="en-US" sz="1800" b="0" i="1">
                            <a:solidFill>
                              <a:srgbClr val="0070C0"/>
                            </a:solidFill>
                            <a:latin typeface="Cambria Math" panose="02040503050406030204" pitchFamily="18" charset="0"/>
                            <a:ea typeface="Cambria Math" panose="02040503050406030204" pitchFamily="18" charset="0"/>
                            <a:cs typeface="Arial" panose="020B0604020202020204" pitchFamily="34" charset="0"/>
                          </a:rPr>
                          <m:t>𝐾</m:t>
                        </m:r>
                      </m:e>
                      <m:sub>
                        <m:r>
                          <a:rPr lang="en-US" sz="1800" b="0" i="1" smtClean="0">
                            <a:solidFill>
                              <a:srgbClr val="0070C0"/>
                            </a:solidFill>
                            <a:latin typeface="Cambria Math" panose="02040503050406030204" pitchFamily="18" charset="0"/>
                            <a:ea typeface="Cambria Math" panose="02040503050406030204" pitchFamily="18" charset="0"/>
                            <a:cs typeface="Arial" panose="020B0604020202020204" pitchFamily="34" charset="0"/>
                          </a:rPr>
                          <m:t>𝐵</m:t>
                        </m:r>
                      </m:sub>
                    </m:sSub>
                    <m:sSub>
                      <m:sSubPr>
                        <m:ctrlPr>
                          <a:rPr lang="en-US" sz="1800" b="0" i="1">
                            <a:solidFill>
                              <a:srgbClr val="0070C0"/>
                            </a:solidFill>
                            <a:latin typeface="Cambria Math" panose="02040503050406030204" pitchFamily="18" charset="0"/>
                            <a:cs typeface="Arial" panose="020B0604020202020204" pitchFamily="34" charset="0"/>
                          </a:rPr>
                        </m:ctrlPr>
                      </m:sSubPr>
                      <m:e>
                        <m:r>
                          <a:rPr lang="en-US" sz="1800" b="0" i="1" smtClean="0">
                            <a:solidFill>
                              <a:srgbClr val="0070C0"/>
                            </a:solidFill>
                            <a:latin typeface="Cambria Math" panose="02040503050406030204" pitchFamily="18" charset="0"/>
                            <a:cs typeface="Arial" panose="020B0604020202020204" pitchFamily="34" charset="0"/>
                          </a:rPr>
                          <m:t>𝐵</m:t>
                        </m:r>
                      </m:e>
                      <m:sub>
                        <m:r>
                          <a:rPr lang="ru-RU" sz="1800" b="0" i="1" smtClean="0">
                            <a:solidFill>
                              <a:srgbClr val="0070C0"/>
                            </a:solidFill>
                            <a:latin typeface="Cambria Math" panose="02040503050406030204" pitchFamily="18" charset="0"/>
                            <a:cs typeface="Arial" panose="020B0604020202020204" pitchFamily="34" charset="0"/>
                          </a:rPr>
                          <m:t>Ч</m:t>
                        </m:r>
                      </m:sub>
                    </m:sSub>
                    <m:r>
                      <a:rPr lang="ru-RU" sz="1800" b="0" i="1">
                        <a:solidFill>
                          <a:srgbClr val="0070C0"/>
                        </a:solidFill>
                        <a:latin typeface="Cambria Math" panose="02040503050406030204" pitchFamily="18" charset="0"/>
                        <a:ea typeface="Cambria Math" panose="02040503050406030204" pitchFamily="18" charset="0"/>
                        <a:cs typeface="Arial" panose="020B0604020202020204" pitchFamily="34" charset="0"/>
                      </a:rPr>
                      <m:t>≡</m:t>
                    </m:r>
                    <m:sSub>
                      <m:sSubPr>
                        <m:ctrlPr>
                          <a:rPr lang="ru-RU" sz="1800" b="0" i="1">
                            <a:solidFill>
                              <a:srgbClr val="0070C0"/>
                            </a:solidFill>
                            <a:latin typeface="Cambria Math" panose="02040503050406030204" pitchFamily="18" charset="0"/>
                            <a:ea typeface="Cambria Math" panose="02040503050406030204" pitchFamily="18" charset="0"/>
                            <a:cs typeface="Arial" panose="020B0604020202020204" pitchFamily="34" charset="0"/>
                          </a:rPr>
                        </m:ctrlPr>
                      </m:sSubPr>
                      <m:e>
                        <m:r>
                          <a:rPr lang="en-US" sz="1800" b="0" i="1">
                            <a:solidFill>
                              <a:srgbClr val="0070C0"/>
                            </a:solidFill>
                            <a:latin typeface="Cambria Math" panose="02040503050406030204" pitchFamily="18" charset="0"/>
                            <a:ea typeface="Cambria Math" panose="02040503050406030204" pitchFamily="18" charset="0"/>
                            <a:cs typeface="Arial" panose="020B0604020202020204" pitchFamily="34" charset="0"/>
                          </a:rPr>
                          <m:t>𝐾</m:t>
                        </m:r>
                      </m:e>
                      <m:sub>
                        <m:r>
                          <a:rPr lang="en-US" sz="1800" b="0" i="1" smtClean="0">
                            <a:solidFill>
                              <a:srgbClr val="0070C0"/>
                            </a:solidFill>
                            <a:latin typeface="Cambria Math" panose="02040503050406030204" pitchFamily="18" charset="0"/>
                            <a:ea typeface="Cambria Math" panose="02040503050406030204" pitchFamily="18" charset="0"/>
                            <a:cs typeface="Arial" panose="020B0604020202020204" pitchFamily="34" charset="0"/>
                          </a:rPr>
                          <m:t>𝐵</m:t>
                        </m:r>
                      </m:sub>
                    </m:sSub>
                    <m:r>
                      <a:rPr lang="ru-RU" sz="1800" b="0" i="1">
                        <a:solidFill>
                          <a:srgbClr val="0070C0"/>
                        </a:solidFill>
                        <a:latin typeface="Cambria Math" panose="02040503050406030204" pitchFamily="18" charset="0"/>
                        <a:ea typeface="Cambria Math" panose="02040503050406030204" pitchFamily="18" charset="0"/>
                        <a:cs typeface="Arial" panose="020B0604020202020204" pitchFamily="34" charset="0"/>
                      </a:rPr>
                      <m:t>¬</m:t>
                    </m:r>
                    <m:sSub>
                      <m:sSubPr>
                        <m:ctrlPr>
                          <a:rPr lang="ru-RU" sz="1800" b="0" i="1">
                            <a:solidFill>
                              <a:srgbClr val="0070C0"/>
                            </a:solidFill>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solidFill>
                              <a:srgbClr val="0070C0"/>
                            </a:solidFill>
                            <a:latin typeface="Cambria Math" panose="02040503050406030204" pitchFamily="18" charset="0"/>
                            <a:ea typeface="Cambria Math" panose="02040503050406030204" pitchFamily="18" charset="0"/>
                            <a:cs typeface="Arial" panose="020B0604020202020204" pitchFamily="34" charset="0"/>
                          </a:rPr>
                          <m:t>𝐵</m:t>
                        </m:r>
                      </m:e>
                      <m:sub>
                        <m:r>
                          <a:rPr lang="ru-RU" sz="1800" b="0" i="1" smtClean="0">
                            <a:solidFill>
                              <a:srgbClr val="0070C0"/>
                            </a:solidFill>
                            <a:latin typeface="Cambria Math" panose="02040503050406030204" pitchFamily="18" charset="0"/>
                            <a:ea typeface="Cambria Math" panose="02040503050406030204" pitchFamily="18" charset="0"/>
                            <a:cs typeface="Arial" panose="020B0604020202020204" pitchFamily="34" charset="0"/>
                          </a:rPr>
                          <m:t>Г</m:t>
                        </m:r>
                      </m:sub>
                    </m:sSub>
                  </m:oMath>
                </a14:m>
                <a:endParaRPr lang="en-US" sz="1800" b="0" dirty="0" smtClean="0"/>
              </a:p>
              <a:p>
                <a14:m>
                  <m:oMath xmlns:m="http://schemas.openxmlformats.org/officeDocument/2006/math">
                    <m:sSub>
                      <m:sSubPr>
                        <m:ctrlPr>
                          <a:rPr lang="ru-RU" sz="1800" b="0" i="1">
                            <a:solidFill>
                              <a:srgbClr val="0070C0"/>
                            </a:solidFill>
                            <a:latin typeface="Cambria Math" panose="02040503050406030204" pitchFamily="18" charset="0"/>
                            <a:ea typeface="Cambria Math" panose="02040503050406030204" pitchFamily="18" charset="0"/>
                            <a:cs typeface="Arial" panose="020B0604020202020204" pitchFamily="34" charset="0"/>
                          </a:rPr>
                        </m:ctrlPr>
                      </m:sSubPr>
                      <m:e>
                        <m:r>
                          <a:rPr lang="en-US" sz="1800" b="0" i="1">
                            <a:solidFill>
                              <a:srgbClr val="0070C0"/>
                            </a:solidFill>
                            <a:latin typeface="Cambria Math" panose="02040503050406030204" pitchFamily="18" charset="0"/>
                            <a:ea typeface="Cambria Math" panose="02040503050406030204" pitchFamily="18" charset="0"/>
                            <a:cs typeface="Arial" panose="020B0604020202020204" pitchFamily="34" charset="0"/>
                          </a:rPr>
                          <m:t>𝐾</m:t>
                        </m:r>
                      </m:e>
                      <m:sub>
                        <m:r>
                          <a:rPr lang="en-US" sz="1800" b="0" i="1" smtClean="0">
                            <a:solidFill>
                              <a:srgbClr val="0070C0"/>
                            </a:solidFill>
                            <a:latin typeface="Cambria Math" panose="02040503050406030204" pitchFamily="18" charset="0"/>
                            <a:ea typeface="Cambria Math" panose="02040503050406030204" pitchFamily="18" charset="0"/>
                            <a:cs typeface="Arial" panose="020B0604020202020204" pitchFamily="34" charset="0"/>
                          </a:rPr>
                          <m:t>𝐶</m:t>
                        </m:r>
                      </m:sub>
                    </m:sSub>
                    <m:sSub>
                      <m:sSubPr>
                        <m:ctrlPr>
                          <a:rPr lang="en-US" sz="1800" b="0" i="1">
                            <a:solidFill>
                              <a:srgbClr val="0070C0"/>
                            </a:solidFill>
                            <a:latin typeface="Cambria Math" panose="02040503050406030204" pitchFamily="18" charset="0"/>
                            <a:cs typeface="Arial" panose="020B0604020202020204" pitchFamily="34" charset="0"/>
                          </a:rPr>
                        </m:ctrlPr>
                      </m:sSubPr>
                      <m:e>
                        <m:r>
                          <a:rPr lang="en-US" sz="1800" b="0" i="1" smtClean="0">
                            <a:solidFill>
                              <a:srgbClr val="0070C0"/>
                            </a:solidFill>
                            <a:latin typeface="Cambria Math" panose="02040503050406030204" pitchFamily="18" charset="0"/>
                            <a:cs typeface="Arial" panose="020B0604020202020204" pitchFamily="34" charset="0"/>
                          </a:rPr>
                          <m:t>𝐶</m:t>
                        </m:r>
                      </m:e>
                      <m:sub>
                        <m:r>
                          <a:rPr lang="ru-RU" sz="1800" b="0" i="1">
                            <a:solidFill>
                              <a:srgbClr val="0070C0"/>
                            </a:solidFill>
                            <a:latin typeface="Cambria Math" panose="02040503050406030204" pitchFamily="18" charset="0"/>
                            <a:cs typeface="Arial" panose="020B0604020202020204" pitchFamily="34" charset="0"/>
                          </a:rPr>
                          <m:t>Г</m:t>
                        </m:r>
                      </m:sub>
                    </m:sSub>
                    <m:r>
                      <a:rPr lang="ru-RU" sz="1800" b="0" i="1">
                        <a:solidFill>
                          <a:srgbClr val="0070C0"/>
                        </a:solidFill>
                        <a:latin typeface="Cambria Math" panose="02040503050406030204" pitchFamily="18" charset="0"/>
                        <a:ea typeface="Cambria Math" panose="02040503050406030204" pitchFamily="18" charset="0"/>
                        <a:cs typeface="Arial" panose="020B0604020202020204" pitchFamily="34" charset="0"/>
                      </a:rPr>
                      <m:t>≡</m:t>
                    </m:r>
                    <m:sSub>
                      <m:sSubPr>
                        <m:ctrlPr>
                          <a:rPr lang="ru-RU" sz="1800" b="0" i="1">
                            <a:solidFill>
                              <a:srgbClr val="0070C0"/>
                            </a:solidFill>
                            <a:latin typeface="Cambria Math" panose="02040503050406030204" pitchFamily="18" charset="0"/>
                            <a:ea typeface="Cambria Math" panose="02040503050406030204" pitchFamily="18" charset="0"/>
                            <a:cs typeface="Arial" panose="020B0604020202020204" pitchFamily="34" charset="0"/>
                          </a:rPr>
                        </m:ctrlPr>
                      </m:sSubPr>
                      <m:e>
                        <m:r>
                          <a:rPr lang="en-US" sz="1800" b="0" i="1">
                            <a:solidFill>
                              <a:srgbClr val="0070C0"/>
                            </a:solidFill>
                            <a:latin typeface="Cambria Math" panose="02040503050406030204" pitchFamily="18" charset="0"/>
                            <a:ea typeface="Cambria Math" panose="02040503050406030204" pitchFamily="18" charset="0"/>
                            <a:cs typeface="Arial" panose="020B0604020202020204" pitchFamily="34" charset="0"/>
                          </a:rPr>
                          <m:t>𝐾</m:t>
                        </m:r>
                      </m:e>
                      <m:sub>
                        <m:r>
                          <a:rPr lang="en-US" sz="1800" b="0" i="1" smtClean="0">
                            <a:solidFill>
                              <a:srgbClr val="0070C0"/>
                            </a:solidFill>
                            <a:latin typeface="Cambria Math" panose="02040503050406030204" pitchFamily="18" charset="0"/>
                            <a:ea typeface="Cambria Math" panose="02040503050406030204" pitchFamily="18" charset="0"/>
                            <a:cs typeface="Arial" panose="020B0604020202020204" pitchFamily="34" charset="0"/>
                          </a:rPr>
                          <m:t>𝐶</m:t>
                        </m:r>
                      </m:sub>
                    </m:sSub>
                    <m:r>
                      <a:rPr lang="ru-RU" sz="1800" b="0" i="1">
                        <a:solidFill>
                          <a:srgbClr val="0070C0"/>
                        </a:solidFill>
                        <a:latin typeface="Cambria Math" panose="02040503050406030204" pitchFamily="18" charset="0"/>
                        <a:ea typeface="Cambria Math" panose="02040503050406030204" pitchFamily="18" charset="0"/>
                        <a:cs typeface="Arial" panose="020B0604020202020204" pitchFamily="34" charset="0"/>
                      </a:rPr>
                      <m:t>¬</m:t>
                    </m:r>
                    <m:sSub>
                      <m:sSubPr>
                        <m:ctrlPr>
                          <a:rPr lang="ru-RU" sz="1800" b="0" i="1">
                            <a:solidFill>
                              <a:srgbClr val="0070C0"/>
                            </a:solidFill>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solidFill>
                              <a:srgbClr val="0070C0"/>
                            </a:solidFill>
                            <a:latin typeface="Cambria Math" panose="02040503050406030204" pitchFamily="18" charset="0"/>
                            <a:ea typeface="Cambria Math" panose="02040503050406030204" pitchFamily="18" charset="0"/>
                            <a:cs typeface="Arial" panose="020B0604020202020204" pitchFamily="34" charset="0"/>
                          </a:rPr>
                          <m:t>𝐶</m:t>
                        </m:r>
                      </m:e>
                      <m:sub>
                        <m:r>
                          <a:rPr lang="ru-RU" sz="1800" b="0" i="1">
                            <a:solidFill>
                              <a:srgbClr val="0070C0"/>
                            </a:solidFill>
                            <a:latin typeface="Cambria Math" panose="02040503050406030204" pitchFamily="18" charset="0"/>
                            <a:ea typeface="Cambria Math" panose="02040503050406030204" pitchFamily="18" charset="0"/>
                            <a:cs typeface="Arial" panose="020B0604020202020204" pitchFamily="34" charset="0"/>
                          </a:rPr>
                          <m:t>Ч</m:t>
                        </m:r>
                      </m:sub>
                    </m:sSub>
                  </m:oMath>
                </a14:m>
                <a:r>
                  <a:rPr lang="en-US" sz="1800" b="0" dirty="0" smtClean="0"/>
                  <a:t>   </a:t>
                </a:r>
                <a:r>
                  <a:rPr lang="ru-RU" sz="1800" b="0" dirty="0" smtClean="0"/>
                  <a:t> </a:t>
                </a:r>
                <a14:m>
                  <m:oMath xmlns:m="http://schemas.openxmlformats.org/officeDocument/2006/math">
                    <m:sSub>
                      <m:sSubPr>
                        <m:ctrlPr>
                          <a:rPr lang="ru-RU" sz="1800" b="0" i="1">
                            <a:solidFill>
                              <a:srgbClr val="0070C0"/>
                            </a:solidFill>
                            <a:latin typeface="Cambria Math" panose="02040503050406030204" pitchFamily="18" charset="0"/>
                            <a:ea typeface="Cambria Math" panose="02040503050406030204" pitchFamily="18" charset="0"/>
                            <a:cs typeface="Arial" panose="020B0604020202020204" pitchFamily="34" charset="0"/>
                          </a:rPr>
                        </m:ctrlPr>
                      </m:sSubPr>
                      <m:e>
                        <m:r>
                          <a:rPr lang="en-US" sz="1800" b="0" i="1">
                            <a:solidFill>
                              <a:srgbClr val="0070C0"/>
                            </a:solidFill>
                            <a:latin typeface="Cambria Math" panose="02040503050406030204" pitchFamily="18" charset="0"/>
                            <a:ea typeface="Cambria Math" panose="02040503050406030204" pitchFamily="18" charset="0"/>
                            <a:cs typeface="Arial" panose="020B0604020202020204" pitchFamily="34" charset="0"/>
                          </a:rPr>
                          <m:t>𝐾</m:t>
                        </m:r>
                      </m:e>
                      <m:sub>
                        <m:r>
                          <a:rPr lang="en-US" sz="1800" b="0" i="1" smtClean="0">
                            <a:solidFill>
                              <a:srgbClr val="0070C0"/>
                            </a:solidFill>
                            <a:latin typeface="Cambria Math" panose="02040503050406030204" pitchFamily="18" charset="0"/>
                            <a:ea typeface="Cambria Math" panose="02040503050406030204" pitchFamily="18" charset="0"/>
                            <a:cs typeface="Arial" panose="020B0604020202020204" pitchFamily="34" charset="0"/>
                          </a:rPr>
                          <m:t>𝐶</m:t>
                        </m:r>
                      </m:sub>
                    </m:sSub>
                    <m:sSub>
                      <m:sSubPr>
                        <m:ctrlPr>
                          <a:rPr lang="en-US" sz="1800" b="0" i="1">
                            <a:solidFill>
                              <a:srgbClr val="0070C0"/>
                            </a:solidFill>
                            <a:latin typeface="Cambria Math" panose="02040503050406030204" pitchFamily="18" charset="0"/>
                            <a:cs typeface="Arial" panose="020B0604020202020204" pitchFamily="34" charset="0"/>
                          </a:rPr>
                        </m:ctrlPr>
                      </m:sSubPr>
                      <m:e>
                        <m:r>
                          <a:rPr lang="en-US" sz="1800" b="0" i="1" smtClean="0">
                            <a:solidFill>
                              <a:srgbClr val="0070C0"/>
                            </a:solidFill>
                            <a:latin typeface="Cambria Math" panose="02040503050406030204" pitchFamily="18" charset="0"/>
                            <a:cs typeface="Arial" panose="020B0604020202020204" pitchFamily="34" charset="0"/>
                          </a:rPr>
                          <m:t>𝐶</m:t>
                        </m:r>
                      </m:e>
                      <m:sub>
                        <m:r>
                          <a:rPr lang="ru-RU" sz="1800" b="0" i="1" smtClean="0">
                            <a:solidFill>
                              <a:srgbClr val="0070C0"/>
                            </a:solidFill>
                            <a:latin typeface="Cambria Math" panose="02040503050406030204" pitchFamily="18" charset="0"/>
                            <a:cs typeface="Arial" panose="020B0604020202020204" pitchFamily="34" charset="0"/>
                          </a:rPr>
                          <m:t>Ч</m:t>
                        </m:r>
                      </m:sub>
                    </m:sSub>
                    <m:r>
                      <a:rPr lang="ru-RU" sz="1800" b="0" i="1">
                        <a:solidFill>
                          <a:srgbClr val="0070C0"/>
                        </a:solidFill>
                        <a:latin typeface="Cambria Math" panose="02040503050406030204" pitchFamily="18" charset="0"/>
                        <a:ea typeface="Cambria Math" panose="02040503050406030204" pitchFamily="18" charset="0"/>
                        <a:cs typeface="Arial" panose="020B0604020202020204" pitchFamily="34" charset="0"/>
                      </a:rPr>
                      <m:t>≡</m:t>
                    </m:r>
                    <m:sSub>
                      <m:sSubPr>
                        <m:ctrlPr>
                          <a:rPr lang="ru-RU" sz="1800" b="0" i="1">
                            <a:solidFill>
                              <a:srgbClr val="0070C0"/>
                            </a:solidFill>
                            <a:latin typeface="Cambria Math" panose="02040503050406030204" pitchFamily="18" charset="0"/>
                            <a:ea typeface="Cambria Math" panose="02040503050406030204" pitchFamily="18" charset="0"/>
                            <a:cs typeface="Arial" panose="020B0604020202020204" pitchFamily="34" charset="0"/>
                          </a:rPr>
                        </m:ctrlPr>
                      </m:sSubPr>
                      <m:e>
                        <m:r>
                          <a:rPr lang="en-US" sz="1800" b="0" i="1">
                            <a:solidFill>
                              <a:srgbClr val="0070C0"/>
                            </a:solidFill>
                            <a:latin typeface="Cambria Math" panose="02040503050406030204" pitchFamily="18" charset="0"/>
                            <a:ea typeface="Cambria Math" panose="02040503050406030204" pitchFamily="18" charset="0"/>
                            <a:cs typeface="Arial" panose="020B0604020202020204" pitchFamily="34" charset="0"/>
                          </a:rPr>
                          <m:t>𝐾</m:t>
                        </m:r>
                      </m:e>
                      <m:sub>
                        <m:r>
                          <a:rPr lang="en-US" sz="1800" b="0" i="1" smtClean="0">
                            <a:solidFill>
                              <a:srgbClr val="0070C0"/>
                            </a:solidFill>
                            <a:latin typeface="Cambria Math" panose="02040503050406030204" pitchFamily="18" charset="0"/>
                            <a:ea typeface="Cambria Math" panose="02040503050406030204" pitchFamily="18" charset="0"/>
                            <a:cs typeface="Arial" panose="020B0604020202020204" pitchFamily="34" charset="0"/>
                          </a:rPr>
                          <m:t>𝐶</m:t>
                        </m:r>
                      </m:sub>
                    </m:sSub>
                    <m:r>
                      <a:rPr lang="ru-RU" sz="1800" b="0" i="1">
                        <a:solidFill>
                          <a:srgbClr val="0070C0"/>
                        </a:solidFill>
                        <a:latin typeface="Cambria Math" panose="02040503050406030204" pitchFamily="18" charset="0"/>
                        <a:ea typeface="Cambria Math" panose="02040503050406030204" pitchFamily="18" charset="0"/>
                        <a:cs typeface="Arial" panose="020B0604020202020204" pitchFamily="34" charset="0"/>
                      </a:rPr>
                      <m:t>¬</m:t>
                    </m:r>
                    <m:sSub>
                      <m:sSubPr>
                        <m:ctrlPr>
                          <a:rPr lang="ru-RU" sz="1800" b="0" i="1">
                            <a:solidFill>
                              <a:srgbClr val="0070C0"/>
                            </a:solidFill>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solidFill>
                              <a:srgbClr val="0070C0"/>
                            </a:solidFill>
                            <a:latin typeface="Cambria Math" panose="02040503050406030204" pitchFamily="18" charset="0"/>
                            <a:ea typeface="Cambria Math" panose="02040503050406030204" pitchFamily="18" charset="0"/>
                            <a:cs typeface="Arial" panose="020B0604020202020204" pitchFamily="34" charset="0"/>
                          </a:rPr>
                          <m:t>𝐶</m:t>
                        </m:r>
                      </m:e>
                      <m:sub>
                        <m:r>
                          <a:rPr lang="ru-RU" sz="1800" b="0" i="1" smtClean="0">
                            <a:solidFill>
                              <a:srgbClr val="0070C0"/>
                            </a:solidFill>
                            <a:latin typeface="Cambria Math" panose="02040503050406030204" pitchFamily="18" charset="0"/>
                            <a:ea typeface="Cambria Math" panose="02040503050406030204" pitchFamily="18" charset="0"/>
                            <a:cs typeface="Arial" panose="020B0604020202020204" pitchFamily="34" charset="0"/>
                          </a:rPr>
                          <m:t>Г</m:t>
                        </m:r>
                      </m:sub>
                    </m:sSub>
                  </m:oMath>
                </a14:m>
                <a:endParaRPr lang="en-US" sz="1800" b="0" dirty="0" smtClean="0"/>
              </a:p>
              <a:p>
                <a:r>
                  <a:rPr lang="en-US" sz="1800" b="0" dirty="0" smtClean="0"/>
                  <a:t>……………..</a:t>
                </a:r>
                <a:endParaRPr lang="ru-RU" sz="1800" b="0" dirty="0"/>
              </a:p>
            </p:txBody>
          </p:sp>
        </mc:Choice>
        <mc:Fallback xmlns="">
          <p:sp>
            <p:nvSpPr>
              <p:cNvPr id="4" name="Текст 3"/>
              <p:cNvSpPr>
                <a:spLocks noGrp="1" noRot="1" noChangeAspect="1" noMove="1" noResize="1" noEditPoints="1" noAdjustHandles="1" noChangeArrowheads="1" noChangeShapeType="1" noTextEdit="1"/>
              </p:cNvSpPr>
              <p:nvPr>
                <p:ph type="body" idx="1"/>
              </p:nvPr>
            </p:nvSpPr>
            <p:spPr>
              <a:xfrm>
                <a:off x="629841" y="4581128"/>
                <a:ext cx="3513112" cy="2016224"/>
              </a:xfrm>
              <a:blipFill rotWithShape="0">
                <a:blip r:embed="rId7"/>
                <a:stretch>
                  <a:fillRect l="-1386" b="-4834"/>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5" name="Объект 4"/>
              <p:cNvSpPr>
                <a:spLocks noGrp="1"/>
              </p:cNvSpPr>
              <p:nvPr>
                <p:ph sz="half" idx="2"/>
              </p:nvPr>
            </p:nvSpPr>
            <p:spPr>
              <a:xfrm>
                <a:off x="629841" y="2420889"/>
                <a:ext cx="3513112" cy="1800200"/>
              </a:xfrm>
            </p:spPr>
            <p:txBody>
              <a:bodyPr>
                <a:normAutofit/>
              </a:bodyPr>
              <a:lstStyle/>
              <a:p>
                <a:pPr marL="342900" indent="-342900">
                  <a:buAutoNum type="arabicPeriod"/>
                </a:pPr>
                <a:r>
                  <a:rPr lang="ru-RU" sz="1600" dirty="0" smtClean="0"/>
                  <a:t>Аксиомы видимости</a:t>
                </a:r>
                <a:r>
                  <a:rPr lang="ru-RU" sz="1600" dirty="0"/>
                  <a:t>.</a:t>
                </a:r>
                <a:endParaRPr lang="en-US" sz="1600" dirty="0" smtClean="0"/>
              </a:p>
              <a:p>
                <a:pPr marL="0" indent="0">
                  <a:buNone/>
                </a:pPr>
                <a14:m>
                  <m:oMath xmlns:m="http://schemas.openxmlformats.org/officeDocument/2006/math">
                    <m:sSub>
                      <m:sSubPr>
                        <m:ctrlPr>
                          <a:rPr lang="en-US" sz="1600" i="1" smtClean="0">
                            <a:solidFill>
                              <a:srgbClr val="0070C0"/>
                            </a:solidFill>
                            <a:latin typeface="Cambria Math" panose="02040503050406030204" pitchFamily="18" charset="0"/>
                            <a:cs typeface="Arial" panose="020B0604020202020204" pitchFamily="34" charset="0"/>
                          </a:rPr>
                        </m:ctrlPr>
                      </m:sSubPr>
                      <m:e>
                        <m:r>
                          <a:rPr lang="en-US" sz="1600" i="1">
                            <a:solidFill>
                              <a:srgbClr val="0070C0"/>
                            </a:solidFill>
                            <a:latin typeface="Cambria Math" panose="02040503050406030204" pitchFamily="18" charset="0"/>
                            <a:cs typeface="Arial" panose="020B0604020202020204" pitchFamily="34" charset="0"/>
                          </a:rPr>
                          <m:t>𝐴</m:t>
                        </m:r>
                      </m:e>
                      <m:sub>
                        <m:r>
                          <a:rPr lang="ru-RU" sz="1600" i="1">
                            <a:solidFill>
                              <a:srgbClr val="0070C0"/>
                            </a:solidFill>
                            <a:latin typeface="Cambria Math" panose="02040503050406030204" pitchFamily="18" charset="0"/>
                            <a:cs typeface="Arial" panose="020B0604020202020204" pitchFamily="34" charset="0"/>
                          </a:rPr>
                          <m:t>Г</m:t>
                        </m:r>
                      </m:sub>
                    </m:sSub>
                    <m:r>
                      <a:rPr lang="ru-RU" sz="1600" i="1" smtClean="0">
                        <a:solidFill>
                          <a:srgbClr val="0070C0"/>
                        </a:solidFill>
                        <a:latin typeface="Cambria Math" panose="02040503050406030204" pitchFamily="18" charset="0"/>
                        <a:ea typeface="Cambria Math" panose="02040503050406030204" pitchFamily="18" charset="0"/>
                        <a:cs typeface="Arial" panose="020B0604020202020204" pitchFamily="34" charset="0"/>
                      </a:rPr>
                      <m:t>≡</m:t>
                    </m:r>
                    <m:sSub>
                      <m:sSubPr>
                        <m:ctrlPr>
                          <a:rPr lang="ru-RU" sz="1600" i="1" smtClean="0">
                            <a:solidFill>
                              <a:srgbClr val="0070C0"/>
                            </a:solidFill>
                            <a:latin typeface="Cambria Math" panose="02040503050406030204" pitchFamily="18" charset="0"/>
                            <a:ea typeface="Cambria Math" panose="02040503050406030204" pitchFamily="18" charset="0"/>
                            <a:cs typeface="Arial" panose="020B0604020202020204" pitchFamily="34" charset="0"/>
                          </a:rPr>
                        </m:ctrlPr>
                      </m:sSubPr>
                      <m:e>
                        <m:r>
                          <a:rPr lang="en-US" sz="1600" b="0" i="1" smtClean="0">
                            <a:solidFill>
                              <a:srgbClr val="0070C0"/>
                            </a:solidFill>
                            <a:latin typeface="Cambria Math" panose="02040503050406030204" pitchFamily="18" charset="0"/>
                            <a:ea typeface="Cambria Math" panose="02040503050406030204" pitchFamily="18" charset="0"/>
                            <a:cs typeface="Arial" panose="020B0604020202020204" pitchFamily="34" charset="0"/>
                          </a:rPr>
                          <m:t>𝐾</m:t>
                        </m:r>
                      </m:e>
                      <m:sub>
                        <m:r>
                          <a:rPr lang="en-US" sz="1600" b="0" i="1" smtClean="0">
                            <a:solidFill>
                              <a:srgbClr val="0070C0"/>
                            </a:solidFill>
                            <a:latin typeface="Cambria Math" panose="02040503050406030204" pitchFamily="18" charset="0"/>
                            <a:ea typeface="Cambria Math" panose="02040503050406030204" pitchFamily="18" charset="0"/>
                            <a:cs typeface="Arial" panose="020B0604020202020204" pitchFamily="34" charset="0"/>
                          </a:rPr>
                          <m:t>𝐵</m:t>
                        </m:r>
                      </m:sub>
                    </m:sSub>
                    <m:sSub>
                      <m:sSubPr>
                        <m:ctrlPr>
                          <a:rPr lang="en-US" sz="1600" i="1">
                            <a:solidFill>
                              <a:srgbClr val="0070C0"/>
                            </a:solidFill>
                            <a:latin typeface="Cambria Math" panose="02040503050406030204" pitchFamily="18" charset="0"/>
                            <a:cs typeface="Arial" panose="020B0604020202020204" pitchFamily="34" charset="0"/>
                          </a:rPr>
                        </m:ctrlPr>
                      </m:sSubPr>
                      <m:e>
                        <m:r>
                          <a:rPr lang="en-US" sz="1600" i="1">
                            <a:solidFill>
                              <a:srgbClr val="0070C0"/>
                            </a:solidFill>
                            <a:latin typeface="Cambria Math" panose="02040503050406030204" pitchFamily="18" charset="0"/>
                            <a:cs typeface="Arial" panose="020B0604020202020204" pitchFamily="34" charset="0"/>
                          </a:rPr>
                          <m:t>𝐴</m:t>
                        </m:r>
                      </m:e>
                      <m:sub>
                        <m:r>
                          <a:rPr lang="ru-RU" sz="1600" i="1">
                            <a:solidFill>
                              <a:srgbClr val="0070C0"/>
                            </a:solidFill>
                            <a:latin typeface="Cambria Math" panose="02040503050406030204" pitchFamily="18" charset="0"/>
                            <a:cs typeface="Arial" panose="020B0604020202020204" pitchFamily="34" charset="0"/>
                          </a:rPr>
                          <m:t>Г</m:t>
                        </m:r>
                      </m:sub>
                    </m:sSub>
                  </m:oMath>
                </a14:m>
                <a:r>
                  <a:rPr lang="en-US" sz="1600" dirty="0" smtClean="0"/>
                  <a:t>    </a:t>
                </a:r>
                <a14:m>
                  <m:oMath xmlns:m="http://schemas.openxmlformats.org/officeDocument/2006/math">
                    <m:sSub>
                      <m:sSubPr>
                        <m:ctrlPr>
                          <a:rPr lang="en-US" sz="1600" i="1">
                            <a:solidFill>
                              <a:srgbClr val="0070C0"/>
                            </a:solidFill>
                            <a:latin typeface="Cambria Math" panose="02040503050406030204" pitchFamily="18" charset="0"/>
                            <a:cs typeface="Arial" panose="020B0604020202020204" pitchFamily="34" charset="0"/>
                          </a:rPr>
                        </m:ctrlPr>
                      </m:sSubPr>
                      <m:e>
                        <m:r>
                          <a:rPr lang="en-US" sz="1600" b="0" i="1" smtClean="0">
                            <a:solidFill>
                              <a:srgbClr val="0070C0"/>
                            </a:solidFill>
                            <a:latin typeface="Cambria Math" panose="02040503050406030204" pitchFamily="18" charset="0"/>
                            <a:cs typeface="Arial" panose="020B0604020202020204" pitchFamily="34" charset="0"/>
                          </a:rPr>
                          <m:t>𝐵</m:t>
                        </m:r>
                      </m:e>
                      <m:sub>
                        <m:r>
                          <a:rPr lang="ru-RU" sz="1600" i="1">
                            <a:solidFill>
                              <a:srgbClr val="0070C0"/>
                            </a:solidFill>
                            <a:latin typeface="Cambria Math" panose="02040503050406030204" pitchFamily="18" charset="0"/>
                            <a:cs typeface="Arial" panose="020B0604020202020204" pitchFamily="34" charset="0"/>
                          </a:rPr>
                          <m:t>Г</m:t>
                        </m:r>
                      </m:sub>
                    </m:sSub>
                    <m:r>
                      <a:rPr lang="ru-RU" sz="1600" i="1">
                        <a:solidFill>
                          <a:srgbClr val="0070C0"/>
                        </a:solidFill>
                        <a:latin typeface="Cambria Math" panose="02040503050406030204" pitchFamily="18" charset="0"/>
                        <a:ea typeface="Cambria Math" panose="02040503050406030204" pitchFamily="18" charset="0"/>
                        <a:cs typeface="Arial" panose="020B0604020202020204" pitchFamily="34" charset="0"/>
                      </a:rPr>
                      <m:t>≡</m:t>
                    </m:r>
                    <m:sSub>
                      <m:sSubPr>
                        <m:ctrlPr>
                          <a:rPr lang="ru-RU" sz="1600" i="1">
                            <a:solidFill>
                              <a:srgbClr val="0070C0"/>
                            </a:solidFill>
                            <a:latin typeface="Cambria Math" panose="02040503050406030204" pitchFamily="18" charset="0"/>
                            <a:ea typeface="Cambria Math" panose="02040503050406030204" pitchFamily="18" charset="0"/>
                            <a:cs typeface="Arial" panose="020B0604020202020204" pitchFamily="34" charset="0"/>
                          </a:rPr>
                        </m:ctrlPr>
                      </m:sSubPr>
                      <m:e>
                        <m:r>
                          <a:rPr lang="en-US" sz="1600" i="1">
                            <a:solidFill>
                              <a:srgbClr val="0070C0"/>
                            </a:solidFill>
                            <a:latin typeface="Cambria Math" panose="02040503050406030204" pitchFamily="18" charset="0"/>
                            <a:ea typeface="Cambria Math" panose="02040503050406030204" pitchFamily="18" charset="0"/>
                            <a:cs typeface="Arial" panose="020B0604020202020204" pitchFamily="34" charset="0"/>
                          </a:rPr>
                          <m:t>𝐾</m:t>
                        </m:r>
                      </m:e>
                      <m:sub>
                        <m:r>
                          <a:rPr lang="en-US" sz="1600" b="0" i="1" smtClean="0">
                            <a:solidFill>
                              <a:srgbClr val="0070C0"/>
                            </a:solidFill>
                            <a:latin typeface="Cambria Math" panose="02040503050406030204" pitchFamily="18" charset="0"/>
                            <a:ea typeface="Cambria Math" panose="02040503050406030204" pitchFamily="18" charset="0"/>
                            <a:cs typeface="Arial" panose="020B0604020202020204" pitchFamily="34" charset="0"/>
                          </a:rPr>
                          <m:t>𝐴</m:t>
                        </m:r>
                      </m:sub>
                    </m:sSub>
                    <m:sSub>
                      <m:sSubPr>
                        <m:ctrlPr>
                          <a:rPr lang="en-US" sz="1600" i="1">
                            <a:solidFill>
                              <a:srgbClr val="0070C0"/>
                            </a:solidFill>
                            <a:latin typeface="Cambria Math" panose="02040503050406030204" pitchFamily="18" charset="0"/>
                            <a:cs typeface="Arial" panose="020B0604020202020204" pitchFamily="34" charset="0"/>
                          </a:rPr>
                        </m:ctrlPr>
                      </m:sSubPr>
                      <m:e>
                        <m:r>
                          <a:rPr lang="en-US" sz="1600" b="0" i="1" smtClean="0">
                            <a:solidFill>
                              <a:srgbClr val="0070C0"/>
                            </a:solidFill>
                            <a:latin typeface="Cambria Math" panose="02040503050406030204" pitchFamily="18" charset="0"/>
                            <a:cs typeface="Arial" panose="020B0604020202020204" pitchFamily="34" charset="0"/>
                          </a:rPr>
                          <m:t>𝐵</m:t>
                        </m:r>
                      </m:e>
                      <m:sub>
                        <m:r>
                          <a:rPr lang="ru-RU" sz="1600" i="1">
                            <a:solidFill>
                              <a:srgbClr val="0070C0"/>
                            </a:solidFill>
                            <a:latin typeface="Cambria Math" panose="02040503050406030204" pitchFamily="18" charset="0"/>
                            <a:cs typeface="Arial" panose="020B0604020202020204" pitchFamily="34" charset="0"/>
                          </a:rPr>
                          <m:t>Г</m:t>
                        </m:r>
                      </m:sub>
                    </m:sSub>
                  </m:oMath>
                </a14:m>
                <a:r>
                  <a:rPr lang="en-US" sz="1600" dirty="0" smtClean="0"/>
                  <a:t>   </a:t>
                </a:r>
                <a14:m>
                  <m:oMath xmlns:m="http://schemas.openxmlformats.org/officeDocument/2006/math">
                    <m:sSub>
                      <m:sSubPr>
                        <m:ctrlPr>
                          <a:rPr lang="en-US" sz="1600" i="1">
                            <a:solidFill>
                              <a:srgbClr val="0070C0"/>
                            </a:solidFill>
                            <a:latin typeface="Cambria Math" panose="02040503050406030204" pitchFamily="18" charset="0"/>
                            <a:cs typeface="Arial" panose="020B0604020202020204" pitchFamily="34" charset="0"/>
                          </a:rPr>
                        </m:ctrlPr>
                      </m:sSubPr>
                      <m:e>
                        <m:r>
                          <a:rPr lang="en-US" sz="1600" b="0" i="1" smtClean="0">
                            <a:solidFill>
                              <a:srgbClr val="0070C0"/>
                            </a:solidFill>
                            <a:latin typeface="Cambria Math" panose="02040503050406030204" pitchFamily="18" charset="0"/>
                            <a:cs typeface="Arial" panose="020B0604020202020204" pitchFamily="34" charset="0"/>
                          </a:rPr>
                          <m:t>𝐶</m:t>
                        </m:r>
                      </m:e>
                      <m:sub>
                        <m:r>
                          <a:rPr lang="ru-RU" sz="1600" i="1">
                            <a:solidFill>
                              <a:srgbClr val="0070C0"/>
                            </a:solidFill>
                            <a:latin typeface="Cambria Math" panose="02040503050406030204" pitchFamily="18" charset="0"/>
                            <a:cs typeface="Arial" panose="020B0604020202020204" pitchFamily="34" charset="0"/>
                          </a:rPr>
                          <m:t>Г</m:t>
                        </m:r>
                      </m:sub>
                    </m:sSub>
                    <m:r>
                      <a:rPr lang="ru-RU" sz="1600" i="1">
                        <a:solidFill>
                          <a:srgbClr val="0070C0"/>
                        </a:solidFill>
                        <a:latin typeface="Cambria Math" panose="02040503050406030204" pitchFamily="18" charset="0"/>
                        <a:ea typeface="Cambria Math" panose="02040503050406030204" pitchFamily="18" charset="0"/>
                        <a:cs typeface="Arial" panose="020B0604020202020204" pitchFamily="34" charset="0"/>
                      </a:rPr>
                      <m:t>≡</m:t>
                    </m:r>
                    <m:sSub>
                      <m:sSubPr>
                        <m:ctrlPr>
                          <a:rPr lang="ru-RU" sz="1600" i="1">
                            <a:solidFill>
                              <a:srgbClr val="0070C0"/>
                            </a:solidFill>
                            <a:latin typeface="Cambria Math" panose="02040503050406030204" pitchFamily="18" charset="0"/>
                            <a:ea typeface="Cambria Math" panose="02040503050406030204" pitchFamily="18" charset="0"/>
                            <a:cs typeface="Arial" panose="020B0604020202020204" pitchFamily="34" charset="0"/>
                          </a:rPr>
                        </m:ctrlPr>
                      </m:sSubPr>
                      <m:e>
                        <m:r>
                          <a:rPr lang="en-US" sz="1600" i="1">
                            <a:solidFill>
                              <a:srgbClr val="0070C0"/>
                            </a:solidFill>
                            <a:latin typeface="Cambria Math" panose="02040503050406030204" pitchFamily="18" charset="0"/>
                            <a:ea typeface="Cambria Math" panose="02040503050406030204" pitchFamily="18" charset="0"/>
                            <a:cs typeface="Arial" panose="020B0604020202020204" pitchFamily="34" charset="0"/>
                          </a:rPr>
                          <m:t>𝐾</m:t>
                        </m:r>
                      </m:e>
                      <m:sub>
                        <m:r>
                          <a:rPr lang="en-US" sz="1600" b="0" i="1" smtClean="0">
                            <a:solidFill>
                              <a:srgbClr val="0070C0"/>
                            </a:solidFill>
                            <a:latin typeface="Cambria Math" panose="02040503050406030204" pitchFamily="18" charset="0"/>
                            <a:ea typeface="Cambria Math" panose="02040503050406030204" pitchFamily="18" charset="0"/>
                            <a:cs typeface="Arial" panose="020B0604020202020204" pitchFamily="34" charset="0"/>
                          </a:rPr>
                          <m:t>𝐴</m:t>
                        </m:r>
                      </m:sub>
                    </m:sSub>
                    <m:sSub>
                      <m:sSubPr>
                        <m:ctrlPr>
                          <a:rPr lang="en-US" sz="1600" i="1">
                            <a:solidFill>
                              <a:srgbClr val="0070C0"/>
                            </a:solidFill>
                            <a:latin typeface="Cambria Math" panose="02040503050406030204" pitchFamily="18" charset="0"/>
                            <a:cs typeface="Arial" panose="020B0604020202020204" pitchFamily="34" charset="0"/>
                          </a:rPr>
                        </m:ctrlPr>
                      </m:sSubPr>
                      <m:e>
                        <m:r>
                          <a:rPr lang="en-US" sz="1600" b="0" i="1" smtClean="0">
                            <a:solidFill>
                              <a:srgbClr val="0070C0"/>
                            </a:solidFill>
                            <a:latin typeface="Cambria Math" panose="02040503050406030204" pitchFamily="18" charset="0"/>
                            <a:cs typeface="Arial" panose="020B0604020202020204" pitchFamily="34" charset="0"/>
                          </a:rPr>
                          <m:t>𝐶</m:t>
                        </m:r>
                      </m:e>
                      <m:sub>
                        <m:r>
                          <a:rPr lang="ru-RU" sz="1600" i="1">
                            <a:solidFill>
                              <a:srgbClr val="0070C0"/>
                            </a:solidFill>
                            <a:latin typeface="Cambria Math" panose="02040503050406030204" pitchFamily="18" charset="0"/>
                            <a:cs typeface="Arial" panose="020B0604020202020204" pitchFamily="34" charset="0"/>
                          </a:rPr>
                          <m:t>Г</m:t>
                        </m:r>
                      </m:sub>
                    </m:sSub>
                  </m:oMath>
                </a14:m>
                <a:r>
                  <a:rPr lang="en-US" sz="1600" dirty="0" smtClean="0"/>
                  <a:t>…</a:t>
                </a:r>
              </a:p>
              <a:p>
                <a:pPr marL="0" indent="0">
                  <a:buNone/>
                </a:pPr>
                <a14:m>
                  <m:oMath xmlns:m="http://schemas.openxmlformats.org/officeDocument/2006/math">
                    <m:sSub>
                      <m:sSubPr>
                        <m:ctrlPr>
                          <a:rPr lang="en-US" sz="1600" i="1">
                            <a:solidFill>
                              <a:srgbClr val="0070C0"/>
                            </a:solidFill>
                            <a:latin typeface="Cambria Math" panose="02040503050406030204" pitchFamily="18" charset="0"/>
                            <a:cs typeface="Arial" panose="020B0604020202020204" pitchFamily="34" charset="0"/>
                          </a:rPr>
                        </m:ctrlPr>
                      </m:sSubPr>
                      <m:e>
                        <m:r>
                          <a:rPr lang="en-US" sz="1600" i="1">
                            <a:solidFill>
                              <a:srgbClr val="0070C0"/>
                            </a:solidFill>
                            <a:latin typeface="Cambria Math" panose="02040503050406030204" pitchFamily="18" charset="0"/>
                            <a:cs typeface="Arial" panose="020B0604020202020204" pitchFamily="34" charset="0"/>
                          </a:rPr>
                          <m:t>𝐴</m:t>
                        </m:r>
                      </m:e>
                      <m:sub>
                        <m:r>
                          <a:rPr lang="ru-RU" sz="1600" i="1">
                            <a:solidFill>
                              <a:srgbClr val="0070C0"/>
                            </a:solidFill>
                            <a:latin typeface="Cambria Math" panose="02040503050406030204" pitchFamily="18" charset="0"/>
                            <a:cs typeface="Arial" panose="020B0604020202020204" pitchFamily="34" charset="0"/>
                          </a:rPr>
                          <m:t>Г</m:t>
                        </m:r>
                      </m:sub>
                    </m:sSub>
                    <m:r>
                      <a:rPr lang="ru-RU" sz="1600" i="1">
                        <a:solidFill>
                          <a:srgbClr val="0070C0"/>
                        </a:solidFill>
                        <a:latin typeface="Cambria Math" panose="02040503050406030204" pitchFamily="18" charset="0"/>
                        <a:ea typeface="Cambria Math" panose="02040503050406030204" pitchFamily="18" charset="0"/>
                        <a:cs typeface="Arial" panose="020B0604020202020204" pitchFamily="34" charset="0"/>
                      </a:rPr>
                      <m:t>≡</m:t>
                    </m:r>
                    <m:sSub>
                      <m:sSubPr>
                        <m:ctrlPr>
                          <a:rPr lang="ru-RU" sz="1600" i="1">
                            <a:solidFill>
                              <a:srgbClr val="0070C0"/>
                            </a:solidFill>
                            <a:latin typeface="Cambria Math" panose="02040503050406030204" pitchFamily="18" charset="0"/>
                            <a:ea typeface="Cambria Math" panose="02040503050406030204" pitchFamily="18" charset="0"/>
                            <a:cs typeface="Arial" panose="020B0604020202020204" pitchFamily="34" charset="0"/>
                          </a:rPr>
                        </m:ctrlPr>
                      </m:sSubPr>
                      <m:e>
                        <m:r>
                          <a:rPr lang="en-US" sz="1600" i="1">
                            <a:solidFill>
                              <a:srgbClr val="0070C0"/>
                            </a:solidFill>
                            <a:latin typeface="Cambria Math" panose="02040503050406030204" pitchFamily="18" charset="0"/>
                            <a:ea typeface="Cambria Math" panose="02040503050406030204" pitchFamily="18" charset="0"/>
                            <a:cs typeface="Arial" panose="020B0604020202020204" pitchFamily="34" charset="0"/>
                          </a:rPr>
                          <m:t>𝐾</m:t>
                        </m:r>
                      </m:e>
                      <m:sub>
                        <m:r>
                          <a:rPr lang="en-US" sz="1600" b="0" i="1" smtClean="0">
                            <a:solidFill>
                              <a:srgbClr val="0070C0"/>
                            </a:solidFill>
                            <a:latin typeface="Cambria Math" panose="02040503050406030204" pitchFamily="18" charset="0"/>
                            <a:ea typeface="Cambria Math" panose="02040503050406030204" pitchFamily="18" charset="0"/>
                            <a:cs typeface="Arial" panose="020B0604020202020204" pitchFamily="34" charset="0"/>
                          </a:rPr>
                          <m:t>𝐶</m:t>
                        </m:r>
                      </m:sub>
                    </m:sSub>
                    <m:sSub>
                      <m:sSubPr>
                        <m:ctrlPr>
                          <a:rPr lang="en-US" sz="1600" i="1">
                            <a:solidFill>
                              <a:srgbClr val="0070C0"/>
                            </a:solidFill>
                            <a:latin typeface="Cambria Math" panose="02040503050406030204" pitchFamily="18" charset="0"/>
                            <a:cs typeface="Arial" panose="020B0604020202020204" pitchFamily="34" charset="0"/>
                          </a:rPr>
                        </m:ctrlPr>
                      </m:sSubPr>
                      <m:e>
                        <m:r>
                          <a:rPr lang="en-US" sz="1600" i="1">
                            <a:solidFill>
                              <a:srgbClr val="0070C0"/>
                            </a:solidFill>
                            <a:latin typeface="Cambria Math" panose="02040503050406030204" pitchFamily="18" charset="0"/>
                            <a:cs typeface="Arial" panose="020B0604020202020204" pitchFamily="34" charset="0"/>
                          </a:rPr>
                          <m:t>𝐴</m:t>
                        </m:r>
                      </m:e>
                      <m:sub>
                        <m:r>
                          <a:rPr lang="ru-RU" sz="1600" i="1">
                            <a:solidFill>
                              <a:srgbClr val="0070C0"/>
                            </a:solidFill>
                            <a:latin typeface="Cambria Math" panose="02040503050406030204" pitchFamily="18" charset="0"/>
                            <a:cs typeface="Arial" panose="020B0604020202020204" pitchFamily="34" charset="0"/>
                          </a:rPr>
                          <m:t>Г</m:t>
                        </m:r>
                      </m:sub>
                    </m:sSub>
                  </m:oMath>
                </a14:m>
                <a:r>
                  <a:rPr lang="en-US" sz="1600" dirty="0" smtClean="0"/>
                  <a:t>    </a:t>
                </a:r>
                <a14:m>
                  <m:oMath xmlns:m="http://schemas.openxmlformats.org/officeDocument/2006/math">
                    <m:sSub>
                      <m:sSubPr>
                        <m:ctrlPr>
                          <a:rPr lang="en-US" sz="1600" i="1">
                            <a:solidFill>
                              <a:srgbClr val="0070C0"/>
                            </a:solidFill>
                            <a:latin typeface="Cambria Math" panose="02040503050406030204" pitchFamily="18" charset="0"/>
                            <a:cs typeface="Arial" panose="020B0604020202020204" pitchFamily="34" charset="0"/>
                          </a:rPr>
                        </m:ctrlPr>
                      </m:sSubPr>
                      <m:e>
                        <m:r>
                          <a:rPr lang="en-US" sz="1600" b="0" i="1" smtClean="0">
                            <a:solidFill>
                              <a:srgbClr val="0070C0"/>
                            </a:solidFill>
                            <a:latin typeface="Cambria Math" panose="02040503050406030204" pitchFamily="18" charset="0"/>
                            <a:cs typeface="Arial" panose="020B0604020202020204" pitchFamily="34" charset="0"/>
                          </a:rPr>
                          <m:t>𝐵</m:t>
                        </m:r>
                      </m:e>
                      <m:sub>
                        <m:r>
                          <a:rPr lang="ru-RU" sz="1600" i="1">
                            <a:solidFill>
                              <a:srgbClr val="0070C0"/>
                            </a:solidFill>
                            <a:latin typeface="Cambria Math" panose="02040503050406030204" pitchFamily="18" charset="0"/>
                            <a:cs typeface="Arial" panose="020B0604020202020204" pitchFamily="34" charset="0"/>
                          </a:rPr>
                          <m:t>Г</m:t>
                        </m:r>
                      </m:sub>
                    </m:sSub>
                    <m:r>
                      <a:rPr lang="ru-RU" sz="1600" i="1">
                        <a:solidFill>
                          <a:srgbClr val="0070C0"/>
                        </a:solidFill>
                        <a:latin typeface="Cambria Math" panose="02040503050406030204" pitchFamily="18" charset="0"/>
                        <a:ea typeface="Cambria Math" panose="02040503050406030204" pitchFamily="18" charset="0"/>
                        <a:cs typeface="Arial" panose="020B0604020202020204" pitchFamily="34" charset="0"/>
                      </a:rPr>
                      <m:t>≡</m:t>
                    </m:r>
                    <m:sSub>
                      <m:sSubPr>
                        <m:ctrlPr>
                          <a:rPr lang="ru-RU" sz="1600" i="1">
                            <a:solidFill>
                              <a:srgbClr val="0070C0"/>
                            </a:solidFill>
                            <a:latin typeface="Cambria Math" panose="02040503050406030204" pitchFamily="18" charset="0"/>
                            <a:ea typeface="Cambria Math" panose="02040503050406030204" pitchFamily="18" charset="0"/>
                            <a:cs typeface="Arial" panose="020B0604020202020204" pitchFamily="34" charset="0"/>
                          </a:rPr>
                        </m:ctrlPr>
                      </m:sSubPr>
                      <m:e>
                        <m:r>
                          <a:rPr lang="en-US" sz="1600" i="1">
                            <a:solidFill>
                              <a:srgbClr val="0070C0"/>
                            </a:solidFill>
                            <a:latin typeface="Cambria Math" panose="02040503050406030204" pitchFamily="18" charset="0"/>
                            <a:ea typeface="Cambria Math" panose="02040503050406030204" pitchFamily="18" charset="0"/>
                            <a:cs typeface="Arial" panose="020B0604020202020204" pitchFamily="34" charset="0"/>
                          </a:rPr>
                          <m:t>𝐾</m:t>
                        </m:r>
                      </m:e>
                      <m:sub>
                        <m:r>
                          <a:rPr lang="en-US" sz="1600" b="0" i="1" smtClean="0">
                            <a:solidFill>
                              <a:srgbClr val="0070C0"/>
                            </a:solidFill>
                            <a:latin typeface="Cambria Math" panose="02040503050406030204" pitchFamily="18" charset="0"/>
                            <a:ea typeface="Cambria Math" panose="02040503050406030204" pitchFamily="18" charset="0"/>
                            <a:cs typeface="Arial" panose="020B0604020202020204" pitchFamily="34" charset="0"/>
                          </a:rPr>
                          <m:t>𝐶</m:t>
                        </m:r>
                      </m:sub>
                    </m:sSub>
                    <m:sSub>
                      <m:sSubPr>
                        <m:ctrlPr>
                          <a:rPr lang="en-US" sz="1600" i="1">
                            <a:solidFill>
                              <a:srgbClr val="0070C0"/>
                            </a:solidFill>
                            <a:latin typeface="Cambria Math" panose="02040503050406030204" pitchFamily="18" charset="0"/>
                            <a:cs typeface="Arial" panose="020B0604020202020204" pitchFamily="34" charset="0"/>
                          </a:rPr>
                        </m:ctrlPr>
                      </m:sSubPr>
                      <m:e>
                        <m:r>
                          <a:rPr lang="en-US" sz="1600" b="0" i="1" smtClean="0">
                            <a:solidFill>
                              <a:srgbClr val="0070C0"/>
                            </a:solidFill>
                            <a:latin typeface="Cambria Math" panose="02040503050406030204" pitchFamily="18" charset="0"/>
                            <a:cs typeface="Arial" panose="020B0604020202020204" pitchFamily="34" charset="0"/>
                          </a:rPr>
                          <m:t>𝐵</m:t>
                        </m:r>
                      </m:e>
                      <m:sub>
                        <m:r>
                          <a:rPr lang="ru-RU" sz="1600" i="1">
                            <a:solidFill>
                              <a:srgbClr val="0070C0"/>
                            </a:solidFill>
                            <a:latin typeface="Cambria Math" panose="02040503050406030204" pitchFamily="18" charset="0"/>
                            <a:cs typeface="Arial" panose="020B0604020202020204" pitchFamily="34" charset="0"/>
                          </a:rPr>
                          <m:t>Г</m:t>
                        </m:r>
                      </m:sub>
                    </m:sSub>
                  </m:oMath>
                </a14:m>
                <a:r>
                  <a:rPr lang="en-US" sz="1600" dirty="0" smtClean="0"/>
                  <a:t>   </a:t>
                </a:r>
                <a14:m>
                  <m:oMath xmlns:m="http://schemas.openxmlformats.org/officeDocument/2006/math">
                    <m:sSub>
                      <m:sSubPr>
                        <m:ctrlPr>
                          <a:rPr lang="en-US" sz="1600" i="1">
                            <a:solidFill>
                              <a:srgbClr val="0070C0"/>
                            </a:solidFill>
                            <a:latin typeface="Cambria Math" panose="02040503050406030204" pitchFamily="18" charset="0"/>
                            <a:cs typeface="Arial" panose="020B0604020202020204" pitchFamily="34" charset="0"/>
                          </a:rPr>
                        </m:ctrlPr>
                      </m:sSubPr>
                      <m:e>
                        <m:r>
                          <a:rPr lang="en-US" sz="1600" b="0" i="1" smtClean="0">
                            <a:solidFill>
                              <a:srgbClr val="0070C0"/>
                            </a:solidFill>
                            <a:latin typeface="Cambria Math" panose="02040503050406030204" pitchFamily="18" charset="0"/>
                            <a:cs typeface="Arial" panose="020B0604020202020204" pitchFamily="34" charset="0"/>
                          </a:rPr>
                          <m:t>𝐶</m:t>
                        </m:r>
                      </m:e>
                      <m:sub>
                        <m:r>
                          <a:rPr lang="ru-RU" sz="1600" i="1">
                            <a:solidFill>
                              <a:srgbClr val="0070C0"/>
                            </a:solidFill>
                            <a:latin typeface="Cambria Math" panose="02040503050406030204" pitchFamily="18" charset="0"/>
                            <a:cs typeface="Arial" panose="020B0604020202020204" pitchFamily="34" charset="0"/>
                          </a:rPr>
                          <m:t>Г</m:t>
                        </m:r>
                      </m:sub>
                    </m:sSub>
                    <m:r>
                      <a:rPr lang="ru-RU" sz="1600" i="1">
                        <a:solidFill>
                          <a:srgbClr val="0070C0"/>
                        </a:solidFill>
                        <a:latin typeface="Cambria Math" panose="02040503050406030204" pitchFamily="18" charset="0"/>
                        <a:ea typeface="Cambria Math" panose="02040503050406030204" pitchFamily="18" charset="0"/>
                        <a:cs typeface="Arial" panose="020B0604020202020204" pitchFamily="34" charset="0"/>
                      </a:rPr>
                      <m:t>≡</m:t>
                    </m:r>
                    <m:sSub>
                      <m:sSubPr>
                        <m:ctrlPr>
                          <a:rPr lang="ru-RU" sz="1600" i="1">
                            <a:solidFill>
                              <a:srgbClr val="0070C0"/>
                            </a:solidFill>
                            <a:latin typeface="Cambria Math" panose="02040503050406030204" pitchFamily="18" charset="0"/>
                            <a:ea typeface="Cambria Math" panose="02040503050406030204" pitchFamily="18" charset="0"/>
                            <a:cs typeface="Arial" panose="020B0604020202020204" pitchFamily="34" charset="0"/>
                          </a:rPr>
                        </m:ctrlPr>
                      </m:sSubPr>
                      <m:e>
                        <m:r>
                          <a:rPr lang="en-US" sz="1600" i="1">
                            <a:solidFill>
                              <a:srgbClr val="0070C0"/>
                            </a:solidFill>
                            <a:latin typeface="Cambria Math" panose="02040503050406030204" pitchFamily="18" charset="0"/>
                            <a:ea typeface="Cambria Math" panose="02040503050406030204" pitchFamily="18" charset="0"/>
                            <a:cs typeface="Arial" panose="020B0604020202020204" pitchFamily="34" charset="0"/>
                          </a:rPr>
                          <m:t>𝐾</m:t>
                        </m:r>
                      </m:e>
                      <m:sub>
                        <m:r>
                          <a:rPr lang="en-US" sz="1600" i="1">
                            <a:solidFill>
                              <a:srgbClr val="0070C0"/>
                            </a:solidFill>
                            <a:latin typeface="Cambria Math" panose="02040503050406030204" pitchFamily="18" charset="0"/>
                            <a:ea typeface="Cambria Math" panose="02040503050406030204" pitchFamily="18" charset="0"/>
                            <a:cs typeface="Arial" panose="020B0604020202020204" pitchFamily="34" charset="0"/>
                          </a:rPr>
                          <m:t>𝐵</m:t>
                        </m:r>
                      </m:sub>
                    </m:sSub>
                    <m:sSub>
                      <m:sSubPr>
                        <m:ctrlPr>
                          <a:rPr lang="en-US" sz="1600" i="1">
                            <a:solidFill>
                              <a:srgbClr val="0070C0"/>
                            </a:solidFill>
                            <a:latin typeface="Cambria Math" panose="02040503050406030204" pitchFamily="18" charset="0"/>
                            <a:cs typeface="Arial" panose="020B0604020202020204" pitchFamily="34" charset="0"/>
                          </a:rPr>
                        </m:ctrlPr>
                      </m:sSubPr>
                      <m:e>
                        <m:r>
                          <a:rPr lang="en-US" sz="1600" b="0" i="1" smtClean="0">
                            <a:solidFill>
                              <a:srgbClr val="0070C0"/>
                            </a:solidFill>
                            <a:latin typeface="Cambria Math" panose="02040503050406030204" pitchFamily="18" charset="0"/>
                            <a:cs typeface="Arial" panose="020B0604020202020204" pitchFamily="34" charset="0"/>
                          </a:rPr>
                          <m:t>𝐶</m:t>
                        </m:r>
                      </m:e>
                      <m:sub>
                        <m:r>
                          <a:rPr lang="ru-RU" sz="1600" i="1">
                            <a:solidFill>
                              <a:srgbClr val="0070C0"/>
                            </a:solidFill>
                            <a:latin typeface="Cambria Math" panose="02040503050406030204" pitchFamily="18" charset="0"/>
                            <a:cs typeface="Arial" panose="020B0604020202020204" pitchFamily="34" charset="0"/>
                          </a:rPr>
                          <m:t>Г</m:t>
                        </m:r>
                      </m:sub>
                    </m:sSub>
                  </m:oMath>
                </a14:m>
                <a:r>
                  <a:rPr lang="en-US" sz="1600" dirty="0" smtClean="0"/>
                  <a:t>…</a:t>
                </a:r>
              </a:p>
              <a:p>
                <a:pPr marL="0" indent="0">
                  <a:buNone/>
                </a:pPr>
                <a14:m>
                  <m:oMath xmlns:m="http://schemas.openxmlformats.org/officeDocument/2006/math">
                    <m:sSub>
                      <m:sSubPr>
                        <m:ctrlPr>
                          <a:rPr lang="en-US" sz="1600" i="1">
                            <a:solidFill>
                              <a:srgbClr val="0070C0"/>
                            </a:solidFill>
                            <a:latin typeface="Cambria Math" panose="02040503050406030204" pitchFamily="18" charset="0"/>
                            <a:cs typeface="Arial" panose="020B0604020202020204" pitchFamily="34" charset="0"/>
                          </a:rPr>
                        </m:ctrlPr>
                      </m:sSubPr>
                      <m:e>
                        <m:r>
                          <a:rPr lang="en-US" sz="1600" i="1">
                            <a:solidFill>
                              <a:srgbClr val="0070C0"/>
                            </a:solidFill>
                            <a:latin typeface="Cambria Math" panose="02040503050406030204" pitchFamily="18" charset="0"/>
                            <a:cs typeface="Arial" panose="020B0604020202020204" pitchFamily="34" charset="0"/>
                          </a:rPr>
                          <m:t>𝐴</m:t>
                        </m:r>
                      </m:e>
                      <m:sub>
                        <m:r>
                          <a:rPr lang="ru-RU" sz="1600" b="0" i="1" smtClean="0">
                            <a:solidFill>
                              <a:srgbClr val="0070C0"/>
                            </a:solidFill>
                            <a:latin typeface="Cambria Math" panose="02040503050406030204" pitchFamily="18" charset="0"/>
                            <a:cs typeface="Arial" panose="020B0604020202020204" pitchFamily="34" charset="0"/>
                          </a:rPr>
                          <m:t>Ч</m:t>
                        </m:r>
                      </m:sub>
                    </m:sSub>
                    <m:r>
                      <a:rPr lang="ru-RU" sz="1600" i="1">
                        <a:solidFill>
                          <a:srgbClr val="0070C0"/>
                        </a:solidFill>
                        <a:latin typeface="Cambria Math" panose="02040503050406030204" pitchFamily="18" charset="0"/>
                        <a:ea typeface="Cambria Math" panose="02040503050406030204" pitchFamily="18" charset="0"/>
                        <a:cs typeface="Arial" panose="020B0604020202020204" pitchFamily="34" charset="0"/>
                      </a:rPr>
                      <m:t>≡</m:t>
                    </m:r>
                    <m:sSub>
                      <m:sSubPr>
                        <m:ctrlPr>
                          <a:rPr lang="ru-RU" sz="1600" i="1">
                            <a:solidFill>
                              <a:srgbClr val="0070C0"/>
                            </a:solidFill>
                            <a:latin typeface="Cambria Math" panose="02040503050406030204" pitchFamily="18" charset="0"/>
                            <a:ea typeface="Cambria Math" panose="02040503050406030204" pitchFamily="18" charset="0"/>
                            <a:cs typeface="Arial" panose="020B0604020202020204" pitchFamily="34" charset="0"/>
                          </a:rPr>
                        </m:ctrlPr>
                      </m:sSubPr>
                      <m:e>
                        <m:r>
                          <a:rPr lang="en-US" sz="1600" i="1">
                            <a:solidFill>
                              <a:srgbClr val="0070C0"/>
                            </a:solidFill>
                            <a:latin typeface="Cambria Math" panose="02040503050406030204" pitchFamily="18" charset="0"/>
                            <a:ea typeface="Cambria Math" panose="02040503050406030204" pitchFamily="18" charset="0"/>
                            <a:cs typeface="Arial" panose="020B0604020202020204" pitchFamily="34" charset="0"/>
                          </a:rPr>
                          <m:t>𝐾</m:t>
                        </m:r>
                      </m:e>
                      <m:sub>
                        <m:r>
                          <a:rPr lang="en-US" sz="1600" i="1">
                            <a:solidFill>
                              <a:srgbClr val="0070C0"/>
                            </a:solidFill>
                            <a:latin typeface="Cambria Math" panose="02040503050406030204" pitchFamily="18" charset="0"/>
                            <a:ea typeface="Cambria Math" panose="02040503050406030204" pitchFamily="18" charset="0"/>
                            <a:cs typeface="Arial" panose="020B0604020202020204" pitchFamily="34" charset="0"/>
                          </a:rPr>
                          <m:t>𝐵</m:t>
                        </m:r>
                      </m:sub>
                    </m:sSub>
                    <m:sSub>
                      <m:sSubPr>
                        <m:ctrlPr>
                          <a:rPr lang="en-US" sz="1600" i="1">
                            <a:solidFill>
                              <a:srgbClr val="0070C0"/>
                            </a:solidFill>
                            <a:latin typeface="Cambria Math" panose="02040503050406030204" pitchFamily="18" charset="0"/>
                            <a:cs typeface="Arial" panose="020B0604020202020204" pitchFamily="34" charset="0"/>
                          </a:rPr>
                        </m:ctrlPr>
                      </m:sSubPr>
                      <m:e>
                        <m:r>
                          <a:rPr lang="en-US" sz="1600" i="1">
                            <a:solidFill>
                              <a:srgbClr val="0070C0"/>
                            </a:solidFill>
                            <a:latin typeface="Cambria Math" panose="02040503050406030204" pitchFamily="18" charset="0"/>
                            <a:cs typeface="Arial" panose="020B0604020202020204" pitchFamily="34" charset="0"/>
                          </a:rPr>
                          <m:t>𝐴</m:t>
                        </m:r>
                      </m:e>
                      <m:sub>
                        <m:r>
                          <a:rPr lang="ru-RU" sz="1600" b="0" i="1" smtClean="0">
                            <a:solidFill>
                              <a:srgbClr val="0070C0"/>
                            </a:solidFill>
                            <a:latin typeface="Cambria Math" panose="02040503050406030204" pitchFamily="18" charset="0"/>
                            <a:cs typeface="Arial" panose="020B0604020202020204" pitchFamily="34" charset="0"/>
                          </a:rPr>
                          <m:t>Ч</m:t>
                        </m:r>
                      </m:sub>
                    </m:sSub>
                  </m:oMath>
                </a14:m>
                <a:r>
                  <a:rPr lang="en-US" sz="1600" dirty="0" smtClean="0"/>
                  <a:t>    </a:t>
                </a:r>
                <a14:m>
                  <m:oMath xmlns:m="http://schemas.openxmlformats.org/officeDocument/2006/math">
                    <m:sSub>
                      <m:sSubPr>
                        <m:ctrlPr>
                          <a:rPr lang="en-US" sz="1600" i="1">
                            <a:solidFill>
                              <a:srgbClr val="0070C0"/>
                            </a:solidFill>
                            <a:latin typeface="Cambria Math" panose="02040503050406030204" pitchFamily="18" charset="0"/>
                            <a:cs typeface="Arial" panose="020B0604020202020204" pitchFamily="34" charset="0"/>
                          </a:rPr>
                        </m:ctrlPr>
                      </m:sSubPr>
                      <m:e>
                        <m:r>
                          <a:rPr lang="en-US" sz="1600" b="0" i="1" smtClean="0">
                            <a:solidFill>
                              <a:srgbClr val="0070C0"/>
                            </a:solidFill>
                            <a:latin typeface="Cambria Math" panose="02040503050406030204" pitchFamily="18" charset="0"/>
                            <a:cs typeface="Arial" panose="020B0604020202020204" pitchFamily="34" charset="0"/>
                          </a:rPr>
                          <m:t>𝐵</m:t>
                        </m:r>
                      </m:e>
                      <m:sub>
                        <m:r>
                          <a:rPr lang="ru-RU" sz="1600" b="0" i="1" smtClean="0">
                            <a:solidFill>
                              <a:srgbClr val="0070C0"/>
                            </a:solidFill>
                            <a:latin typeface="Cambria Math" panose="02040503050406030204" pitchFamily="18" charset="0"/>
                            <a:cs typeface="Arial" panose="020B0604020202020204" pitchFamily="34" charset="0"/>
                          </a:rPr>
                          <m:t>Ч</m:t>
                        </m:r>
                      </m:sub>
                    </m:sSub>
                    <m:r>
                      <a:rPr lang="ru-RU" sz="1600" i="1">
                        <a:solidFill>
                          <a:srgbClr val="0070C0"/>
                        </a:solidFill>
                        <a:latin typeface="Cambria Math" panose="02040503050406030204" pitchFamily="18" charset="0"/>
                        <a:ea typeface="Cambria Math" panose="02040503050406030204" pitchFamily="18" charset="0"/>
                        <a:cs typeface="Arial" panose="020B0604020202020204" pitchFamily="34" charset="0"/>
                      </a:rPr>
                      <m:t>≡</m:t>
                    </m:r>
                    <m:sSub>
                      <m:sSubPr>
                        <m:ctrlPr>
                          <a:rPr lang="ru-RU" sz="1600" i="1">
                            <a:solidFill>
                              <a:srgbClr val="0070C0"/>
                            </a:solidFill>
                            <a:latin typeface="Cambria Math" panose="02040503050406030204" pitchFamily="18" charset="0"/>
                            <a:ea typeface="Cambria Math" panose="02040503050406030204" pitchFamily="18" charset="0"/>
                            <a:cs typeface="Arial" panose="020B0604020202020204" pitchFamily="34" charset="0"/>
                          </a:rPr>
                        </m:ctrlPr>
                      </m:sSubPr>
                      <m:e>
                        <m:r>
                          <a:rPr lang="en-US" sz="1600" i="1">
                            <a:solidFill>
                              <a:srgbClr val="0070C0"/>
                            </a:solidFill>
                            <a:latin typeface="Cambria Math" panose="02040503050406030204" pitchFamily="18" charset="0"/>
                            <a:ea typeface="Cambria Math" panose="02040503050406030204" pitchFamily="18" charset="0"/>
                            <a:cs typeface="Arial" panose="020B0604020202020204" pitchFamily="34" charset="0"/>
                          </a:rPr>
                          <m:t>𝐾</m:t>
                        </m:r>
                      </m:e>
                      <m:sub>
                        <m:r>
                          <a:rPr lang="en-US" sz="1600" b="0" i="1" smtClean="0">
                            <a:solidFill>
                              <a:srgbClr val="0070C0"/>
                            </a:solidFill>
                            <a:latin typeface="Cambria Math" panose="02040503050406030204" pitchFamily="18" charset="0"/>
                            <a:ea typeface="Cambria Math" panose="02040503050406030204" pitchFamily="18" charset="0"/>
                            <a:cs typeface="Arial" panose="020B0604020202020204" pitchFamily="34" charset="0"/>
                          </a:rPr>
                          <m:t>𝐴</m:t>
                        </m:r>
                      </m:sub>
                    </m:sSub>
                    <m:sSub>
                      <m:sSubPr>
                        <m:ctrlPr>
                          <a:rPr lang="en-US" sz="1600" i="1" smtClean="0">
                            <a:solidFill>
                              <a:srgbClr val="0070C0"/>
                            </a:solidFill>
                            <a:latin typeface="Cambria Math" panose="02040503050406030204" pitchFamily="18" charset="0"/>
                            <a:cs typeface="Arial" panose="020B0604020202020204" pitchFamily="34" charset="0"/>
                          </a:rPr>
                        </m:ctrlPr>
                      </m:sSubPr>
                      <m:e>
                        <m:r>
                          <a:rPr lang="en-US" sz="1600" b="0" i="1" smtClean="0">
                            <a:solidFill>
                              <a:srgbClr val="0070C0"/>
                            </a:solidFill>
                            <a:latin typeface="Cambria Math" panose="02040503050406030204" pitchFamily="18" charset="0"/>
                            <a:cs typeface="Arial" panose="020B0604020202020204" pitchFamily="34" charset="0"/>
                          </a:rPr>
                          <m:t>𝐵</m:t>
                        </m:r>
                      </m:e>
                      <m:sub>
                        <m:r>
                          <a:rPr lang="ru-RU" sz="1600" b="0" i="1" smtClean="0">
                            <a:solidFill>
                              <a:srgbClr val="0070C0"/>
                            </a:solidFill>
                            <a:latin typeface="Cambria Math" panose="02040503050406030204" pitchFamily="18" charset="0"/>
                            <a:cs typeface="Arial" panose="020B0604020202020204" pitchFamily="34" charset="0"/>
                          </a:rPr>
                          <m:t>Ч</m:t>
                        </m:r>
                      </m:sub>
                    </m:sSub>
                  </m:oMath>
                </a14:m>
                <a:r>
                  <a:rPr lang="en-US" sz="1600" dirty="0" smtClean="0"/>
                  <a:t>  </a:t>
                </a:r>
                <a14:m>
                  <m:oMath xmlns:m="http://schemas.openxmlformats.org/officeDocument/2006/math">
                    <m:sSub>
                      <m:sSubPr>
                        <m:ctrlPr>
                          <a:rPr lang="en-US" sz="1600" i="1">
                            <a:solidFill>
                              <a:srgbClr val="0070C0"/>
                            </a:solidFill>
                            <a:latin typeface="Cambria Math" panose="02040503050406030204" pitchFamily="18" charset="0"/>
                            <a:cs typeface="Arial" panose="020B0604020202020204" pitchFamily="34" charset="0"/>
                          </a:rPr>
                        </m:ctrlPr>
                      </m:sSubPr>
                      <m:e>
                        <m:r>
                          <a:rPr lang="en-US" sz="1600" b="0" i="1" smtClean="0">
                            <a:solidFill>
                              <a:srgbClr val="0070C0"/>
                            </a:solidFill>
                            <a:latin typeface="Cambria Math" panose="02040503050406030204" pitchFamily="18" charset="0"/>
                            <a:cs typeface="Arial" panose="020B0604020202020204" pitchFamily="34" charset="0"/>
                          </a:rPr>
                          <m:t>𝐶</m:t>
                        </m:r>
                      </m:e>
                      <m:sub>
                        <m:r>
                          <a:rPr lang="ru-RU" sz="1600" b="0" i="1" smtClean="0">
                            <a:solidFill>
                              <a:srgbClr val="0070C0"/>
                            </a:solidFill>
                            <a:latin typeface="Cambria Math" panose="02040503050406030204" pitchFamily="18" charset="0"/>
                            <a:cs typeface="Arial" panose="020B0604020202020204" pitchFamily="34" charset="0"/>
                          </a:rPr>
                          <m:t>Ч</m:t>
                        </m:r>
                      </m:sub>
                    </m:sSub>
                    <m:r>
                      <a:rPr lang="ru-RU" sz="1600" i="1">
                        <a:solidFill>
                          <a:srgbClr val="0070C0"/>
                        </a:solidFill>
                        <a:latin typeface="Cambria Math" panose="02040503050406030204" pitchFamily="18" charset="0"/>
                        <a:ea typeface="Cambria Math" panose="02040503050406030204" pitchFamily="18" charset="0"/>
                        <a:cs typeface="Arial" panose="020B0604020202020204" pitchFamily="34" charset="0"/>
                      </a:rPr>
                      <m:t>≡</m:t>
                    </m:r>
                    <m:sSub>
                      <m:sSubPr>
                        <m:ctrlPr>
                          <a:rPr lang="ru-RU" sz="1600" i="1">
                            <a:solidFill>
                              <a:srgbClr val="0070C0"/>
                            </a:solidFill>
                            <a:latin typeface="Cambria Math" panose="02040503050406030204" pitchFamily="18" charset="0"/>
                            <a:ea typeface="Cambria Math" panose="02040503050406030204" pitchFamily="18" charset="0"/>
                            <a:cs typeface="Arial" panose="020B0604020202020204" pitchFamily="34" charset="0"/>
                          </a:rPr>
                        </m:ctrlPr>
                      </m:sSubPr>
                      <m:e>
                        <m:r>
                          <a:rPr lang="en-US" sz="1600" i="1">
                            <a:solidFill>
                              <a:srgbClr val="0070C0"/>
                            </a:solidFill>
                            <a:latin typeface="Cambria Math" panose="02040503050406030204" pitchFamily="18" charset="0"/>
                            <a:ea typeface="Cambria Math" panose="02040503050406030204" pitchFamily="18" charset="0"/>
                            <a:cs typeface="Arial" panose="020B0604020202020204" pitchFamily="34" charset="0"/>
                          </a:rPr>
                          <m:t>𝐾</m:t>
                        </m:r>
                      </m:e>
                      <m:sub>
                        <m:r>
                          <a:rPr lang="en-US" sz="1600" b="0" i="1" smtClean="0">
                            <a:solidFill>
                              <a:srgbClr val="0070C0"/>
                            </a:solidFill>
                            <a:latin typeface="Cambria Math" panose="02040503050406030204" pitchFamily="18" charset="0"/>
                            <a:ea typeface="Cambria Math" panose="02040503050406030204" pitchFamily="18" charset="0"/>
                            <a:cs typeface="Arial" panose="020B0604020202020204" pitchFamily="34" charset="0"/>
                          </a:rPr>
                          <m:t>𝐴</m:t>
                        </m:r>
                      </m:sub>
                    </m:sSub>
                    <m:sSub>
                      <m:sSubPr>
                        <m:ctrlPr>
                          <a:rPr lang="en-US" sz="1600" i="1">
                            <a:solidFill>
                              <a:srgbClr val="0070C0"/>
                            </a:solidFill>
                            <a:latin typeface="Cambria Math" panose="02040503050406030204" pitchFamily="18" charset="0"/>
                            <a:cs typeface="Arial" panose="020B0604020202020204" pitchFamily="34" charset="0"/>
                          </a:rPr>
                        </m:ctrlPr>
                      </m:sSubPr>
                      <m:e>
                        <m:r>
                          <a:rPr lang="en-US" sz="1600" b="0" i="1" smtClean="0">
                            <a:solidFill>
                              <a:srgbClr val="0070C0"/>
                            </a:solidFill>
                            <a:latin typeface="Cambria Math" panose="02040503050406030204" pitchFamily="18" charset="0"/>
                            <a:cs typeface="Arial" panose="020B0604020202020204" pitchFamily="34" charset="0"/>
                          </a:rPr>
                          <m:t>𝐶</m:t>
                        </m:r>
                      </m:e>
                      <m:sub>
                        <m:r>
                          <a:rPr lang="ru-RU" sz="1600" b="0" i="1" smtClean="0">
                            <a:solidFill>
                              <a:srgbClr val="0070C0"/>
                            </a:solidFill>
                            <a:latin typeface="Cambria Math" panose="02040503050406030204" pitchFamily="18" charset="0"/>
                            <a:cs typeface="Arial" panose="020B0604020202020204" pitchFamily="34" charset="0"/>
                          </a:rPr>
                          <m:t>Ч</m:t>
                        </m:r>
                      </m:sub>
                    </m:sSub>
                  </m:oMath>
                </a14:m>
                <a:r>
                  <a:rPr lang="en-US" sz="1600" dirty="0" smtClean="0"/>
                  <a:t>…</a:t>
                </a:r>
              </a:p>
              <a:p>
                <a:pPr marL="0" indent="0">
                  <a:buNone/>
                </a:pPr>
                <a14:m>
                  <m:oMath xmlns:m="http://schemas.openxmlformats.org/officeDocument/2006/math">
                    <m:sSub>
                      <m:sSubPr>
                        <m:ctrlPr>
                          <a:rPr lang="en-US" sz="1600" i="1">
                            <a:solidFill>
                              <a:srgbClr val="0070C0"/>
                            </a:solidFill>
                            <a:latin typeface="Cambria Math" panose="02040503050406030204" pitchFamily="18" charset="0"/>
                            <a:cs typeface="Arial" panose="020B0604020202020204" pitchFamily="34" charset="0"/>
                          </a:rPr>
                        </m:ctrlPr>
                      </m:sSubPr>
                      <m:e>
                        <m:r>
                          <a:rPr lang="en-US" sz="1600" i="1">
                            <a:solidFill>
                              <a:srgbClr val="0070C0"/>
                            </a:solidFill>
                            <a:latin typeface="Cambria Math" panose="02040503050406030204" pitchFamily="18" charset="0"/>
                            <a:cs typeface="Arial" panose="020B0604020202020204" pitchFamily="34" charset="0"/>
                          </a:rPr>
                          <m:t>𝐴</m:t>
                        </m:r>
                      </m:e>
                      <m:sub>
                        <m:r>
                          <a:rPr lang="ru-RU" sz="1600" b="0" i="1" smtClean="0">
                            <a:solidFill>
                              <a:srgbClr val="0070C0"/>
                            </a:solidFill>
                            <a:latin typeface="Cambria Math" panose="02040503050406030204" pitchFamily="18" charset="0"/>
                            <a:cs typeface="Arial" panose="020B0604020202020204" pitchFamily="34" charset="0"/>
                          </a:rPr>
                          <m:t>Ч</m:t>
                        </m:r>
                      </m:sub>
                    </m:sSub>
                    <m:r>
                      <a:rPr lang="ru-RU" sz="1600" i="1">
                        <a:solidFill>
                          <a:srgbClr val="0070C0"/>
                        </a:solidFill>
                        <a:latin typeface="Cambria Math" panose="02040503050406030204" pitchFamily="18" charset="0"/>
                        <a:ea typeface="Cambria Math" panose="02040503050406030204" pitchFamily="18" charset="0"/>
                        <a:cs typeface="Arial" panose="020B0604020202020204" pitchFamily="34" charset="0"/>
                      </a:rPr>
                      <m:t>≡</m:t>
                    </m:r>
                    <m:sSub>
                      <m:sSubPr>
                        <m:ctrlPr>
                          <a:rPr lang="ru-RU" sz="1600" i="1">
                            <a:solidFill>
                              <a:srgbClr val="0070C0"/>
                            </a:solidFill>
                            <a:latin typeface="Cambria Math" panose="02040503050406030204" pitchFamily="18" charset="0"/>
                            <a:ea typeface="Cambria Math" panose="02040503050406030204" pitchFamily="18" charset="0"/>
                            <a:cs typeface="Arial" panose="020B0604020202020204" pitchFamily="34" charset="0"/>
                          </a:rPr>
                        </m:ctrlPr>
                      </m:sSubPr>
                      <m:e>
                        <m:r>
                          <a:rPr lang="en-US" sz="1600" i="1">
                            <a:solidFill>
                              <a:srgbClr val="0070C0"/>
                            </a:solidFill>
                            <a:latin typeface="Cambria Math" panose="02040503050406030204" pitchFamily="18" charset="0"/>
                            <a:ea typeface="Cambria Math" panose="02040503050406030204" pitchFamily="18" charset="0"/>
                            <a:cs typeface="Arial" panose="020B0604020202020204" pitchFamily="34" charset="0"/>
                          </a:rPr>
                          <m:t>𝐾</m:t>
                        </m:r>
                      </m:e>
                      <m:sub>
                        <m:r>
                          <a:rPr lang="en-US" sz="1600" b="0" i="1" smtClean="0">
                            <a:solidFill>
                              <a:srgbClr val="0070C0"/>
                            </a:solidFill>
                            <a:latin typeface="Cambria Math" panose="02040503050406030204" pitchFamily="18" charset="0"/>
                            <a:ea typeface="Cambria Math" panose="02040503050406030204" pitchFamily="18" charset="0"/>
                            <a:cs typeface="Arial" panose="020B0604020202020204" pitchFamily="34" charset="0"/>
                          </a:rPr>
                          <m:t>𝐶</m:t>
                        </m:r>
                      </m:sub>
                    </m:sSub>
                    <m:sSub>
                      <m:sSubPr>
                        <m:ctrlPr>
                          <a:rPr lang="en-US" sz="1600" i="1">
                            <a:solidFill>
                              <a:srgbClr val="0070C0"/>
                            </a:solidFill>
                            <a:latin typeface="Cambria Math" panose="02040503050406030204" pitchFamily="18" charset="0"/>
                            <a:cs typeface="Arial" panose="020B0604020202020204" pitchFamily="34" charset="0"/>
                          </a:rPr>
                        </m:ctrlPr>
                      </m:sSubPr>
                      <m:e>
                        <m:r>
                          <a:rPr lang="en-US" sz="1600" i="1">
                            <a:solidFill>
                              <a:srgbClr val="0070C0"/>
                            </a:solidFill>
                            <a:latin typeface="Cambria Math" panose="02040503050406030204" pitchFamily="18" charset="0"/>
                            <a:cs typeface="Arial" panose="020B0604020202020204" pitchFamily="34" charset="0"/>
                          </a:rPr>
                          <m:t>𝐴</m:t>
                        </m:r>
                      </m:e>
                      <m:sub>
                        <m:r>
                          <a:rPr lang="ru-RU" sz="1600" b="0" i="1" smtClean="0">
                            <a:solidFill>
                              <a:srgbClr val="0070C0"/>
                            </a:solidFill>
                            <a:latin typeface="Cambria Math" panose="02040503050406030204" pitchFamily="18" charset="0"/>
                            <a:cs typeface="Arial" panose="020B0604020202020204" pitchFamily="34" charset="0"/>
                          </a:rPr>
                          <m:t>Ч</m:t>
                        </m:r>
                      </m:sub>
                    </m:sSub>
                  </m:oMath>
                </a14:m>
                <a:r>
                  <a:rPr lang="en-US" sz="1600" dirty="0" smtClean="0"/>
                  <a:t>    </a:t>
                </a:r>
                <a14:m>
                  <m:oMath xmlns:m="http://schemas.openxmlformats.org/officeDocument/2006/math">
                    <m:sSub>
                      <m:sSubPr>
                        <m:ctrlPr>
                          <a:rPr lang="en-US" sz="1600" i="1">
                            <a:solidFill>
                              <a:srgbClr val="0070C0"/>
                            </a:solidFill>
                            <a:latin typeface="Cambria Math" panose="02040503050406030204" pitchFamily="18" charset="0"/>
                            <a:cs typeface="Arial" panose="020B0604020202020204" pitchFamily="34" charset="0"/>
                          </a:rPr>
                        </m:ctrlPr>
                      </m:sSubPr>
                      <m:e>
                        <m:r>
                          <a:rPr lang="en-US" sz="1600" b="0" i="1" smtClean="0">
                            <a:solidFill>
                              <a:srgbClr val="0070C0"/>
                            </a:solidFill>
                            <a:latin typeface="Cambria Math" panose="02040503050406030204" pitchFamily="18" charset="0"/>
                            <a:cs typeface="Arial" panose="020B0604020202020204" pitchFamily="34" charset="0"/>
                          </a:rPr>
                          <m:t>𝐵</m:t>
                        </m:r>
                      </m:e>
                      <m:sub>
                        <m:r>
                          <a:rPr lang="ru-RU" sz="1600" b="0" i="1" smtClean="0">
                            <a:solidFill>
                              <a:srgbClr val="0070C0"/>
                            </a:solidFill>
                            <a:latin typeface="Cambria Math" panose="02040503050406030204" pitchFamily="18" charset="0"/>
                            <a:cs typeface="Arial" panose="020B0604020202020204" pitchFamily="34" charset="0"/>
                          </a:rPr>
                          <m:t>Ч</m:t>
                        </m:r>
                      </m:sub>
                    </m:sSub>
                    <m:r>
                      <a:rPr lang="ru-RU" sz="1600" i="1">
                        <a:solidFill>
                          <a:srgbClr val="0070C0"/>
                        </a:solidFill>
                        <a:latin typeface="Cambria Math" panose="02040503050406030204" pitchFamily="18" charset="0"/>
                        <a:ea typeface="Cambria Math" panose="02040503050406030204" pitchFamily="18" charset="0"/>
                        <a:cs typeface="Arial" panose="020B0604020202020204" pitchFamily="34" charset="0"/>
                      </a:rPr>
                      <m:t>≡</m:t>
                    </m:r>
                    <m:sSub>
                      <m:sSubPr>
                        <m:ctrlPr>
                          <a:rPr lang="ru-RU" sz="1600" i="1">
                            <a:solidFill>
                              <a:srgbClr val="0070C0"/>
                            </a:solidFill>
                            <a:latin typeface="Cambria Math" panose="02040503050406030204" pitchFamily="18" charset="0"/>
                            <a:ea typeface="Cambria Math" panose="02040503050406030204" pitchFamily="18" charset="0"/>
                            <a:cs typeface="Arial" panose="020B0604020202020204" pitchFamily="34" charset="0"/>
                          </a:rPr>
                        </m:ctrlPr>
                      </m:sSubPr>
                      <m:e>
                        <m:r>
                          <a:rPr lang="en-US" sz="1600" i="1">
                            <a:solidFill>
                              <a:srgbClr val="0070C0"/>
                            </a:solidFill>
                            <a:latin typeface="Cambria Math" panose="02040503050406030204" pitchFamily="18" charset="0"/>
                            <a:ea typeface="Cambria Math" panose="02040503050406030204" pitchFamily="18" charset="0"/>
                            <a:cs typeface="Arial" panose="020B0604020202020204" pitchFamily="34" charset="0"/>
                          </a:rPr>
                          <m:t>𝐾</m:t>
                        </m:r>
                      </m:e>
                      <m:sub>
                        <m:r>
                          <a:rPr lang="en-US" sz="1600" b="0" i="1" smtClean="0">
                            <a:solidFill>
                              <a:srgbClr val="0070C0"/>
                            </a:solidFill>
                            <a:latin typeface="Cambria Math" panose="02040503050406030204" pitchFamily="18" charset="0"/>
                            <a:ea typeface="Cambria Math" panose="02040503050406030204" pitchFamily="18" charset="0"/>
                            <a:cs typeface="Arial" panose="020B0604020202020204" pitchFamily="34" charset="0"/>
                          </a:rPr>
                          <m:t>𝐶</m:t>
                        </m:r>
                      </m:sub>
                    </m:sSub>
                    <m:sSub>
                      <m:sSubPr>
                        <m:ctrlPr>
                          <a:rPr lang="en-US" sz="1600" i="1">
                            <a:solidFill>
                              <a:srgbClr val="0070C0"/>
                            </a:solidFill>
                            <a:latin typeface="Cambria Math" panose="02040503050406030204" pitchFamily="18" charset="0"/>
                            <a:cs typeface="Arial" panose="020B0604020202020204" pitchFamily="34" charset="0"/>
                          </a:rPr>
                        </m:ctrlPr>
                      </m:sSubPr>
                      <m:e>
                        <m:r>
                          <a:rPr lang="en-US" sz="1600" b="0" i="1" smtClean="0">
                            <a:solidFill>
                              <a:srgbClr val="0070C0"/>
                            </a:solidFill>
                            <a:latin typeface="Cambria Math" panose="02040503050406030204" pitchFamily="18" charset="0"/>
                            <a:cs typeface="Arial" panose="020B0604020202020204" pitchFamily="34" charset="0"/>
                          </a:rPr>
                          <m:t>𝐵</m:t>
                        </m:r>
                      </m:e>
                      <m:sub>
                        <m:r>
                          <a:rPr lang="ru-RU" sz="1600" b="0" i="1" smtClean="0">
                            <a:solidFill>
                              <a:srgbClr val="0070C0"/>
                            </a:solidFill>
                            <a:latin typeface="Cambria Math" panose="02040503050406030204" pitchFamily="18" charset="0"/>
                            <a:cs typeface="Arial" panose="020B0604020202020204" pitchFamily="34" charset="0"/>
                          </a:rPr>
                          <m:t>Ч</m:t>
                        </m:r>
                      </m:sub>
                    </m:sSub>
                  </m:oMath>
                </a14:m>
                <a:r>
                  <a:rPr lang="en-US" sz="1600" dirty="0" smtClean="0"/>
                  <a:t>  </a:t>
                </a:r>
                <a14:m>
                  <m:oMath xmlns:m="http://schemas.openxmlformats.org/officeDocument/2006/math">
                    <m:sSub>
                      <m:sSubPr>
                        <m:ctrlPr>
                          <a:rPr lang="en-US" sz="1600" i="1">
                            <a:solidFill>
                              <a:srgbClr val="0070C0"/>
                            </a:solidFill>
                            <a:latin typeface="Cambria Math" panose="02040503050406030204" pitchFamily="18" charset="0"/>
                            <a:cs typeface="Arial" panose="020B0604020202020204" pitchFamily="34" charset="0"/>
                          </a:rPr>
                        </m:ctrlPr>
                      </m:sSubPr>
                      <m:e>
                        <m:r>
                          <a:rPr lang="en-US" sz="1600" b="0" i="1" smtClean="0">
                            <a:solidFill>
                              <a:srgbClr val="0070C0"/>
                            </a:solidFill>
                            <a:latin typeface="Cambria Math" panose="02040503050406030204" pitchFamily="18" charset="0"/>
                            <a:cs typeface="Arial" panose="020B0604020202020204" pitchFamily="34" charset="0"/>
                          </a:rPr>
                          <m:t>𝐶</m:t>
                        </m:r>
                      </m:e>
                      <m:sub>
                        <m:r>
                          <a:rPr lang="ru-RU" sz="1600" b="0" i="1" smtClean="0">
                            <a:solidFill>
                              <a:srgbClr val="0070C0"/>
                            </a:solidFill>
                            <a:latin typeface="Cambria Math" panose="02040503050406030204" pitchFamily="18" charset="0"/>
                            <a:cs typeface="Arial" panose="020B0604020202020204" pitchFamily="34" charset="0"/>
                          </a:rPr>
                          <m:t>Ч</m:t>
                        </m:r>
                      </m:sub>
                    </m:sSub>
                    <m:r>
                      <a:rPr lang="ru-RU" sz="1600" i="1">
                        <a:solidFill>
                          <a:srgbClr val="0070C0"/>
                        </a:solidFill>
                        <a:latin typeface="Cambria Math" panose="02040503050406030204" pitchFamily="18" charset="0"/>
                        <a:ea typeface="Cambria Math" panose="02040503050406030204" pitchFamily="18" charset="0"/>
                        <a:cs typeface="Arial" panose="020B0604020202020204" pitchFamily="34" charset="0"/>
                      </a:rPr>
                      <m:t>≡</m:t>
                    </m:r>
                    <m:sSub>
                      <m:sSubPr>
                        <m:ctrlPr>
                          <a:rPr lang="ru-RU" sz="1600" i="1">
                            <a:solidFill>
                              <a:srgbClr val="0070C0"/>
                            </a:solidFill>
                            <a:latin typeface="Cambria Math" panose="02040503050406030204" pitchFamily="18" charset="0"/>
                            <a:ea typeface="Cambria Math" panose="02040503050406030204" pitchFamily="18" charset="0"/>
                            <a:cs typeface="Arial" panose="020B0604020202020204" pitchFamily="34" charset="0"/>
                          </a:rPr>
                        </m:ctrlPr>
                      </m:sSubPr>
                      <m:e>
                        <m:r>
                          <a:rPr lang="en-US" sz="1600" i="1">
                            <a:solidFill>
                              <a:srgbClr val="0070C0"/>
                            </a:solidFill>
                            <a:latin typeface="Cambria Math" panose="02040503050406030204" pitchFamily="18" charset="0"/>
                            <a:ea typeface="Cambria Math" panose="02040503050406030204" pitchFamily="18" charset="0"/>
                            <a:cs typeface="Arial" panose="020B0604020202020204" pitchFamily="34" charset="0"/>
                          </a:rPr>
                          <m:t>𝐾</m:t>
                        </m:r>
                      </m:e>
                      <m:sub>
                        <m:r>
                          <a:rPr lang="en-US" sz="1600" i="1">
                            <a:solidFill>
                              <a:srgbClr val="0070C0"/>
                            </a:solidFill>
                            <a:latin typeface="Cambria Math" panose="02040503050406030204" pitchFamily="18" charset="0"/>
                            <a:ea typeface="Cambria Math" panose="02040503050406030204" pitchFamily="18" charset="0"/>
                            <a:cs typeface="Arial" panose="020B0604020202020204" pitchFamily="34" charset="0"/>
                          </a:rPr>
                          <m:t>𝐵</m:t>
                        </m:r>
                      </m:sub>
                    </m:sSub>
                    <m:sSub>
                      <m:sSubPr>
                        <m:ctrlPr>
                          <a:rPr lang="en-US" sz="1600" i="1">
                            <a:solidFill>
                              <a:srgbClr val="0070C0"/>
                            </a:solidFill>
                            <a:latin typeface="Cambria Math" panose="02040503050406030204" pitchFamily="18" charset="0"/>
                            <a:cs typeface="Arial" panose="020B0604020202020204" pitchFamily="34" charset="0"/>
                          </a:rPr>
                        </m:ctrlPr>
                      </m:sSubPr>
                      <m:e>
                        <m:r>
                          <a:rPr lang="en-US" sz="1600" b="0" i="1" smtClean="0">
                            <a:solidFill>
                              <a:srgbClr val="0070C0"/>
                            </a:solidFill>
                            <a:latin typeface="Cambria Math" panose="02040503050406030204" pitchFamily="18" charset="0"/>
                            <a:cs typeface="Arial" panose="020B0604020202020204" pitchFamily="34" charset="0"/>
                          </a:rPr>
                          <m:t>𝐶</m:t>
                        </m:r>
                      </m:e>
                      <m:sub>
                        <m:r>
                          <a:rPr lang="ru-RU" sz="1600" b="0" i="1" smtClean="0">
                            <a:solidFill>
                              <a:srgbClr val="0070C0"/>
                            </a:solidFill>
                            <a:latin typeface="Cambria Math" panose="02040503050406030204" pitchFamily="18" charset="0"/>
                            <a:cs typeface="Arial" panose="020B0604020202020204" pitchFamily="34" charset="0"/>
                          </a:rPr>
                          <m:t>Ч</m:t>
                        </m:r>
                      </m:sub>
                    </m:sSub>
                  </m:oMath>
                </a14:m>
                <a:r>
                  <a:rPr lang="en-US" sz="1600" dirty="0" smtClean="0"/>
                  <a:t>…</a:t>
                </a:r>
              </a:p>
            </p:txBody>
          </p:sp>
        </mc:Choice>
        <mc:Fallback xmlns="">
          <p:sp>
            <p:nvSpPr>
              <p:cNvPr id="5" name="Объект 4"/>
              <p:cNvSpPr>
                <a:spLocks noGrp="1" noRot="1" noChangeAspect="1" noMove="1" noResize="1" noEditPoints="1" noAdjustHandles="1" noChangeArrowheads="1" noChangeShapeType="1" noTextEdit="1"/>
              </p:cNvSpPr>
              <p:nvPr>
                <p:ph sz="half" idx="2"/>
              </p:nvPr>
            </p:nvSpPr>
            <p:spPr>
              <a:xfrm>
                <a:off x="629841" y="2420889"/>
                <a:ext cx="3513112" cy="1800200"/>
              </a:xfrm>
              <a:blipFill rotWithShape="0">
                <a:blip r:embed="rId3"/>
                <a:stretch>
                  <a:fillRect l="-867" t="-2373"/>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6" name="Текст 5"/>
              <p:cNvSpPr>
                <a:spLocks noGrp="1"/>
              </p:cNvSpPr>
              <p:nvPr>
                <p:ph type="body" sz="quarter" idx="3"/>
              </p:nvPr>
            </p:nvSpPr>
            <p:spPr>
              <a:xfrm>
                <a:off x="4716017" y="2420888"/>
                <a:ext cx="3530414" cy="1675206"/>
              </a:xfrm>
            </p:spPr>
            <p:txBody>
              <a:bodyPr>
                <a:normAutofit fontScale="92500" lnSpcReduction="20000"/>
              </a:bodyPr>
              <a:lstStyle/>
              <a:p>
                <a:r>
                  <a:rPr lang="en-US" sz="1800" b="0" dirty="0" smtClean="0"/>
                  <a:t>2. </a:t>
                </a:r>
                <a:r>
                  <a:rPr lang="ru-RU" sz="1800" b="0" dirty="0" smtClean="0"/>
                  <a:t>Аксиомы существования. Каждый агент либо чистый, либо чумазый.</a:t>
                </a:r>
              </a:p>
              <a:p>
                <a14:m>
                  <m:oMath xmlns:m="http://schemas.openxmlformats.org/officeDocument/2006/math">
                    <m:sSub>
                      <m:sSubPr>
                        <m:ctrlPr>
                          <a:rPr lang="ru-RU" sz="1800" b="0" i="1" smtClean="0">
                            <a:solidFill>
                              <a:srgbClr val="0070C0"/>
                            </a:solidFill>
                            <a:latin typeface="Cambria Math" panose="02040503050406030204" pitchFamily="18" charset="0"/>
                          </a:rPr>
                        </m:ctrlPr>
                      </m:sSubPr>
                      <m:e>
                        <m:r>
                          <a:rPr lang="en-US" sz="1800" b="0" i="1" smtClean="0">
                            <a:solidFill>
                              <a:srgbClr val="0070C0"/>
                            </a:solidFill>
                            <a:latin typeface="Cambria Math" panose="02040503050406030204" pitchFamily="18" charset="0"/>
                          </a:rPr>
                          <m:t>𝐾</m:t>
                        </m:r>
                      </m:e>
                      <m:sub>
                        <m:r>
                          <a:rPr lang="en-US" sz="1800" b="0" i="1" smtClean="0">
                            <a:solidFill>
                              <a:srgbClr val="0070C0"/>
                            </a:solidFill>
                            <a:latin typeface="Cambria Math" panose="02040503050406030204" pitchFamily="18" charset="0"/>
                          </a:rPr>
                          <m:t>𝐴</m:t>
                        </m:r>
                      </m:sub>
                    </m:sSub>
                    <m:r>
                      <a:rPr lang="ru-RU" sz="1800" b="0" i="1" smtClean="0">
                        <a:solidFill>
                          <a:srgbClr val="0070C0"/>
                        </a:solidFill>
                        <a:latin typeface="Cambria Math" panose="02040503050406030204" pitchFamily="18" charset="0"/>
                      </a:rPr>
                      <m:t>(</m:t>
                    </m:r>
                    <m:sSub>
                      <m:sSubPr>
                        <m:ctrlPr>
                          <a:rPr lang="ru-RU" sz="1800" b="0" i="1" smtClean="0">
                            <a:solidFill>
                              <a:srgbClr val="0070C0"/>
                            </a:solidFill>
                            <a:latin typeface="Cambria Math" panose="02040503050406030204" pitchFamily="18" charset="0"/>
                          </a:rPr>
                        </m:ctrlPr>
                      </m:sSubPr>
                      <m:e>
                        <m:r>
                          <a:rPr lang="en-US" sz="1800" b="0" i="1" smtClean="0">
                            <a:solidFill>
                              <a:srgbClr val="0070C0"/>
                            </a:solidFill>
                            <a:latin typeface="Cambria Math" panose="02040503050406030204" pitchFamily="18" charset="0"/>
                          </a:rPr>
                          <m:t>𝐴</m:t>
                        </m:r>
                      </m:e>
                      <m:sub>
                        <m:r>
                          <a:rPr lang="ru-RU" sz="1800" b="0" i="1" smtClean="0">
                            <a:solidFill>
                              <a:srgbClr val="0070C0"/>
                            </a:solidFill>
                            <a:latin typeface="Cambria Math" panose="02040503050406030204" pitchFamily="18" charset="0"/>
                          </a:rPr>
                          <m:t>Г</m:t>
                        </m:r>
                      </m:sub>
                    </m:sSub>
                    <m:r>
                      <a:rPr lang="ru-RU" sz="1800" b="0" i="1" smtClean="0">
                        <a:solidFill>
                          <a:srgbClr val="0070C0"/>
                        </a:solidFill>
                        <a:latin typeface="Cambria Math" panose="02040503050406030204" pitchFamily="18" charset="0"/>
                        <a:ea typeface="Cambria Math" panose="02040503050406030204" pitchFamily="18" charset="0"/>
                      </a:rPr>
                      <m:t>∨</m:t>
                    </m:r>
                    <m:sSub>
                      <m:sSubPr>
                        <m:ctrlPr>
                          <a:rPr lang="ru-RU" sz="1800" b="0" i="1" smtClean="0">
                            <a:solidFill>
                              <a:srgbClr val="0070C0"/>
                            </a:solidFill>
                            <a:latin typeface="Cambria Math" panose="02040503050406030204" pitchFamily="18" charset="0"/>
                            <a:ea typeface="Cambria Math" panose="02040503050406030204" pitchFamily="18" charset="0"/>
                          </a:rPr>
                        </m:ctrlPr>
                      </m:sSubPr>
                      <m:e>
                        <m:r>
                          <a:rPr lang="en-US" sz="1800" b="0" i="1" smtClean="0">
                            <a:solidFill>
                              <a:srgbClr val="0070C0"/>
                            </a:solidFill>
                            <a:latin typeface="Cambria Math" panose="02040503050406030204" pitchFamily="18" charset="0"/>
                            <a:ea typeface="Cambria Math" panose="02040503050406030204" pitchFamily="18" charset="0"/>
                          </a:rPr>
                          <m:t>𝐴</m:t>
                        </m:r>
                      </m:e>
                      <m:sub>
                        <m:r>
                          <a:rPr lang="ru-RU" sz="1800" b="0" i="1" smtClean="0">
                            <a:solidFill>
                              <a:srgbClr val="0070C0"/>
                            </a:solidFill>
                            <a:latin typeface="Cambria Math" panose="02040503050406030204" pitchFamily="18" charset="0"/>
                            <a:ea typeface="Cambria Math" panose="02040503050406030204" pitchFamily="18" charset="0"/>
                          </a:rPr>
                          <m:t>Ч</m:t>
                        </m:r>
                      </m:sub>
                    </m:sSub>
                    <m:r>
                      <a:rPr lang="ru-RU" sz="1800" b="0" i="1" smtClean="0">
                        <a:solidFill>
                          <a:srgbClr val="0070C0"/>
                        </a:solidFill>
                        <a:latin typeface="Cambria Math" panose="02040503050406030204" pitchFamily="18" charset="0"/>
                        <a:ea typeface="Cambria Math" panose="02040503050406030204" pitchFamily="18" charset="0"/>
                      </a:rPr>
                      <m:t>)</m:t>
                    </m:r>
                  </m:oMath>
                </a14:m>
                <a:r>
                  <a:rPr lang="en-US" sz="1800" b="0" dirty="0" smtClean="0">
                    <a:solidFill>
                      <a:srgbClr val="0070C0"/>
                    </a:solidFill>
                  </a:rPr>
                  <a:t> </a:t>
                </a:r>
                <a:endParaRPr lang="ru-RU" sz="1800" b="0" dirty="0" smtClean="0">
                  <a:solidFill>
                    <a:srgbClr val="0070C0"/>
                  </a:solidFill>
                </a:endParaRPr>
              </a:p>
              <a:p>
                <a14:m>
                  <m:oMath xmlns:m="http://schemas.openxmlformats.org/officeDocument/2006/math">
                    <m:sSub>
                      <m:sSubPr>
                        <m:ctrlPr>
                          <a:rPr lang="ru-RU" sz="1800" b="0" i="1">
                            <a:solidFill>
                              <a:srgbClr val="0070C0"/>
                            </a:solidFill>
                            <a:latin typeface="Cambria Math" panose="02040503050406030204" pitchFamily="18" charset="0"/>
                          </a:rPr>
                        </m:ctrlPr>
                      </m:sSubPr>
                      <m:e>
                        <m:r>
                          <a:rPr lang="en-US" sz="1800" b="0" i="1">
                            <a:solidFill>
                              <a:srgbClr val="0070C0"/>
                            </a:solidFill>
                            <a:latin typeface="Cambria Math" panose="02040503050406030204" pitchFamily="18" charset="0"/>
                          </a:rPr>
                          <m:t>𝐾</m:t>
                        </m:r>
                      </m:e>
                      <m:sub>
                        <m:r>
                          <a:rPr lang="en-US" sz="1800" b="0" i="1" smtClean="0">
                            <a:solidFill>
                              <a:srgbClr val="0070C0"/>
                            </a:solidFill>
                            <a:latin typeface="Cambria Math" panose="02040503050406030204" pitchFamily="18" charset="0"/>
                          </a:rPr>
                          <m:t>𝐵</m:t>
                        </m:r>
                      </m:sub>
                    </m:sSub>
                    <m:r>
                      <a:rPr lang="ru-RU" sz="1800" b="0" i="1">
                        <a:solidFill>
                          <a:srgbClr val="0070C0"/>
                        </a:solidFill>
                        <a:latin typeface="Cambria Math" panose="02040503050406030204" pitchFamily="18" charset="0"/>
                      </a:rPr>
                      <m:t>(</m:t>
                    </m:r>
                    <m:sSub>
                      <m:sSubPr>
                        <m:ctrlPr>
                          <a:rPr lang="ru-RU" sz="1800" b="0" i="1">
                            <a:solidFill>
                              <a:srgbClr val="0070C0"/>
                            </a:solidFill>
                            <a:latin typeface="Cambria Math" panose="02040503050406030204" pitchFamily="18" charset="0"/>
                          </a:rPr>
                        </m:ctrlPr>
                      </m:sSubPr>
                      <m:e>
                        <m:r>
                          <a:rPr lang="en-US" sz="1800" b="0" i="1" smtClean="0">
                            <a:solidFill>
                              <a:srgbClr val="0070C0"/>
                            </a:solidFill>
                            <a:latin typeface="Cambria Math" panose="02040503050406030204" pitchFamily="18" charset="0"/>
                          </a:rPr>
                          <m:t>𝐵</m:t>
                        </m:r>
                      </m:e>
                      <m:sub>
                        <m:r>
                          <a:rPr lang="ru-RU" sz="1800" b="0" i="1">
                            <a:solidFill>
                              <a:srgbClr val="0070C0"/>
                            </a:solidFill>
                            <a:latin typeface="Cambria Math" panose="02040503050406030204" pitchFamily="18" charset="0"/>
                          </a:rPr>
                          <m:t>Г</m:t>
                        </m:r>
                      </m:sub>
                    </m:sSub>
                    <m:r>
                      <a:rPr lang="ru-RU" sz="1800" b="0" i="1">
                        <a:solidFill>
                          <a:srgbClr val="0070C0"/>
                        </a:solidFill>
                        <a:latin typeface="Cambria Math" panose="02040503050406030204" pitchFamily="18" charset="0"/>
                        <a:ea typeface="Cambria Math" panose="02040503050406030204" pitchFamily="18" charset="0"/>
                      </a:rPr>
                      <m:t>∨</m:t>
                    </m:r>
                    <m:sSub>
                      <m:sSubPr>
                        <m:ctrlPr>
                          <a:rPr lang="ru-RU" sz="1800" b="0" i="1">
                            <a:solidFill>
                              <a:srgbClr val="0070C0"/>
                            </a:solidFill>
                            <a:latin typeface="Cambria Math" panose="02040503050406030204" pitchFamily="18" charset="0"/>
                            <a:ea typeface="Cambria Math" panose="02040503050406030204" pitchFamily="18" charset="0"/>
                          </a:rPr>
                        </m:ctrlPr>
                      </m:sSubPr>
                      <m:e>
                        <m:r>
                          <a:rPr lang="en-US" sz="1800" b="0" i="1" smtClean="0">
                            <a:solidFill>
                              <a:srgbClr val="0070C0"/>
                            </a:solidFill>
                            <a:latin typeface="Cambria Math" panose="02040503050406030204" pitchFamily="18" charset="0"/>
                            <a:ea typeface="Cambria Math" panose="02040503050406030204" pitchFamily="18" charset="0"/>
                          </a:rPr>
                          <m:t>𝐵</m:t>
                        </m:r>
                      </m:e>
                      <m:sub>
                        <m:r>
                          <a:rPr lang="ru-RU" sz="1800" b="0" i="1">
                            <a:solidFill>
                              <a:srgbClr val="0070C0"/>
                            </a:solidFill>
                            <a:latin typeface="Cambria Math" panose="02040503050406030204" pitchFamily="18" charset="0"/>
                            <a:ea typeface="Cambria Math" panose="02040503050406030204" pitchFamily="18" charset="0"/>
                          </a:rPr>
                          <m:t>Ч</m:t>
                        </m:r>
                      </m:sub>
                    </m:sSub>
                    <m:r>
                      <a:rPr lang="ru-RU" sz="1800" b="0" i="1">
                        <a:solidFill>
                          <a:srgbClr val="0070C0"/>
                        </a:solidFill>
                        <a:latin typeface="Cambria Math" panose="02040503050406030204" pitchFamily="18" charset="0"/>
                        <a:ea typeface="Cambria Math" panose="02040503050406030204" pitchFamily="18" charset="0"/>
                      </a:rPr>
                      <m:t>)</m:t>
                    </m:r>
                  </m:oMath>
                </a14:m>
                <a:r>
                  <a:rPr lang="en-US" sz="1800" b="0" dirty="0" smtClean="0">
                    <a:solidFill>
                      <a:srgbClr val="0070C0"/>
                    </a:solidFill>
                  </a:rPr>
                  <a:t> </a:t>
                </a:r>
                <a:endParaRPr lang="ru-RU" sz="1800" b="0" dirty="0">
                  <a:solidFill>
                    <a:srgbClr val="0070C0"/>
                  </a:solidFill>
                </a:endParaRPr>
              </a:p>
              <a:p>
                <a14:m>
                  <m:oMath xmlns:m="http://schemas.openxmlformats.org/officeDocument/2006/math">
                    <m:sSub>
                      <m:sSubPr>
                        <m:ctrlPr>
                          <a:rPr lang="ru-RU" sz="1800" b="0" i="1">
                            <a:solidFill>
                              <a:srgbClr val="0070C0"/>
                            </a:solidFill>
                            <a:latin typeface="Cambria Math" panose="02040503050406030204" pitchFamily="18" charset="0"/>
                          </a:rPr>
                        </m:ctrlPr>
                      </m:sSubPr>
                      <m:e>
                        <m:r>
                          <a:rPr lang="en-US" sz="1800" b="0" i="1">
                            <a:solidFill>
                              <a:srgbClr val="0070C0"/>
                            </a:solidFill>
                            <a:latin typeface="Cambria Math" panose="02040503050406030204" pitchFamily="18" charset="0"/>
                          </a:rPr>
                          <m:t>𝐾</m:t>
                        </m:r>
                      </m:e>
                      <m:sub>
                        <m:r>
                          <a:rPr lang="ru-RU" sz="1800" b="0" i="1" smtClean="0">
                            <a:solidFill>
                              <a:srgbClr val="0070C0"/>
                            </a:solidFill>
                            <a:latin typeface="Cambria Math" panose="02040503050406030204" pitchFamily="18" charset="0"/>
                          </a:rPr>
                          <m:t>С</m:t>
                        </m:r>
                      </m:sub>
                    </m:sSub>
                    <m:r>
                      <a:rPr lang="ru-RU" sz="1800" b="0" i="1">
                        <a:solidFill>
                          <a:srgbClr val="0070C0"/>
                        </a:solidFill>
                        <a:latin typeface="Cambria Math" panose="02040503050406030204" pitchFamily="18" charset="0"/>
                      </a:rPr>
                      <m:t>(</m:t>
                    </m:r>
                    <m:sSub>
                      <m:sSubPr>
                        <m:ctrlPr>
                          <a:rPr lang="ru-RU" sz="1800" b="0" i="1">
                            <a:solidFill>
                              <a:srgbClr val="0070C0"/>
                            </a:solidFill>
                            <a:latin typeface="Cambria Math" panose="02040503050406030204" pitchFamily="18" charset="0"/>
                          </a:rPr>
                        </m:ctrlPr>
                      </m:sSubPr>
                      <m:e>
                        <m:r>
                          <a:rPr lang="en-US" sz="1800" b="0" i="1" smtClean="0">
                            <a:solidFill>
                              <a:srgbClr val="0070C0"/>
                            </a:solidFill>
                            <a:latin typeface="Cambria Math" panose="02040503050406030204" pitchFamily="18" charset="0"/>
                          </a:rPr>
                          <m:t>𝐶</m:t>
                        </m:r>
                      </m:e>
                      <m:sub>
                        <m:r>
                          <a:rPr lang="ru-RU" sz="1800" b="0" i="1">
                            <a:solidFill>
                              <a:srgbClr val="0070C0"/>
                            </a:solidFill>
                            <a:latin typeface="Cambria Math" panose="02040503050406030204" pitchFamily="18" charset="0"/>
                          </a:rPr>
                          <m:t>Г</m:t>
                        </m:r>
                      </m:sub>
                    </m:sSub>
                    <m:r>
                      <a:rPr lang="ru-RU" sz="1800" b="0" i="1">
                        <a:solidFill>
                          <a:srgbClr val="0070C0"/>
                        </a:solidFill>
                        <a:latin typeface="Cambria Math" panose="02040503050406030204" pitchFamily="18" charset="0"/>
                        <a:ea typeface="Cambria Math" panose="02040503050406030204" pitchFamily="18" charset="0"/>
                      </a:rPr>
                      <m:t>∨</m:t>
                    </m:r>
                    <m:sSub>
                      <m:sSubPr>
                        <m:ctrlPr>
                          <a:rPr lang="ru-RU" sz="1800" b="0" i="1">
                            <a:solidFill>
                              <a:srgbClr val="0070C0"/>
                            </a:solidFill>
                            <a:latin typeface="Cambria Math" panose="02040503050406030204" pitchFamily="18" charset="0"/>
                            <a:ea typeface="Cambria Math" panose="02040503050406030204" pitchFamily="18" charset="0"/>
                          </a:rPr>
                        </m:ctrlPr>
                      </m:sSubPr>
                      <m:e>
                        <m:r>
                          <a:rPr lang="en-US" sz="1800" b="0" i="1" smtClean="0">
                            <a:solidFill>
                              <a:srgbClr val="0070C0"/>
                            </a:solidFill>
                            <a:latin typeface="Cambria Math" panose="02040503050406030204" pitchFamily="18" charset="0"/>
                            <a:ea typeface="Cambria Math" panose="02040503050406030204" pitchFamily="18" charset="0"/>
                          </a:rPr>
                          <m:t>𝐶</m:t>
                        </m:r>
                      </m:e>
                      <m:sub>
                        <m:r>
                          <a:rPr lang="ru-RU" sz="1800" b="0" i="1">
                            <a:solidFill>
                              <a:srgbClr val="0070C0"/>
                            </a:solidFill>
                            <a:latin typeface="Cambria Math" panose="02040503050406030204" pitchFamily="18" charset="0"/>
                            <a:ea typeface="Cambria Math" panose="02040503050406030204" pitchFamily="18" charset="0"/>
                          </a:rPr>
                          <m:t>Ч</m:t>
                        </m:r>
                      </m:sub>
                    </m:sSub>
                    <m:r>
                      <a:rPr lang="ru-RU" sz="1800" b="0" i="1">
                        <a:solidFill>
                          <a:srgbClr val="0070C0"/>
                        </a:solidFill>
                        <a:latin typeface="Cambria Math" panose="02040503050406030204" pitchFamily="18" charset="0"/>
                        <a:ea typeface="Cambria Math" panose="02040503050406030204" pitchFamily="18" charset="0"/>
                      </a:rPr>
                      <m:t>)</m:t>
                    </m:r>
                  </m:oMath>
                </a14:m>
                <a:r>
                  <a:rPr lang="en-US" sz="1800" b="0" dirty="0" smtClean="0">
                    <a:solidFill>
                      <a:srgbClr val="0070C0"/>
                    </a:solidFill>
                  </a:rPr>
                  <a:t> …..</a:t>
                </a:r>
              </a:p>
            </p:txBody>
          </p:sp>
        </mc:Choice>
        <mc:Fallback xmlns="">
          <p:sp>
            <p:nvSpPr>
              <p:cNvPr id="6" name="Текст 5"/>
              <p:cNvSpPr>
                <a:spLocks noGrp="1" noRot="1" noChangeAspect="1" noMove="1" noResize="1" noEditPoints="1" noAdjustHandles="1" noChangeArrowheads="1" noChangeShapeType="1" noTextEdit="1"/>
              </p:cNvSpPr>
              <p:nvPr>
                <p:ph type="body" sz="quarter" idx="3"/>
              </p:nvPr>
            </p:nvSpPr>
            <p:spPr>
              <a:xfrm>
                <a:off x="4716017" y="2420888"/>
                <a:ext cx="3530414" cy="1675206"/>
              </a:xfrm>
              <a:blipFill rotWithShape="0">
                <a:blip r:embed="rId4"/>
                <a:stretch>
                  <a:fillRect l="-1209" b="-5818"/>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7" name="Объект 6"/>
              <p:cNvSpPr>
                <a:spLocks noGrp="1"/>
              </p:cNvSpPr>
              <p:nvPr>
                <p:ph sz="quarter" idx="4"/>
              </p:nvPr>
            </p:nvSpPr>
            <p:spPr>
              <a:xfrm>
                <a:off x="4716016" y="4096094"/>
                <a:ext cx="4427983" cy="2761906"/>
              </a:xfrm>
            </p:spPr>
            <p:txBody>
              <a:bodyPr>
                <a:normAutofit fontScale="92500" lnSpcReduction="20000"/>
              </a:bodyPr>
              <a:lstStyle/>
              <a:p>
                <a:pPr marL="0" indent="0">
                  <a:buNone/>
                </a:pPr>
                <a:r>
                  <a:rPr lang="ru-RU" sz="1600" dirty="0" smtClean="0"/>
                  <a:t>4. Аксиомы «видимой грязи </a:t>
                </a:r>
                <a:r>
                  <a:rPr lang="en-US" sz="1600" dirty="0" smtClean="0"/>
                  <a:t>k</a:t>
                </a:r>
                <a:r>
                  <a:rPr lang="ru-RU" sz="1600" dirty="0" smtClean="0"/>
                  <a:t>».</a:t>
                </a:r>
              </a:p>
              <a:p>
                <a:pPr marL="0" indent="0">
                  <a:buNone/>
                </a:pPr>
                <a14:m>
                  <m:oMath xmlns:m="http://schemas.openxmlformats.org/officeDocument/2006/math">
                    <m:sSub>
                      <m:sSubPr>
                        <m:ctrlPr>
                          <a:rPr lang="en-US" sz="1600" i="1">
                            <a:solidFill>
                              <a:srgbClr val="0070C0"/>
                            </a:solidFill>
                            <a:latin typeface="Cambria Math" panose="02040503050406030204" pitchFamily="18" charset="0"/>
                            <a:cs typeface="Arial" panose="020B0604020202020204" pitchFamily="34" charset="0"/>
                          </a:rPr>
                        </m:ctrlPr>
                      </m:sSubPr>
                      <m:e>
                        <m:r>
                          <a:rPr lang="en-US" sz="1600" b="0" i="1" smtClean="0">
                            <a:solidFill>
                              <a:srgbClr val="0070C0"/>
                            </a:solidFill>
                            <a:latin typeface="Cambria Math" panose="02040503050406030204" pitchFamily="18" charset="0"/>
                            <a:cs typeface="Arial" panose="020B0604020202020204" pitchFamily="34" charset="0"/>
                          </a:rPr>
                          <m:t>𝐸</m:t>
                        </m:r>
                      </m:e>
                      <m:sub>
                        <m:r>
                          <a:rPr lang="en-US" sz="1600" b="0" i="1" smtClean="0">
                            <a:solidFill>
                              <a:srgbClr val="0070C0"/>
                            </a:solidFill>
                            <a:latin typeface="Cambria Math" panose="02040503050406030204" pitchFamily="18" charset="0"/>
                            <a:cs typeface="Arial" panose="020B0604020202020204" pitchFamily="34" charset="0"/>
                          </a:rPr>
                          <m:t>𝐴</m:t>
                        </m:r>
                      </m:sub>
                    </m:sSub>
                    <m:r>
                      <a:rPr lang="en-US" sz="1600" b="0" i="1" smtClean="0">
                        <a:solidFill>
                          <a:srgbClr val="0070C0"/>
                        </a:solidFill>
                        <a:latin typeface="Cambria Math" panose="02040503050406030204" pitchFamily="18" charset="0"/>
                        <a:cs typeface="Arial" panose="020B0604020202020204" pitchFamily="34" charset="0"/>
                      </a:rPr>
                      <m:t>1</m:t>
                    </m:r>
                    <m:r>
                      <a:rPr lang="ru-RU" sz="1600" i="1">
                        <a:solidFill>
                          <a:srgbClr val="0070C0"/>
                        </a:solidFill>
                        <a:latin typeface="Cambria Math" panose="02040503050406030204" pitchFamily="18" charset="0"/>
                        <a:ea typeface="Cambria Math" panose="02040503050406030204" pitchFamily="18" charset="0"/>
                        <a:cs typeface="Arial" panose="020B0604020202020204" pitchFamily="34" charset="0"/>
                      </a:rPr>
                      <m:t>≡</m:t>
                    </m:r>
                    <m:sSub>
                      <m:sSubPr>
                        <m:ctrlPr>
                          <a:rPr lang="en-US" sz="1600" i="1">
                            <a:solidFill>
                              <a:srgbClr val="0070C0"/>
                            </a:solidFill>
                            <a:latin typeface="Cambria Math" panose="02040503050406030204" pitchFamily="18" charset="0"/>
                            <a:cs typeface="Arial" panose="020B0604020202020204" pitchFamily="34" charset="0"/>
                          </a:rPr>
                        </m:ctrlPr>
                      </m:sSubPr>
                      <m:e>
                        <m:r>
                          <a:rPr lang="en-US" sz="1600" b="0" i="1" smtClean="0">
                            <a:solidFill>
                              <a:srgbClr val="0070C0"/>
                            </a:solidFill>
                            <a:latin typeface="Cambria Math" panose="02040503050406030204" pitchFamily="18" charset="0"/>
                            <a:cs typeface="Arial" panose="020B0604020202020204" pitchFamily="34" charset="0"/>
                          </a:rPr>
                          <m:t>𝐵</m:t>
                        </m:r>
                      </m:e>
                      <m:sub>
                        <m:r>
                          <a:rPr lang="ru-RU" sz="1600" i="1">
                            <a:solidFill>
                              <a:srgbClr val="0070C0"/>
                            </a:solidFill>
                            <a:latin typeface="Cambria Math" panose="02040503050406030204" pitchFamily="18" charset="0"/>
                            <a:cs typeface="Arial" panose="020B0604020202020204" pitchFamily="34" charset="0"/>
                          </a:rPr>
                          <m:t>Г</m:t>
                        </m:r>
                      </m:sub>
                    </m:sSub>
                  </m:oMath>
                </a14:m>
                <a:r>
                  <a:rPr lang="en-US" sz="1600" dirty="0" smtClean="0"/>
                  <a:t> </a:t>
                </a:r>
                <a:r>
                  <a:rPr lang="ru-RU" sz="1600" dirty="0" smtClean="0"/>
                  <a:t>или </a:t>
                </a:r>
                <a14:m>
                  <m:oMath xmlns:m="http://schemas.openxmlformats.org/officeDocument/2006/math">
                    <m:sSub>
                      <m:sSubPr>
                        <m:ctrlPr>
                          <a:rPr lang="en-US" sz="1600" i="1">
                            <a:solidFill>
                              <a:srgbClr val="0070C0"/>
                            </a:solidFill>
                            <a:latin typeface="Cambria Math" panose="02040503050406030204" pitchFamily="18" charset="0"/>
                            <a:cs typeface="Arial" panose="020B0604020202020204" pitchFamily="34" charset="0"/>
                          </a:rPr>
                        </m:ctrlPr>
                      </m:sSubPr>
                      <m:e>
                        <m:r>
                          <a:rPr lang="en-US" sz="1600" i="1">
                            <a:solidFill>
                              <a:srgbClr val="0070C0"/>
                            </a:solidFill>
                            <a:latin typeface="Cambria Math" panose="02040503050406030204" pitchFamily="18" charset="0"/>
                            <a:cs typeface="Arial" panose="020B0604020202020204" pitchFamily="34" charset="0"/>
                          </a:rPr>
                          <m:t>𝐸</m:t>
                        </m:r>
                      </m:e>
                      <m:sub>
                        <m:r>
                          <a:rPr lang="en-US" sz="1600" i="1">
                            <a:solidFill>
                              <a:srgbClr val="0070C0"/>
                            </a:solidFill>
                            <a:latin typeface="Cambria Math" panose="02040503050406030204" pitchFamily="18" charset="0"/>
                            <a:cs typeface="Arial" panose="020B0604020202020204" pitchFamily="34" charset="0"/>
                          </a:rPr>
                          <m:t>𝐴</m:t>
                        </m:r>
                      </m:sub>
                    </m:sSub>
                    <m:r>
                      <a:rPr lang="en-US" sz="1600" i="1" smtClean="0">
                        <a:solidFill>
                          <a:srgbClr val="0070C0"/>
                        </a:solidFill>
                        <a:latin typeface="Cambria Math" panose="02040503050406030204" pitchFamily="18" charset="0"/>
                        <a:cs typeface="Arial" panose="020B0604020202020204" pitchFamily="34" charset="0"/>
                      </a:rPr>
                      <m:t>1</m:t>
                    </m:r>
                    <m:r>
                      <a:rPr lang="ru-RU" sz="1600" i="1">
                        <a:solidFill>
                          <a:srgbClr val="0070C0"/>
                        </a:solidFill>
                        <a:latin typeface="Cambria Math" panose="02040503050406030204" pitchFamily="18" charset="0"/>
                        <a:ea typeface="Cambria Math" panose="02040503050406030204" pitchFamily="18" charset="0"/>
                        <a:cs typeface="Arial" panose="020B0604020202020204" pitchFamily="34" charset="0"/>
                      </a:rPr>
                      <m:t>≡</m:t>
                    </m:r>
                    <m:sSub>
                      <m:sSubPr>
                        <m:ctrlPr>
                          <a:rPr lang="en-US" sz="1600" i="1">
                            <a:solidFill>
                              <a:srgbClr val="0070C0"/>
                            </a:solidFill>
                            <a:latin typeface="Cambria Math" panose="02040503050406030204" pitchFamily="18" charset="0"/>
                            <a:cs typeface="Arial" panose="020B0604020202020204" pitchFamily="34" charset="0"/>
                          </a:rPr>
                        </m:ctrlPr>
                      </m:sSubPr>
                      <m:e>
                        <m:r>
                          <a:rPr lang="en-US" sz="1600" b="0" i="1" smtClean="0">
                            <a:solidFill>
                              <a:srgbClr val="0070C0"/>
                            </a:solidFill>
                            <a:latin typeface="Cambria Math" panose="02040503050406030204" pitchFamily="18" charset="0"/>
                            <a:cs typeface="Arial" panose="020B0604020202020204" pitchFamily="34" charset="0"/>
                          </a:rPr>
                          <m:t>𝐶</m:t>
                        </m:r>
                      </m:e>
                      <m:sub>
                        <m:r>
                          <a:rPr lang="ru-RU" sz="1600" i="1">
                            <a:solidFill>
                              <a:srgbClr val="0070C0"/>
                            </a:solidFill>
                            <a:latin typeface="Cambria Math" panose="02040503050406030204" pitchFamily="18" charset="0"/>
                            <a:cs typeface="Arial" panose="020B0604020202020204" pitchFamily="34" charset="0"/>
                          </a:rPr>
                          <m:t>Г</m:t>
                        </m:r>
                      </m:sub>
                    </m:sSub>
                    <m:r>
                      <a:rPr lang="en-US" sz="1600" b="0" i="0" smtClean="0">
                        <a:solidFill>
                          <a:srgbClr val="0070C0"/>
                        </a:solidFill>
                        <a:latin typeface="Cambria Math" panose="02040503050406030204" pitchFamily="18" charset="0"/>
                        <a:cs typeface="Arial" panose="020B0604020202020204" pitchFamily="34" charset="0"/>
                      </a:rPr>
                      <m:t>;</m:t>
                    </m:r>
                  </m:oMath>
                </a14:m>
                <a:r>
                  <a:rPr lang="en-US" sz="1600" dirty="0"/>
                  <a:t>  </a:t>
                </a:r>
                <a14:m>
                  <m:oMath xmlns:m="http://schemas.openxmlformats.org/officeDocument/2006/math">
                    <m:sSub>
                      <m:sSubPr>
                        <m:ctrlPr>
                          <a:rPr lang="en-US" sz="1600" i="1">
                            <a:solidFill>
                              <a:srgbClr val="0070C0"/>
                            </a:solidFill>
                            <a:latin typeface="Cambria Math" panose="02040503050406030204" pitchFamily="18" charset="0"/>
                            <a:cs typeface="Arial" panose="020B0604020202020204" pitchFamily="34" charset="0"/>
                          </a:rPr>
                        </m:ctrlPr>
                      </m:sSubPr>
                      <m:e>
                        <m:r>
                          <a:rPr lang="en-US" sz="1600" b="0" i="1" smtClean="0">
                            <a:solidFill>
                              <a:srgbClr val="0070C0"/>
                            </a:solidFill>
                            <a:latin typeface="Cambria Math" panose="02040503050406030204" pitchFamily="18" charset="0"/>
                            <a:cs typeface="Arial" panose="020B0604020202020204" pitchFamily="34" charset="0"/>
                          </a:rPr>
                          <m:t>𝐸</m:t>
                        </m:r>
                      </m:e>
                      <m:sub>
                        <m:r>
                          <a:rPr lang="en-US" sz="1600" b="0" i="1" smtClean="0">
                            <a:solidFill>
                              <a:srgbClr val="0070C0"/>
                            </a:solidFill>
                            <a:latin typeface="Cambria Math" panose="02040503050406030204" pitchFamily="18" charset="0"/>
                            <a:cs typeface="Arial" panose="020B0604020202020204" pitchFamily="34" charset="0"/>
                          </a:rPr>
                          <m:t>𝐴</m:t>
                        </m:r>
                      </m:sub>
                    </m:sSub>
                    <m:r>
                      <a:rPr lang="en-US" sz="1600" b="0" i="1" smtClean="0">
                        <a:solidFill>
                          <a:srgbClr val="0070C0"/>
                        </a:solidFill>
                        <a:latin typeface="Cambria Math" panose="02040503050406030204" pitchFamily="18" charset="0"/>
                        <a:cs typeface="Arial" panose="020B0604020202020204" pitchFamily="34" charset="0"/>
                      </a:rPr>
                      <m:t>2</m:t>
                    </m:r>
                    <m:r>
                      <a:rPr lang="ru-RU" sz="1600" i="1">
                        <a:solidFill>
                          <a:srgbClr val="0070C0"/>
                        </a:solidFill>
                        <a:latin typeface="Cambria Math" panose="02040503050406030204" pitchFamily="18" charset="0"/>
                        <a:ea typeface="Cambria Math" panose="02040503050406030204" pitchFamily="18" charset="0"/>
                        <a:cs typeface="Arial" panose="020B0604020202020204" pitchFamily="34" charset="0"/>
                      </a:rPr>
                      <m:t>≡</m:t>
                    </m:r>
                    <m:sSub>
                      <m:sSubPr>
                        <m:ctrlPr>
                          <a:rPr lang="en-US" sz="1600" i="1">
                            <a:solidFill>
                              <a:srgbClr val="0070C0"/>
                            </a:solidFill>
                            <a:latin typeface="Cambria Math" panose="02040503050406030204" pitchFamily="18" charset="0"/>
                            <a:cs typeface="Arial" panose="020B0604020202020204" pitchFamily="34" charset="0"/>
                          </a:rPr>
                        </m:ctrlPr>
                      </m:sSubPr>
                      <m:e>
                        <m:r>
                          <a:rPr lang="en-US" sz="1600" b="0" i="1" smtClean="0">
                            <a:solidFill>
                              <a:srgbClr val="0070C0"/>
                            </a:solidFill>
                            <a:latin typeface="Cambria Math" panose="02040503050406030204" pitchFamily="18" charset="0"/>
                            <a:cs typeface="Arial" panose="020B0604020202020204" pitchFamily="34" charset="0"/>
                          </a:rPr>
                          <m:t>𝐵</m:t>
                        </m:r>
                      </m:e>
                      <m:sub>
                        <m:r>
                          <a:rPr lang="ru-RU" sz="1600" i="1">
                            <a:solidFill>
                              <a:srgbClr val="0070C0"/>
                            </a:solidFill>
                            <a:latin typeface="Cambria Math" panose="02040503050406030204" pitchFamily="18" charset="0"/>
                            <a:cs typeface="Arial" panose="020B0604020202020204" pitchFamily="34" charset="0"/>
                          </a:rPr>
                          <m:t>Г</m:t>
                        </m:r>
                      </m:sub>
                    </m:sSub>
                    <m:r>
                      <a:rPr lang="en-US" sz="1600" b="0" i="1" smtClean="0">
                        <a:solidFill>
                          <a:srgbClr val="0070C0"/>
                        </a:solidFill>
                        <a:latin typeface="Cambria Math" panose="02040503050406030204" pitchFamily="18" charset="0"/>
                        <a:cs typeface="Arial" panose="020B0604020202020204" pitchFamily="34" charset="0"/>
                      </a:rPr>
                      <m:t>&amp;</m:t>
                    </m:r>
                    <m:sSub>
                      <m:sSubPr>
                        <m:ctrlPr>
                          <a:rPr lang="en-US" sz="1600" i="1">
                            <a:solidFill>
                              <a:srgbClr val="0070C0"/>
                            </a:solidFill>
                            <a:latin typeface="Cambria Math" panose="02040503050406030204" pitchFamily="18" charset="0"/>
                            <a:cs typeface="Arial" panose="020B0604020202020204" pitchFamily="34" charset="0"/>
                          </a:rPr>
                        </m:ctrlPr>
                      </m:sSubPr>
                      <m:e>
                        <m:r>
                          <a:rPr lang="en-US" sz="1600" i="1">
                            <a:solidFill>
                              <a:srgbClr val="0070C0"/>
                            </a:solidFill>
                            <a:latin typeface="Cambria Math" panose="02040503050406030204" pitchFamily="18" charset="0"/>
                            <a:cs typeface="Arial" panose="020B0604020202020204" pitchFamily="34" charset="0"/>
                          </a:rPr>
                          <m:t>𝐶</m:t>
                        </m:r>
                      </m:e>
                      <m:sub>
                        <m:r>
                          <a:rPr lang="ru-RU" sz="1600" i="1">
                            <a:solidFill>
                              <a:srgbClr val="0070C0"/>
                            </a:solidFill>
                            <a:latin typeface="Cambria Math" panose="02040503050406030204" pitchFamily="18" charset="0"/>
                            <a:cs typeface="Arial" panose="020B0604020202020204" pitchFamily="34" charset="0"/>
                          </a:rPr>
                          <m:t>Г</m:t>
                        </m:r>
                      </m:sub>
                    </m:sSub>
                  </m:oMath>
                </a14:m>
                <a:endParaRPr lang="en-US" sz="1600" dirty="0"/>
              </a:p>
              <a:p>
                <a:pPr marL="0" indent="0">
                  <a:buNone/>
                </a:pPr>
                <a14:m>
                  <m:oMath xmlns:m="http://schemas.openxmlformats.org/officeDocument/2006/math">
                    <m:sSub>
                      <m:sSubPr>
                        <m:ctrlPr>
                          <a:rPr lang="en-US" sz="1600" i="1">
                            <a:solidFill>
                              <a:srgbClr val="0070C0"/>
                            </a:solidFill>
                            <a:latin typeface="Cambria Math" panose="02040503050406030204" pitchFamily="18" charset="0"/>
                            <a:cs typeface="Arial" panose="020B0604020202020204" pitchFamily="34" charset="0"/>
                          </a:rPr>
                        </m:ctrlPr>
                      </m:sSubPr>
                      <m:e>
                        <m:r>
                          <a:rPr lang="en-US" sz="1600" i="1">
                            <a:solidFill>
                              <a:srgbClr val="0070C0"/>
                            </a:solidFill>
                            <a:latin typeface="Cambria Math" panose="02040503050406030204" pitchFamily="18" charset="0"/>
                            <a:cs typeface="Arial" panose="020B0604020202020204" pitchFamily="34" charset="0"/>
                          </a:rPr>
                          <m:t>𝐸</m:t>
                        </m:r>
                      </m:e>
                      <m:sub>
                        <m:r>
                          <a:rPr lang="en-US" sz="1600" b="0" i="1" smtClean="0">
                            <a:solidFill>
                              <a:srgbClr val="0070C0"/>
                            </a:solidFill>
                            <a:latin typeface="Cambria Math" panose="02040503050406030204" pitchFamily="18" charset="0"/>
                            <a:cs typeface="Arial" panose="020B0604020202020204" pitchFamily="34" charset="0"/>
                          </a:rPr>
                          <m:t>𝐵</m:t>
                        </m:r>
                      </m:sub>
                    </m:sSub>
                    <m:r>
                      <a:rPr lang="en-US" sz="1600" i="1">
                        <a:solidFill>
                          <a:srgbClr val="0070C0"/>
                        </a:solidFill>
                        <a:latin typeface="Cambria Math" panose="02040503050406030204" pitchFamily="18" charset="0"/>
                        <a:cs typeface="Arial" panose="020B0604020202020204" pitchFamily="34" charset="0"/>
                      </a:rPr>
                      <m:t>1</m:t>
                    </m:r>
                    <m:r>
                      <a:rPr lang="ru-RU" sz="1600" i="1">
                        <a:solidFill>
                          <a:srgbClr val="0070C0"/>
                        </a:solidFill>
                        <a:latin typeface="Cambria Math" panose="02040503050406030204" pitchFamily="18" charset="0"/>
                        <a:ea typeface="Cambria Math" panose="02040503050406030204" pitchFamily="18" charset="0"/>
                        <a:cs typeface="Arial" panose="020B0604020202020204" pitchFamily="34" charset="0"/>
                      </a:rPr>
                      <m:t>≡</m:t>
                    </m:r>
                    <m:sSub>
                      <m:sSubPr>
                        <m:ctrlPr>
                          <a:rPr lang="en-US" sz="1600" i="1">
                            <a:solidFill>
                              <a:srgbClr val="0070C0"/>
                            </a:solidFill>
                            <a:latin typeface="Cambria Math" panose="02040503050406030204" pitchFamily="18" charset="0"/>
                            <a:cs typeface="Arial" panose="020B0604020202020204" pitchFamily="34" charset="0"/>
                          </a:rPr>
                        </m:ctrlPr>
                      </m:sSubPr>
                      <m:e>
                        <m:r>
                          <a:rPr lang="en-US" sz="1600" b="0" i="1" smtClean="0">
                            <a:solidFill>
                              <a:srgbClr val="0070C0"/>
                            </a:solidFill>
                            <a:latin typeface="Cambria Math" panose="02040503050406030204" pitchFamily="18" charset="0"/>
                            <a:cs typeface="Arial" panose="020B0604020202020204" pitchFamily="34" charset="0"/>
                          </a:rPr>
                          <m:t>𝐴</m:t>
                        </m:r>
                      </m:e>
                      <m:sub>
                        <m:r>
                          <a:rPr lang="ru-RU" sz="1600" i="1">
                            <a:solidFill>
                              <a:srgbClr val="0070C0"/>
                            </a:solidFill>
                            <a:latin typeface="Cambria Math" panose="02040503050406030204" pitchFamily="18" charset="0"/>
                            <a:cs typeface="Arial" panose="020B0604020202020204" pitchFamily="34" charset="0"/>
                          </a:rPr>
                          <m:t>Г</m:t>
                        </m:r>
                      </m:sub>
                    </m:sSub>
                  </m:oMath>
                </a14:m>
                <a:r>
                  <a:rPr lang="ru-RU" sz="1600" dirty="0" smtClean="0"/>
                  <a:t>или </a:t>
                </a:r>
                <a14:m>
                  <m:oMath xmlns:m="http://schemas.openxmlformats.org/officeDocument/2006/math">
                    <m:sSub>
                      <m:sSubPr>
                        <m:ctrlPr>
                          <a:rPr lang="en-US" sz="1600" i="1">
                            <a:solidFill>
                              <a:srgbClr val="0070C0"/>
                            </a:solidFill>
                            <a:latin typeface="Cambria Math" panose="02040503050406030204" pitchFamily="18" charset="0"/>
                            <a:cs typeface="Arial" panose="020B0604020202020204" pitchFamily="34" charset="0"/>
                          </a:rPr>
                        </m:ctrlPr>
                      </m:sSubPr>
                      <m:e>
                        <m:r>
                          <a:rPr lang="en-US" sz="1600" i="1">
                            <a:solidFill>
                              <a:srgbClr val="0070C0"/>
                            </a:solidFill>
                            <a:latin typeface="Cambria Math" panose="02040503050406030204" pitchFamily="18" charset="0"/>
                            <a:cs typeface="Arial" panose="020B0604020202020204" pitchFamily="34" charset="0"/>
                          </a:rPr>
                          <m:t>𝐸</m:t>
                        </m:r>
                      </m:e>
                      <m:sub>
                        <m:r>
                          <a:rPr lang="en-US" sz="1600" b="0" i="1" smtClean="0">
                            <a:solidFill>
                              <a:srgbClr val="0070C0"/>
                            </a:solidFill>
                            <a:latin typeface="Cambria Math" panose="02040503050406030204" pitchFamily="18" charset="0"/>
                            <a:cs typeface="Arial" panose="020B0604020202020204" pitchFamily="34" charset="0"/>
                          </a:rPr>
                          <m:t>𝐵</m:t>
                        </m:r>
                      </m:sub>
                    </m:sSub>
                    <m:r>
                      <a:rPr lang="en-US" sz="1600" i="1">
                        <a:solidFill>
                          <a:srgbClr val="0070C0"/>
                        </a:solidFill>
                        <a:latin typeface="Cambria Math" panose="02040503050406030204" pitchFamily="18" charset="0"/>
                        <a:cs typeface="Arial" panose="020B0604020202020204" pitchFamily="34" charset="0"/>
                      </a:rPr>
                      <m:t>1</m:t>
                    </m:r>
                    <m:r>
                      <a:rPr lang="ru-RU" sz="1600" i="1">
                        <a:solidFill>
                          <a:srgbClr val="0070C0"/>
                        </a:solidFill>
                        <a:latin typeface="Cambria Math" panose="02040503050406030204" pitchFamily="18" charset="0"/>
                        <a:ea typeface="Cambria Math" panose="02040503050406030204" pitchFamily="18" charset="0"/>
                        <a:cs typeface="Arial" panose="020B0604020202020204" pitchFamily="34" charset="0"/>
                      </a:rPr>
                      <m:t>≡</m:t>
                    </m:r>
                    <m:sSub>
                      <m:sSubPr>
                        <m:ctrlPr>
                          <a:rPr lang="en-US" sz="1600" i="1">
                            <a:solidFill>
                              <a:srgbClr val="0070C0"/>
                            </a:solidFill>
                            <a:latin typeface="Cambria Math" panose="02040503050406030204" pitchFamily="18" charset="0"/>
                            <a:cs typeface="Arial" panose="020B0604020202020204" pitchFamily="34" charset="0"/>
                          </a:rPr>
                        </m:ctrlPr>
                      </m:sSubPr>
                      <m:e>
                        <m:r>
                          <a:rPr lang="en-US" sz="1600" i="1">
                            <a:solidFill>
                              <a:srgbClr val="0070C0"/>
                            </a:solidFill>
                            <a:latin typeface="Cambria Math" panose="02040503050406030204" pitchFamily="18" charset="0"/>
                            <a:cs typeface="Arial" panose="020B0604020202020204" pitchFamily="34" charset="0"/>
                          </a:rPr>
                          <m:t>𝐶</m:t>
                        </m:r>
                      </m:e>
                      <m:sub>
                        <m:r>
                          <a:rPr lang="ru-RU" sz="1600" i="1">
                            <a:solidFill>
                              <a:srgbClr val="0070C0"/>
                            </a:solidFill>
                            <a:latin typeface="Cambria Math" panose="02040503050406030204" pitchFamily="18" charset="0"/>
                            <a:cs typeface="Arial" panose="020B0604020202020204" pitchFamily="34" charset="0"/>
                          </a:rPr>
                          <m:t>Г</m:t>
                        </m:r>
                      </m:sub>
                    </m:sSub>
                    <m:r>
                      <a:rPr lang="en-US" sz="1600" b="0" i="0" smtClean="0">
                        <a:solidFill>
                          <a:srgbClr val="0070C0"/>
                        </a:solidFill>
                        <a:latin typeface="Cambria Math" panose="02040503050406030204" pitchFamily="18" charset="0"/>
                        <a:cs typeface="Arial" panose="020B0604020202020204" pitchFamily="34" charset="0"/>
                      </a:rPr>
                      <m:t>;</m:t>
                    </m:r>
                  </m:oMath>
                </a14:m>
                <a:r>
                  <a:rPr lang="en-US" sz="1600" dirty="0"/>
                  <a:t>  </a:t>
                </a:r>
                <a14:m>
                  <m:oMath xmlns:m="http://schemas.openxmlformats.org/officeDocument/2006/math">
                    <m:sSub>
                      <m:sSubPr>
                        <m:ctrlPr>
                          <a:rPr lang="en-US" sz="1600" i="1">
                            <a:solidFill>
                              <a:srgbClr val="0070C0"/>
                            </a:solidFill>
                            <a:latin typeface="Cambria Math" panose="02040503050406030204" pitchFamily="18" charset="0"/>
                            <a:cs typeface="Arial" panose="020B0604020202020204" pitchFamily="34" charset="0"/>
                          </a:rPr>
                        </m:ctrlPr>
                      </m:sSubPr>
                      <m:e>
                        <m:r>
                          <a:rPr lang="en-US" sz="1600" i="1">
                            <a:solidFill>
                              <a:srgbClr val="0070C0"/>
                            </a:solidFill>
                            <a:latin typeface="Cambria Math" panose="02040503050406030204" pitchFamily="18" charset="0"/>
                            <a:cs typeface="Arial" panose="020B0604020202020204" pitchFamily="34" charset="0"/>
                          </a:rPr>
                          <m:t>𝐸</m:t>
                        </m:r>
                      </m:e>
                      <m:sub>
                        <m:r>
                          <a:rPr lang="en-US" sz="1600" b="0" i="1" smtClean="0">
                            <a:solidFill>
                              <a:srgbClr val="0070C0"/>
                            </a:solidFill>
                            <a:latin typeface="Cambria Math" panose="02040503050406030204" pitchFamily="18" charset="0"/>
                            <a:cs typeface="Arial" panose="020B0604020202020204" pitchFamily="34" charset="0"/>
                          </a:rPr>
                          <m:t>𝐵</m:t>
                        </m:r>
                      </m:sub>
                    </m:sSub>
                    <m:r>
                      <a:rPr lang="en-US" sz="1600" i="1">
                        <a:solidFill>
                          <a:srgbClr val="0070C0"/>
                        </a:solidFill>
                        <a:latin typeface="Cambria Math" panose="02040503050406030204" pitchFamily="18" charset="0"/>
                        <a:cs typeface="Arial" panose="020B0604020202020204" pitchFamily="34" charset="0"/>
                      </a:rPr>
                      <m:t>2</m:t>
                    </m:r>
                    <m:r>
                      <a:rPr lang="ru-RU" sz="1600" i="1">
                        <a:solidFill>
                          <a:srgbClr val="0070C0"/>
                        </a:solidFill>
                        <a:latin typeface="Cambria Math" panose="02040503050406030204" pitchFamily="18" charset="0"/>
                        <a:ea typeface="Cambria Math" panose="02040503050406030204" pitchFamily="18" charset="0"/>
                        <a:cs typeface="Arial" panose="020B0604020202020204" pitchFamily="34" charset="0"/>
                      </a:rPr>
                      <m:t>≡</m:t>
                    </m:r>
                    <m:sSub>
                      <m:sSubPr>
                        <m:ctrlPr>
                          <a:rPr lang="en-US" sz="1600" i="1">
                            <a:solidFill>
                              <a:srgbClr val="0070C0"/>
                            </a:solidFill>
                            <a:latin typeface="Cambria Math" panose="02040503050406030204" pitchFamily="18" charset="0"/>
                            <a:cs typeface="Arial" panose="020B0604020202020204" pitchFamily="34" charset="0"/>
                          </a:rPr>
                        </m:ctrlPr>
                      </m:sSubPr>
                      <m:e>
                        <m:r>
                          <a:rPr lang="en-US" sz="1600" b="0" i="1" smtClean="0">
                            <a:solidFill>
                              <a:srgbClr val="0070C0"/>
                            </a:solidFill>
                            <a:latin typeface="Cambria Math" panose="02040503050406030204" pitchFamily="18" charset="0"/>
                            <a:cs typeface="Arial" panose="020B0604020202020204" pitchFamily="34" charset="0"/>
                          </a:rPr>
                          <m:t>𝐴</m:t>
                        </m:r>
                      </m:e>
                      <m:sub>
                        <m:r>
                          <a:rPr lang="ru-RU" sz="1600" i="1">
                            <a:solidFill>
                              <a:srgbClr val="0070C0"/>
                            </a:solidFill>
                            <a:latin typeface="Cambria Math" panose="02040503050406030204" pitchFamily="18" charset="0"/>
                            <a:cs typeface="Arial" panose="020B0604020202020204" pitchFamily="34" charset="0"/>
                          </a:rPr>
                          <m:t>Г</m:t>
                        </m:r>
                      </m:sub>
                    </m:sSub>
                    <m:r>
                      <a:rPr lang="en-US" sz="1600" i="1">
                        <a:solidFill>
                          <a:srgbClr val="0070C0"/>
                        </a:solidFill>
                        <a:latin typeface="Cambria Math" panose="02040503050406030204" pitchFamily="18" charset="0"/>
                        <a:cs typeface="Arial" panose="020B0604020202020204" pitchFamily="34" charset="0"/>
                      </a:rPr>
                      <m:t>&amp;</m:t>
                    </m:r>
                    <m:sSub>
                      <m:sSubPr>
                        <m:ctrlPr>
                          <a:rPr lang="en-US" sz="1600" i="1">
                            <a:solidFill>
                              <a:srgbClr val="0070C0"/>
                            </a:solidFill>
                            <a:latin typeface="Cambria Math" panose="02040503050406030204" pitchFamily="18" charset="0"/>
                            <a:cs typeface="Arial" panose="020B0604020202020204" pitchFamily="34" charset="0"/>
                          </a:rPr>
                        </m:ctrlPr>
                      </m:sSubPr>
                      <m:e>
                        <m:r>
                          <a:rPr lang="en-US" sz="1600" i="1">
                            <a:solidFill>
                              <a:srgbClr val="0070C0"/>
                            </a:solidFill>
                            <a:latin typeface="Cambria Math" panose="02040503050406030204" pitchFamily="18" charset="0"/>
                            <a:cs typeface="Arial" panose="020B0604020202020204" pitchFamily="34" charset="0"/>
                          </a:rPr>
                          <m:t>𝐶</m:t>
                        </m:r>
                      </m:e>
                      <m:sub>
                        <m:r>
                          <a:rPr lang="ru-RU" sz="1600" i="1">
                            <a:solidFill>
                              <a:srgbClr val="0070C0"/>
                            </a:solidFill>
                            <a:latin typeface="Cambria Math" panose="02040503050406030204" pitchFamily="18" charset="0"/>
                            <a:cs typeface="Arial" panose="020B0604020202020204" pitchFamily="34" charset="0"/>
                          </a:rPr>
                          <m:t>Г</m:t>
                        </m:r>
                      </m:sub>
                    </m:sSub>
                  </m:oMath>
                </a14:m>
                <a:endParaRPr lang="en-US" sz="1600" dirty="0" smtClean="0"/>
              </a:p>
              <a:p>
                <a:pPr marL="0" indent="0">
                  <a:buNone/>
                </a:pPr>
                <a14:m>
                  <m:oMath xmlns:m="http://schemas.openxmlformats.org/officeDocument/2006/math">
                    <m:sSub>
                      <m:sSubPr>
                        <m:ctrlPr>
                          <a:rPr lang="en-US" sz="1600" i="1">
                            <a:solidFill>
                              <a:srgbClr val="0070C0"/>
                            </a:solidFill>
                            <a:latin typeface="Cambria Math" panose="02040503050406030204" pitchFamily="18" charset="0"/>
                            <a:cs typeface="Arial" panose="020B0604020202020204" pitchFamily="34" charset="0"/>
                          </a:rPr>
                        </m:ctrlPr>
                      </m:sSubPr>
                      <m:e>
                        <m:r>
                          <a:rPr lang="en-US" sz="1600" i="1">
                            <a:solidFill>
                              <a:srgbClr val="0070C0"/>
                            </a:solidFill>
                            <a:latin typeface="Cambria Math" panose="02040503050406030204" pitchFamily="18" charset="0"/>
                            <a:cs typeface="Arial" panose="020B0604020202020204" pitchFamily="34" charset="0"/>
                          </a:rPr>
                          <m:t>𝐸</m:t>
                        </m:r>
                      </m:e>
                      <m:sub>
                        <m:r>
                          <a:rPr lang="en-US" sz="1600" b="0" i="1" smtClean="0">
                            <a:solidFill>
                              <a:srgbClr val="0070C0"/>
                            </a:solidFill>
                            <a:latin typeface="Cambria Math" panose="02040503050406030204" pitchFamily="18" charset="0"/>
                            <a:cs typeface="Arial" panose="020B0604020202020204" pitchFamily="34" charset="0"/>
                          </a:rPr>
                          <m:t>𝐶</m:t>
                        </m:r>
                      </m:sub>
                    </m:sSub>
                    <m:r>
                      <a:rPr lang="en-US" sz="1600" i="1">
                        <a:solidFill>
                          <a:srgbClr val="0070C0"/>
                        </a:solidFill>
                        <a:latin typeface="Cambria Math" panose="02040503050406030204" pitchFamily="18" charset="0"/>
                        <a:cs typeface="Arial" panose="020B0604020202020204" pitchFamily="34" charset="0"/>
                      </a:rPr>
                      <m:t>1</m:t>
                    </m:r>
                    <m:r>
                      <a:rPr lang="ru-RU" sz="1600" i="1">
                        <a:solidFill>
                          <a:srgbClr val="0070C0"/>
                        </a:solidFill>
                        <a:latin typeface="Cambria Math" panose="02040503050406030204" pitchFamily="18" charset="0"/>
                        <a:ea typeface="Cambria Math" panose="02040503050406030204" pitchFamily="18" charset="0"/>
                        <a:cs typeface="Arial" panose="020B0604020202020204" pitchFamily="34" charset="0"/>
                      </a:rPr>
                      <m:t>≡</m:t>
                    </m:r>
                    <m:sSub>
                      <m:sSubPr>
                        <m:ctrlPr>
                          <a:rPr lang="en-US" sz="1600" i="1">
                            <a:solidFill>
                              <a:srgbClr val="0070C0"/>
                            </a:solidFill>
                            <a:latin typeface="Cambria Math" panose="02040503050406030204" pitchFamily="18" charset="0"/>
                            <a:cs typeface="Arial" panose="020B0604020202020204" pitchFamily="34" charset="0"/>
                          </a:rPr>
                        </m:ctrlPr>
                      </m:sSubPr>
                      <m:e>
                        <m:r>
                          <a:rPr lang="en-US" sz="1600" b="0" i="1" smtClean="0">
                            <a:solidFill>
                              <a:srgbClr val="0070C0"/>
                            </a:solidFill>
                            <a:latin typeface="Cambria Math" panose="02040503050406030204" pitchFamily="18" charset="0"/>
                            <a:cs typeface="Arial" panose="020B0604020202020204" pitchFamily="34" charset="0"/>
                          </a:rPr>
                          <m:t>𝐴</m:t>
                        </m:r>
                      </m:e>
                      <m:sub>
                        <m:r>
                          <a:rPr lang="ru-RU" sz="1600" i="1">
                            <a:solidFill>
                              <a:srgbClr val="0070C0"/>
                            </a:solidFill>
                            <a:latin typeface="Cambria Math" panose="02040503050406030204" pitchFamily="18" charset="0"/>
                            <a:cs typeface="Arial" panose="020B0604020202020204" pitchFamily="34" charset="0"/>
                          </a:rPr>
                          <m:t>Г</m:t>
                        </m:r>
                      </m:sub>
                    </m:sSub>
                  </m:oMath>
                </a14:m>
                <a:r>
                  <a:rPr lang="ru-RU" sz="1600" dirty="0" smtClean="0"/>
                  <a:t>или </a:t>
                </a:r>
                <a14:m>
                  <m:oMath xmlns:m="http://schemas.openxmlformats.org/officeDocument/2006/math">
                    <m:sSub>
                      <m:sSubPr>
                        <m:ctrlPr>
                          <a:rPr lang="en-US" sz="1600" i="1">
                            <a:solidFill>
                              <a:srgbClr val="0070C0"/>
                            </a:solidFill>
                            <a:latin typeface="Cambria Math" panose="02040503050406030204" pitchFamily="18" charset="0"/>
                            <a:cs typeface="Arial" panose="020B0604020202020204" pitchFamily="34" charset="0"/>
                          </a:rPr>
                        </m:ctrlPr>
                      </m:sSubPr>
                      <m:e>
                        <m:r>
                          <a:rPr lang="en-US" sz="1600" i="1">
                            <a:solidFill>
                              <a:srgbClr val="0070C0"/>
                            </a:solidFill>
                            <a:latin typeface="Cambria Math" panose="02040503050406030204" pitchFamily="18" charset="0"/>
                            <a:cs typeface="Arial" panose="020B0604020202020204" pitchFamily="34" charset="0"/>
                          </a:rPr>
                          <m:t>𝐸</m:t>
                        </m:r>
                      </m:e>
                      <m:sub>
                        <m:r>
                          <a:rPr lang="en-US" sz="1600" b="0" i="1" smtClean="0">
                            <a:solidFill>
                              <a:srgbClr val="0070C0"/>
                            </a:solidFill>
                            <a:latin typeface="Cambria Math" panose="02040503050406030204" pitchFamily="18" charset="0"/>
                            <a:cs typeface="Arial" panose="020B0604020202020204" pitchFamily="34" charset="0"/>
                          </a:rPr>
                          <m:t>𝐶</m:t>
                        </m:r>
                      </m:sub>
                    </m:sSub>
                    <m:r>
                      <a:rPr lang="en-US" sz="1600" i="1">
                        <a:solidFill>
                          <a:srgbClr val="0070C0"/>
                        </a:solidFill>
                        <a:latin typeface="Cambria Math" panose="02040503050406030204" pitchFamily="18" charset="0"/>
                        <a:cs typeface="Arial" panose="020B0604020202020204" pitchFamily="34" charset="0"/>
                      </a:rPr>
                      <m:t>1</m:t>
                    </m:r>
                    <m:r>
                      <a:rPr lang="ru-RU" sz="1600" i="1">
                        <a:solidFill>
                          <a:srgbClr val="0070C0"/>
                        </a:solidFill>
                        <a:latin typeface="Cambria Math" panose="02040503050406030204" pitchFamily="18" charset="0"/>
                        <a:ea typeface="Cambria Math" panose="02040503050406030204" pitchFamily="18" charset="0"/>
                        <a:cs typeface="Arial" panose="020B0604020202020204" pitchFamily="34" charset="0"/>
                      </a:rPr>
                      <m:t>≡</m:t>
                    </m:r>
                    <m:sSub>
                      <m:sSubPr>
                        <m:ctrlPr>
                          <a:rPr lang="en-US" sz="1600" i="1">
                            <a:solidFill>
                              <a:srgbClr val="0070C0"/>
                            </a:solidFill>
                            <a:latin typeface="Cambria Math" panose="02040503050406030204" pitchFamily="18" charset="0"/>
                            <a:cs typeface="Arial" panose="020B0604020202020204" pitchFamily="34" charset="0"/>
                          </a:rPr>
                        </m:ctrlPr>
                      </m:sSubPr>
                      <m:e>
                        <m:r>
                          <a:rPr lang="en-US" sz="1600" b="0" i="1" smtClean="0">
                            <a:solidFill>
                              <a:srgbClr val="0070C0"/>
                            </a:solidFill>
                            <a:latin typeface="Cambria Math" panose="02040503050406030204" pitchFamily="18" charset="0"/>
                            <a:cs typeface="Arial" panose="020B0604020202020204" pitchFamily="34" charset="0"/>
                          </a:rPr>
                          <m:t>𝐵</m:t>
                        </m:r>
                      </m:e>
                      <m:sub>
                        <m:r>
                          <a:rPr lang="ru-RU" sz="1600" i="1">
                            <a:solidFill>
                              <a:srgbClr val="0070C0"/>
                            </a:solidFill>
                            <a:latin typeface="Cambria Math" panose="02040503050406030204" pitchFamily="18" charset="0"/>
                            <a:cs typeface="Arial" panose="020B0604020202020204" pitchFamily="34" charset="0"/>
                          </a:rPr>
                          <m:t>Г</m:t>
                        </m:r>
                      </m:sub>
                    </m:sSub>
                    <m:r>
                      <a:rPr lang="en-US" sz="1600" b="0" i="0" smtClean="0">
                        <a:solidFill>
                          <a:srgbClr val="0070C0"/>
                        </a:solidFill>
                        <a:latin typeface="Cambria Math" panose="02040503050406030204" pitchFamily="18" charset="0"/>
                        <a:cs typeface="Arial" panose="020B0604020202020204" pitchFamily="34" charset="0"/>
                      </a:rPr>
                      <m:t>;</m:t>
                    </m:r>
                  </m:oMath>
                </a14:m>
                <a:r>
                  <a:rPr lang="en-US" sz="1600" dirty="0" smtClean="0"/>
                  <a:t>  </a:t>
                </a:r>
                <a14:m>
                  <m:oMath xmlns:m="http://schemas.openxmlformats.org/officeDocument/2006/math">
                    <m:sSub>
                      <m:sSubPr>
                        <m:ctrlPr>
                          <a:rPr lang="en-US" sz="1600" i="1">
                            <a:solidFill>
                              <a:srgbClr val="0070C0"/>
                            </a:solidFill>
                            <a:latin typeface="Cambria Math" panose="02040503050406030204" pitchFamily="18" charset="0"/>
                            <a:cs typeface="Arial" panose="020B0604020202020204" pitchFamily="34" charset="0"/>
                          </a:rPr>
                        </m:ctrlPr>
                      </m:sSubPr>
                      <m:e>
                        <m:r>
                          <a:rPr lang="en-US" sz="1600" i="1">
                            <a:solidFill>
                              <a:srgbClr val="0070C0"/>
                            </a:solidFill>
                            <a:latin typeface="Cambria Math" panose="02040503050406030204" pitchFamily="18" charset="0"/>
                            <a:cs typeface="Arial" panose="020B0604020202020204" pitchFamily="34" charset="0"/>
                          </a:rPr>
                          <m:t>𝐸</m:t>
                        </m:r>
                      </m:e>
                      <m:sub>
                        <m:r>
                          <a:rPr lang="en-US" sz="1600" b="0" i="1" smtClean="0">
                            <a:solidFill>
                              <a:srgbClr val="0070C0"/>
                            </a:solidFill>
                            <a:latin typeface="Cambria Math" panose="02040503050406030204" pitchFamily="18" charset="0"/>
                            <a:cs typeface="Arial" panose="020B0604020202020204" pitchFamily="34" charset="0"/>
                          </a:rPr>
                          <m:t>𝐶</m:t>
                        </m:r>
                      </m:sub>
                    </m:sSub>
                    <m:r>
                      <a:rPr lang="en-US" sz="1600" i="1">
                        <a:solidFill>
                          <a:srgbClr val="0070C0"/>
                        </a:solidFill>
                        <a:latin typeface="Cambria Math" panose="02040503050406030204" pitchFamily="18" charset="0"/>
                        <a:cs typeface="Arial" panose="020B0604020202020204" pitchFamily="34" charset="0"/>
                      </a:rPr>
                      <m:t>2</m:t>
                    </m:r>
                    <m:r>
                      <a:rPr lang="ru-RU" sz="1600" i="1">
                        <a:solidFill>
                          <a:srgbClr val="0070C0"/>
                        </a:solidFill>
                        <a:latin typeface="Cambria Math" panose="02040503050406030204" pitchFamily="18" charset="0"/>
                        <a:ea typeface="Cambria Math" panose="02040503050406030204" pitchFamily="18" charset="0"/>
                        <a:cs typeface="Arial" panose="020B0604020202020204" pitchFamily="34" charset="0"/>
                      </a:rPr>
                      <m:t>≡</m:t>
                    </m:r>
                    <m:sSub>
                      <m:sSubPr>
                        <m:ctrlPr>
                          <a:rPr lang="en-US" sz="1600" i="1">
                            <a:solidFill>
                              <a:srgbClr val="0070C0"/>
                            </a:solidFill>
                            <a:latin typeface="Cambria Math" panose="02040503050406030204" pitchFamily="18" charset="0"/>
                            <a:cs typeface="Arial" panose="020B0604020202020204" pitchFamily="34" charset="0"/>
                          </a:rPr>
                        </m:ctrlPr>
                      </m:sSubPr>
                      <m:e>
                        <m:r>
                          <a:rPr lang="en-US" sz="1600" i="1">
                            <a:solidFill>
                              <a:srgbClr val="0070C0"/>
                            </a:solidFill>
                            <a:latin typeface="Cambria Math" panose="02040503050406030204" pitchFamily="18" charset="0"/>
                            <a:cs typeface="Arial" panose="020B0604020202020204" pitchFamily="34" charset="0"/>
                          </a:rPr>
                          <m:t>𝐵</m:t>
                        </m:r>
                      </m:e>
                      <m:sub>
                        <m:r>
                          <a:rPr lang="ru-RU" sz="1600" i="1">
                            <a:solidFill>
                              <a:srgbClr val="0070C0"/>
                            </a:solidFill>
                            <a:latin typeface="Cambria Math" panose="02040503050406030204" pitchFamily="18" charset="0"/>
                            <a:cs typeface="Arial" panose="020B0604020202020204" pitchFamily="34" charset="0"/>
                          </a:rPr>
                          <m:t>Г</m:t>
                        </m:r>
                      </m:sub>
                    </m:sSub>
                    <m:r>
                      <a:rPr lang="en-US" sz="1600" i="1">
                        <a:solidFill>
                          <a:srgbClr val="0070C0"/>
                        </a:solidFill>
                        <a:latin typeface="Cambria Math" panose="02040503050406030204" pitchFamily="18" charset="0"/>
                        <a:cs typeface="Arial" panose="020B0604020202020204" pitchFamily="34" charset="0"/>
                      </a:rPr>
                      <m:t>&amp;</m:t>
                    </m:r>
                    <m:sSub>
                      <m:sSubPr>
                        <m:ctrlPr>
                          <a:rPr lang="en-US" sz="1600" i="1">
                            <a:solidFill>
                              <a:srgbClr val="0070C0"/>
                            </a:solidFill>
                            <a:latin typeface="Cambria Math" panose="02040503050406030204" pitchFamily="18" charset="0"/>
                            <a:cs typeface="Arial" panose="020B0604020202020204" pitchFamily="34" charset="0"/>
                          </a:rPr>
                        </m:ctrlPr>
                      </m:sSubPr>
                      <m:e>
                        <m:r>
                          <a:rPr lang="en-US" sz="1600" b="0" i="1" smtClean="0">
                            <a:solidFill>
                              <a:srgbClr val="0070C0"/>
                            </a:solidFill>
                            <a:latin typeface="Cambria Math" panose="02040503050406030204" pitchFamily="18" charset="0"/>
                            <a:cs typeface="Arial" panose="020B0604020202020204" pitchFamily="34" charset="0"/>
                          </a:rPr>
                          <m:t>𝐴</m:t>
                        </m:r>
                      </m:e>
                      <m:sub>
                        <m:r>
                          <a:rPr lang="ru-RU" sz="1600" i="1">
                            <a:solidFill>
                              <a:srgbClr val="0070C0"/>
                            </a:solidFill>
                            <a:latin typeface="Cambria Math" panose="02040503050406030204" pitchFamily="18" charset="0"/>
                            <a:cs typeface="Arial" panose="020B0604020202020204" pitchFamily="34" charset="0"/>
                          </a:rPr>
                          <m:t>Г</m:t>
                        </m:r>
                      </m:sub>
                    </m:sSub>
                  </m:oMath>
                </a14:m>
                <a:endParaRPr lang="en-US" sz="1600" dirty="0" smtClean="0"/>
              </a:p>
              <a:p>
                <a:pPr marL="0" indent="0">
                  <a:buNone/>
                </a:pPr>
                <a:r>
                  <a:rPr lang="en-US" sz="1600" dirty="0" smtClean="0"/>
                  <a:t>……………………………………………………..</a:t>
                </a:r>
                <a:endParaRPr lang="en-US" sz="1600" dirty="0"/>
              </a:p>
              <a:p>
                <a:pPr marL="0" indent="0">
                  <a:buNone/>
                </a:pPr>
                <a14:m>
                  <m:oMath xmlns:m="http://schemas.openxmlformats.org/officeDocument/2006/math">
                    <m:sSub>
                      <m:sSubPr>
                        <m:ctrlPr>
                          <a:rPr lang="en-US" sz="1600" i="1">
                            <a:solidFill>
                              <a:srgbClr val="0070C0"/>
                            </a:solidFill>
                            <a:latin typeface="Cambria Math" panose="02040503050406030204" pitchFamily="18" charset="0"/>
                            <a:cs typeface="Arial" panose="020B0604020202020204" pitchFamily="34" charset="0"/>
                          </a:rPr>
                        </m:ctrlPr>
                      </m:sSubPr>
                      <m:e>
                        <m:r>
                          <a:rPr lang="en-US" sz="1600" b="0" i="1" smtClean="0">
                            <a:solidFill>
                              <a:srgbClr val="0070C0"/>
                            </a:solidFill>
                            <a:latin typeface="Cambria Math" panose="02040503050406030204" pitchFamily="18" charset="0"/>
                            <a:cs typeface="Arial" panose="020B0604020202020204" pitchFamily="34" charset="0"/>
                          </a:rPr>
                          <m:t>𝐸</m:t>
                        </m:r>
                      </m:e>
                      <m:sub>
                        <m:r>
                          <a:rPr lang="en-US" sz="1600" b="0" i="1" smtClean="0">
                            <a:solidFill>
                              <a:srgbClr val="0070C0"/>
                            </a:solidFill>
                            <a:latin typeface="Cambria Math" panose="02040503050406030204" pitchFamily="18" charset="0"/>
                            <a:cs typeface="Arial" panose="020B0604020202020204" pitchFamily="34" charset="0"/>
                          </a:rPr>
                          <m:t>𝐴</m:t>
                        </m:r>
                      </m:sub>
                    </m:sSub>
                    <m:r>
                      <a:rPr lang="en-US" sz="1600" b="0" i="1" smtClean="0">
                        <a:solidFill>
                          <a:srgbClr val="0070C0"/>
                        </a:solidFill>
                        <a:latin typeface="Cambria Math" panose="02040503050406030204" pitchFamily="18" charset="0"/>
                        <a:cs typeface="Arial" panose="020B0604020202020204" pitchFamily="34" charset="0"/>
                      </a:rPr>
                      <m:t>𝑘</m:t>
                    </m:r>
                    <m:r>
                      <a:rPr lang="ru-RU" sz="1600" i="1" smtClean="0">
                        <a:solidFill>
                          <a:srgbClr val="0070C0"/>
                        </a:solidFill>
                        <a:latin typeface="Cambria Math" panose="02040503050406030204" pitchFamily="18" charset="0"/>
                        <a:ea typeface="Cambria Math" panose="02040503050406030204" pitchFamily="18" charset="0"/>
                        <a:cs typeface="Arial" panose="020B0604020202020204" pitchFamily="34" charset="0"/>
                      </a:rPr>
                      <m:t>≡</m:t>
                    </m:r>
                    <m:limUpp>
                      <m:limUppPr>
                        <m:ctrlPr>
                          <a:rPr lang="en-US" sz="1600" i="1" smtClean="0">
                            <a:solidFill>
                              <a:srgbClr val="0070C0"/>
                            </a:solidFill>
                            <a:latin typeface="Cambria Math" panose="02040503050406030204" pitchFamily="18" charset="0"/>
                            <a:cs typeface="Arial" panose="020B0604020202020204" pitchFamily="34" charset="0"/>
                          </a:rPr>
                        </m:ctrlPr>
                      </m:limUppPr>
                      <m:e>
                        <m:groupChr>
                          <m:groupChrPr>
                            <m:chr m:val="⏞"/>
                            <m:pos m:val="top"/>
                            <m:vertJc m:val="bot"/>
                            <m:ctrlPr>
                              <a:rPr lang="en-US" sz="1600" i="1" smtClean="0">
                                <a:solidFill>
                                  <a:srgbClr val="0070C0"/>
                                </a:solidFill>
                                <a:latin typeface="Cambria Math" panose="02040503050406030204" pitchFamily="18" charset="0"/>
                                <a:cs typeface="Arial" panose="020B0604020202020204" pitchFamily="34" charset="0"/>
                              </a:rPr>
                            </m:ctrlPr>
                          </m:groupChrPr>
                          <m:e>
                            <m:sSub>
                              <m:sSubPr>
                                <m:ctrlPr>
                                  <a:rPr lang="en-US" sz="1600" i="1">
                                    <a:solidFill>
                                      <a:srgbClr val="0070C0"/>
                                    </a:solidFill>
                                    <a:latin typeface="Cambria Math" panose="02040503050406030204" pitchFamily="18" charset="0"/>
                                    <a:cs typeface="Arial" panose="020B0604020202020204" pitchFamily="34" charset="0"/>
                                  </a:rPr>
                                </m:ctrlPr>
                              </m:sSubPr>
                              <m:e>
                                <m:r>
                                  <a:rPr lang="en-US" sz="1600" i="1">
                                    <a:solidFill>
                                      <a:srgbClr val="0070C0"/>
                                    </a:solidFill>
                                    <a:latin typeface="Cambria Math" panose="02040503050406030204" pitchFamily="18" charset="0"/>
                                    <a:cs typeface="Arial" panose="020B0604020202020204" pitchFamily="34" charset="0"/>
                                  </a:rPr>
                                  <m:t>𝐴</m:t>
                                </m:r>
                              </m:e>
                              <m:sub>
                                <m:r>
                                  <a:rPr lang="ru-RU" sz="1600" i="1">
                                    <a:solidFill>
                                      <a:srgbClr val="0070C0"/>
                                    </a:solidFill>
                                    <a:latin typeface="Cambria Math" panose="02040503050406030204" pitchFamily="18" charset="0"/>
                                    <a:cs typeface="Arial" panose="020B0604020202020204" pitchFamily="34" charset="0"/>
                                  </a:rPr>
                                  <m:t>Г</m:t>
                                </m:r>
                              </m:sub>
                            </m:sSub>
                            <m:r>
                              <a:rPr lang="en-US" sz="1600" i="1">
                                <a:solidFill>
                                  <a:srgbClr val="0070C0"/>
                                </a:solidFill>
                                <a:latin typeface="Cambria Math" panose="02040503050406030204" pitchFamily="18" charset="0"/>
                                <a:cs typeface="Arial" panose="020B0604020202020204" pitchFamily="34" charset="0"/>
                              </a:rPr>
                              <m:t>&amp;</m:t>
                            </m:r>
                            <m:sSub>
                              <m:sSubPr>
                                <m:ctrlPr>
                                  <a:rPr lang="en-US" sz="1600" i="1">
                                    <a:solidFill>
                                      <a:srgbClr val="0070C0"/>
                                    </a:solidFill>
                                    <a:latin typeface="Cambria Math" panose="02040503050406030204" pitchFamily="18" charset="0"/>
                                    <a:cs typeface="Arial" panose="020B0604020202020204" pitchFamily="34" charset="0"/>
                                  </a:rPr>
                                </m:ctrlPr>
                              </m:sSubPr>
                              <m:e>
                                <m:r>
                                  <a:rPr lang="en-US" sz="1600" i="1">
                                    <a:solidFill>
                                      <a:srgbClr val="0070C0"/>
                                    </a:solidFill>
                                    <a:latin typeface="Cambria Math" panose="02040503050406030204" pitchFamily="18" charset="0"/>
                                    <a:cs typeface="Arial" panose="020B0604020202020204" pitchFamily="34" charset="0"/>
                                  </a:rPr>
                                  <m:t>𝐵</m:t>
                                </m:r>
                              </m:e>
                              <m:sub>
                                <m:r>
                                  <a:rPr lang="ru-RU" sz="1600" i="1">
                                    <a:solidFill>
                                      <a:srgbClr val="0070C0"/>
                                    </a:solidFill>
                                    <a:latin typeface="Cambria Math" panose="02040503050406030204" pitchFamily="18" charset="0"/>
                                    <a:cs typeface="Arial" panose="020B0604020202020204" pitchFamily="34" charset="0"/>
                                  </a:rPr>
                                  <m:t>Г</m:t>
                                </m:r>
                              </m:sub>
                            </m:sSub>
                            <m:sSub>
                              <m:sSubPr>
                                <m:ctrlPr>
                                  <a:rPr lang="en-US" sz="1600" i="1">
                                    <a:solidFill>
                                      <a:srgbClr val="0070C0"/>
                                    </a:solidFill>
                                    <a:latin typeface="Cambria Math" panose="02040503050406030204" pitchFamily="18" charset="0"/>
                                    <a:cs typeface="Arial" panose="020B0604020202020204" pitchFamily="34" charset="0"/>
                                  </a:rPr>
                                </m:ctrlPr>
                              </m:sSubPr>
                              <m:e>
                                <m:r>
                                  <a:rPr lang="en-US" sz="1600" i="1">
                                    <a:solidFill>
                                      <a:srgbClr val="0070C0"/>
                                    </a:solidFill>
                                    <a:latin typeface="Cambria Math" panose="02040503050406030204" pitchFamily="18" charset="0"/>
                                    <a:cs typeface="Arial" panose="020B0604020202020204" pitchFamily="34" charset="0"/>
                                  </a:rPr>
                                  <m:t>&amp;</m:t>
                                </m:r>
                                <m:r>
                                  <a:rPr lang="en-US" sz="1600" i="1">
                                    <a:solidFill>
                                      <a:srgbClr val="0070C0"/>
                                    </a:solidFill>
                                    <a:latin typeface="Cambria Math" panose="02040503050406030204" pitchFamily="18" charset="0"/>
                                    <a:cs typeface="Arial" panose="020B0604020202020204" pitchFamily="34" charset="0"/>
                                  </a:rPr>
                                  <m:t>𝐶</m:t>
                                </m:r>
                              </m:e>
                              <m:sub>
                                <m:r>
                                  <a:rPr lang="ru-RU" sz="1600" i="1">
                                    <a:solidFill>
                                      <a:srgbClr val="0070C0"/>
                                    </a:solidFill>
                                    <a:latin typeface="Cambria Math" panose="02040503050406030204" pitchFamily="18" charset="0"/>
                                    <a:cs typeface="Arial" panose="020B0604020202020204" pitchFamily="34" charset="0"/>
                                  </a:rPr>
                                  <m:t>Г</m:t>
                                </m:r>
                              </m:sub>
                            </m:sSub>
                            <m:r>
                              <a:rPr lang="en-US" sz="1600" i="1">
                                <a:solidFill>
                                  <a:srgbClr val="0070C0"/>
                                </a:solidFill>
                                <a:latin typeface="Cambria Math" panose="02040503050406030204" pitchFamily="18" charset="0"/>
                                <a:cs typeface="Arial" panose="020B0604020202020204" pitchFamily="34" charset="0"/>
                              </a:rPr>
                              <m:t>………</m:t>
                            </m:r>
                            <m:sSub>
                              <m:sSubPr>
                                <m:ctrlPr>
                                  <a:rPr lang="en-US" sz="1600" i="1">
                                    <a:solidFill>
                                      <a:srgbClr val="0070C0"/>
                                    </a:solidFill>
                                    <a:latin typeface="Cambria Math" panose="02040503050406030204" pitchFamily="18" charset="0"/>
                                    <a:cs typeface="Arial" panose="020B0604020202020204" pitchFamily="34" charset="0"/>
                                  </a:rPr>
                                </m:ctrlPr>
                              </m:sSubPr>
                              <m:e>
                                <m:r>
                                  <a:rPr lang="en-US" sz="1600" i="1">
                                    <a:solidFill>
                                      <a:srgbClr val="0070C0"/>
                                    </a:solidFill>
                                    <a:latin typeface="Cambria Math" panose="02040503050406030204" pitchFamily="18" charset="0"/>
                                    <a:cs typeface="Arial" panose="020B0604020202020204" pitchFamily="34" charset="0"/>
                                  </a:rPr>
                                  <m:t>𝑍</m:t>
                                </m:r>
                              </m:e>
                              <m:sub>
                                <m:r>
                                  <a:rPr lang="ru-RU" sz="1600" i="1">
                                    <a:solidFill>
                                      <a:srgbClr val="0070C0"/>
                                    </a:solidFill>
                                    <a:latin typeface="Cambria Math" panose="02040503050406030204" pitchFamily="18" charset="0"/>
                                    <a:cs typeface="Arial" panose="020B0604020202020204" pitchFamily="34" charset="0"/>
                                  </a:rPr>
                                  <m:t>Г</m:t>
                                </m:r>
                                <m:r>
                                  <a:rPr lang="en-US" sz="1600" i="1">
                                    <a:solidFill>
                                      <a:srgbClr val="0070C0"/>
                                    </a:solidFill>
                                    <a:latin typeface="Cambria Math" panose="02040503050406030204" pitchFamily="18" charset="0"/>
                                    <a:cs typeface="Arial" panose="020B0604020202020204" pitchFamily="34" charset="0"/>
                                  </a:rPr>
                                  <m:t> </m:t>
                                </m:r>
                              </m:sub>
                            </m:sSub>
                          </m:e>
                        </m:groupChr>
                      </m:e>
                      <m:lim>
                        <m:r>
                          <a:rPr lang="en-US" sz="1600" b="0" i="1" smtClean="0">
                            <a:solidFill>
                              <a:srgbClr val="0070C0"/>
                            </a:solidFill>
                            <a:latin typeface="Cambria Math" panose="02040503050406030204" pitchFamily="18" charset="0"/>
                            <a:cs typeface="Arial" panose="020B0604020202020204" pitchFamily="34" charset="0"/>
                          </a:rPr>
                          <m:t>𝑘</m:t>
                        </m:r>
                        <m:r>
                          <a:rPr lang="en-US" sz="1600" b="0" i="1" smtClean="0">
                            <a:solidFill>
                              <a:srgbClr val="0070C0"/>
                            </a:solidFill>
                            <a:latin typeface="Cambria Math" panose="02040503050406030204" pitchFamily="18" charset="0"/>
                            <a:cs typeface="Arial" panose="020B0604020202020204" pitchFamily="34" charset="0"/>
                          </a:rPr>
                          <m:t> грязных</m:t>
                        </m:r>
                      </m:lim>
                    </m:limUpp>
                  </m:oMath>
                </a14:m>
                <a:r>
                  <a:rPr lang="en-US" sz="1600" dirty="0" smtClean="0"/>
                  <a:t>;</a:t>
                </a:r>
                <a:r>
                  <a:rPr lang="ru-RU" sz="1600" dirty="0" smtClean="0"/>
                  <a:t>всего видит </a:t>
                </a:r>
                <a:r>
                  <a:rPr lang="en-US" sz="1600" dirty="0" smtClean="0"/>
                  <a:t>k </a:t>
                </a:r>
                <a:r>
                  <a:rPr lang="ru-RU" sz="1600" dirty="0" smtClean="0"/>
                  <a:t>грязи</a:t>
                </a:r>
              </a:p>
              <a:p>
                <a:pPr marL="0" indent="0">
                  <a:buNone/>
                </a:pPr>
                <a14:m>
                  <m:oMath xmlns:m="http://schemas.openxmlformats.org/officeDocument/2006/math">
                    <m:sSub>
                      <m:sSubPr>
                        <m:ctrlPr>
                          <a:rPr lang="en-US" sz="1600" i="1">
                            <a:solidFill>
                              <a:srgbClr val="0070C0"/>
                            </a:solidFill>
                            <a:latin typeface="Cambria Math" panose="02040503050406030204" pitchFamily="18" charset="0"/>
                            <a:cs typeface="Arial" panose="020B0604020202020204" pitchFamily="34" charset="0"/>
                          </a:rPr>
                        </m:ctrlPr>
                      </m:sSubPr>
                      <m:e>
                        <m:r>
                          <a:rPr lang="en-US" sz="1600" i="1">
                            <a:solidFill>
                              <a:srgbClr val="0070C0"/>
                            </a:solidFill>
                            <a:latin typeface="Cambria Math" panose="02040503050406030204" pitchFamily="18" charset="0"/>
                            <a:cs typeface="Arial" panose="020B0604020202020204" pitchFamily="34" charset="0"/>
                          </a:rPr>
                          <m:t>𝐸</m:t>
                        </m:r>
                      </m:e>
                      <m:sub>
                        <m:r>
                          <a:rPr lang="en-US" sz="1600" b="0" i="1" smtClean="0">
                            <a:solidFill>
                              <a:srgbClr val="0070C0"/>
                            </a:solidFill>
                            <a:latin typeface="Cambria Math" panose="02040503050406030204" pitchFamily="18" charset="0"/>
                            <a:cs typeface="Arial" panose="020B0604020202020204" pitchFamily="34" charset="0"/>
                          </a:rPr>
                          <m:t>𝐵</m:t>
                        </m:r>
                      </m:sub>
                    </m:sSub>
                    <m:r>
                      <a:rPr lang="en-US" sz="1600" i="1">
                        <a:solidFill>
                          <a:srgbClr val="0070C0"/>
                        </a:solidFill>
                        <a:latin typeface="Cambria Math" panose="02040503050406030204" pitchFamily="18" charset="0"/>
                        <a:cs typeface="Arial" panose="020B0604020202020204" pitchFamily="34" charset="0"/>
                      </a:rPr>
                      <m:t>𝑘</m:t>
                    </m:r>
                    <m:r>
                      <a:rPr lang="ru-RU" sz="1600" i="1">
                        <a:solidFill>
                          <a:srgbClr val="0070C0"/>
                        </a:solidFill>
                        <a:latin typeface="Cambria Math" panose="02040503050406030204" pitchFamily="18" charset="0"/>
                        <a:ea typeface="Cambria Math" panose="02040503050406030204" pitchFamily="18" charset="0"/>
                        <a:cs typeface="Arial" panose="020B0604020202020204" pitchFamily="34" charset="0"/>
                      </a:rPr>
                      <m:t>≡</m:t>
                    </m:r>
                    <m:limUpp>
                      <m:limUppPr>
                        <m:ctrlPr>
                          <a:rPr lang="en-US" sz="1600" i="1">
                            <a:solidFill>
                              <a:srgbClr val="0070C0"/>
                            </a:solidFill>
                            <a:latin typeface="Cambria Math" panose="02040503050406030204" pitchFamily="18" charset="0"/>
                            <a:cs typeface="Arial" panose="020B0604020202020204" pitchFamily="34" charset="0"/>
                          </a:rPr>
                        </m:ctrlPr>
                      </m:limUppPr>
                      <m:e>
                        <m:groupChr>
                          <m:groupChrPr>
                            <m:chr m:val="⏞"/>
                            <m:pos m:val="top"/>
                            <m:vertJc m:val="bot"/>
                            <m:ctrlPr>
                              <a:rPr lang="en-US" sz="1600" i="1">
                                <a:solidFill>
                                  <a:srgbClr val="0070C0"/>
                                </a:solidFill>
                                <a:latin typeface="Cambria Math" panose="02040503050406030204" pitchFamily="18" charset="0"/>
                                <a:cs typeface="Arial" panose="020B0604020202020204" pitchFamily="34" charset="0"/>
                              </a:rPr>
                            </m:ctrlPr>
                          </m:groupChrPr>
                          <m:e>
                            <m:sSub>
                              <m:sSubPr>
                                <m:ctrlPr>
                                  <a:rPr lang="en-US" sz="1600" i="1">
                                    <a:solidFill>
                                      <a:srgbClr val="0070C0"/>
                                    </a:solidFill>
                                    <a:latin typeface="Cambria Math" panose="02040503050406030204" pitchFamily="18" charset="0"/>
                                    <a:cs typeface="Arial" panose="020B0604020202020204" pitchFamily="34" charset="0"/>
                                  </a:rPr>
                                </m:ctrlPr>
                              </m:sSubPr>
                              <m:e>
                                <m:r>
                                  <a:rPr lang="en-US" sz="1600" i="1">
                                    <a:solidFill>
                                      <a:srgbClr val="0070C0"/>
                                    </a:solidFill>
                                    <a:latin typeface="Cambria Math" panose="02040503050406030204" pitchFamily="18" charset="0"/>
                                    <a:cs typeface="Arial" panose="020B0604020202020204" pitchFamily="34" charset="0"/>
                                  </a:rPr>
                                  <m:t>𝐴</m:t>
                                </m:r>
                              </m:e>
                              <m:sub>
                                <m:r>
                                  <a:rPr lang="ru-RU" sz="1600" i="1">
                                    <a:solidFill>
                                      <a:srgbClr val="0070C0"/>
                                    </a:solidFill>
                                    <a:latin typeface="Cambria Math" panose="02040503050406030204" pitchFamily="18" charset="0"/>
                                    <a:cs typeface="Arial" panose="020B0604020202020204" pitchFamily="34" charset="0"/>
                                  </a:rPr>
                                  <m:t>Г</m:t>
                                </m:r>
                              </m:sub>
                            </m:sSub>
                            <m:r>
                              <a:rPr lang="en-US" sz="1600" i="1">
                                <a:solidFill>
                                  <a:srgbClr val="0070C0"/>
                                </a:solidFill>
                                <a:latin typeface="Cambria Math" panose="02040503050406030204" pitchFamily="18" charset="0"/>
                                <a:cs typeface="Arial" panose="020B0604020202020204" pitchFamily="34" charset="0"/>
                              </a:rPr>
                              <m:t>&amp;</m:t>
                            </m:r>
                            <m:sSub>
                              <m:sSubPr>
                                <m:ctrlPr>
                                  <a:rPr lang="en-US" sz="1600" i="1">
                                    <a:solidFill>
                                      <a:srgbClr val="0070C0"/>
                                    </a:solidFill>
                                    <a:latin typeface="Cambria Math" panose="02040503050406030204" pitchFamily="18" charset="0"/>
                                    <a:cs typeface="Arial" panose="020B0604020202020204" pitchFamily="34" charset="0"/>
                                  </a:rPr>
                                </m:ctrlPr>
                              </m:sSubPr>
                              <m:e>
                                <m:r>
                                  <a:rPr lang="en-US" sz="1600" i="1">
                                    <a:solidFill>
                                      <a:srgbClr val="0070C0"/>
                                    </a:solidFill>
                                    <a:latin typeface="Cambria Math" panose="02040503050406030204" pitchFamily="18" charset="0"/>
                                    <a:cs typeface="Arial" panose="020B0604020202020204" pitchFamily="34" charset="0"/>
                                  </a:rPr>
                                  <m:t>𝐵</m:t>
                                </m:r>
                              </m:e>
                              <m:sub>
                                <m:r>
                                  <a:rPr lang="ru-RU" sz="1600" i="1">
                                    <a:solidFill>
                                      <a:srgbClr val="0070C0"/>
                                    </a:solidFill>
                                    <a:latin typeface="Cambria Math" panose="02040503050406030204" pitchFamily="18" charset="0"/>
                                    <a:cs typeface="Arial" panose="020B0604020202020204" pitchFamily="34" charset="0"/>
                                  </a:rPr>
                                  <m:t>Г</m:t>
                                </m:r>
                              </m:sub>
                            </m:sSub>
                            <m:sSub>
                              <m:sSubPr>
                                <m:ctrlPr>
                                  <a:rPr lang="en-US" sz="1600" i="1">
                                    <a:solidFill>
                                      <a:srgbClr val="0070C0"/>
                                    </a:solidFill>
                                    <a:latin typeface="Cambria Math" panose="02040503050406030204" pitchFamily="18" charset="0"/>
                                    <a:cs typeface="Arial" panose="020B0604020202020204" pitchFamily="34" charset="0"/>
                                  </a:rPr>
                                </m:ctrlPr>
                              </m:sSubPr>
                              <m:e>
                                <m:r>
                                  <a:rPr lang="en-US" sz="1600" i="1">
                                    <a:solidFill>
                                      <a:srgbClr val="0070C0"/>
                                    </a:solidFill>
                                    <a:latin typeface="Cambria Math" panose="02040503050406030204" pitchFamily="18" charset="0"/>
                                    <a:cs typeface="Arial" panose="020B0604020202020204" pitchFamily="34" charset="0"/>
                                  </a:rPr>
                                  <m:t>&amp;</m:t>
                                </m:r>
                                <m:r>
                                  <a:rPr lang="en-US" sz="1600" i="1">
                                    <a:solidFill>
                                      <a:srgbClr val="0070C0"/>
                                    </a:solidFill>
                                    <a:latin typeface="Cambria Math" panose="02040503050406030204" pitchFamily="18" charset="0"/>
                                    <a:cs typeface="Arial" panose="020B0604020202020204" pitchFamily="34" charset="0"/>
                                  </a:rPr>
                                  <m:t>𝐶</m:t>
                                </m:r>
                              </m:e>
                              <m:sub>
                                <m:r>
                                  <a:rPr lang="ru-RU" sz="1600" i="1">
                                    <a:solidFill>
                                      <a:srgbClr val="0070C0"/>
                                    </a:solidFill>
                                    <a:latin typeface="Cambria Math" panose="02040503050406030204" pitchFamily="18" charset="0"/>
                                    <a:cs typeface="Arial" panose="020B0604020202020204" pitchFamily="34" charset="0"/>
                                  </a:rPr>
                                  <m:t>Г</m:t>
                                </m:r>
                              </m:sub>
                            </m:sSub>
                            <m:r>
                              <a:rPr lang="en-US" sz="1600" i="1">
                                <a:solidFill>
                                  <a:srgbClr val="0070C0"/>
                                </a:solidFill>
                                <a:latin typeface="Cambria Math" panose="02040503050406030204" pitchFamily="18" charset="0"/>
                                <a:cs typeface="Arial" panose="020B0604020202020204" pitchFamily="34" charset="0"/>
                              </a:rPr>
                              <m:t>………</m:t>
                            </m:r>
                            <m:sSub>
                              <m:sSubPr>
                                <m:ctrlPr>
                                  <a:rPr lang="en-US" sz="1600" i="1">
                                    <a:solidFill>
                                      <a:srgbClr val="0070C0"/>
                                    </a:solidFill>
                                    <a:latin typeface="Cambria Math" panose="02040503050406030204" pitchFamily="18" charset="0"/>
                                    <a:cs typeface="Arial" panose="020B0604020202020204" pitchFamily="34" charset="0"/>
                                  </a:rPr>
                                </m:ctrlPr>
                              </m:sSubPr>
                              <m:e>
                                <m:r>
                                  <a:rPr lang="en-US" sz="1600" i="1">
                                    <a:solidFill>
                                      <a:srgbClr val="0070C0"/>
                                    </a:solidFill>
                                    <a:latin typeface="Cambria Math" panose="02040503050406030204" pitchFamily="18" charset="0"/>
                                    <a:cs typeface="Arial" panose="020B0604020202020204" pitchFamily="34" charset="0"/>
                                  </a:rPr>
                                  <m:t>𝑍</m:t>
                                </m:r>
                              </m:e>
                              <m:sub>
                                <m:r>
                                  <a:rPr lang="ru-RU" sz="1600" i="1">
                                    <a:solidFill>
                                      <a:srgbClr val="0070C0"/>
                                    </a:solidFill>
                                    <a:latin typeface="Cambria Math" panose="02040503050406030204" pitchFamily="18" charset="0"/>
                                    <a:cs typeface="Arial" panose="020B0604020202020204" pitchFamily="34" charset="0"/>
                                  </a:rPr>
                                  <m:t>Г</m:t>
                                </m:r>
                                <m:r>
                                  <a:rPr lang="en-US" sz="1600" i="1">
                                    <a:solidFill>
                                      <a:srgbClr val="0070C0"/>
                                    </a:solidFill>
                                    <a:latin typeface="Cambria Math" panose="02040503050406030204" pitchFamily="18" charset="0"/>
                                    <a:cs typeface="Arial" panose="020B0604020202020204" pitchFamily="34" charset="0"/>
                                  </a:rPr>
                                  <m:t> </m:t>
                                </m:r>
                              </m:sub>
                            </m:sSub>
                          </m:e>
                        </m:groupChr>
                      </m:e>
                      <m:lim>
                        <m:r>
                          <a:rPr lang="en-US" sz="1600" i="1">
                            <a:solidFill>
                              <a:srgbClr val="0070C0"/>
                            </a:solidFill>
                            <a:latin typeface="Cambria Math" panose="02040503050406030204" pitchFamily="18" charset="0"/>
                            <a:cs typeface="Arial" panose="020B0604020202020204" pitchFamily="34" charset="0"/>
                          </a:rPr>
                          <m:t>𝑘</m:t>
                        </m:r>
                        <m:r>
                          <a:rPr lang="en-US" sz="1600" i="1">
                            <a:solidFill>
                              <a:srgbClr val="0070C0"/>
                            </a:solidFill>
                            <a:latin typeface="Cambria Math" panose="02040503050406030204" pitchFamily="18" charset="0"/>
                            <a:cs typeface="Arial" panose="020B0604020202020204" pitchFamily="34" charset="0"/>
                          </a:rPr>
                          <m:t> грязных</m:t>
                        </m:r>
                      </m:lim>
                    </m:limUpp>
                  </m:oMath>
                </a14:m>
                <a:r>
                  <a:rPr lang="en-US" sz="1600" dirty="0" smtClean="0"/>
                  <a:t>;</a:t>
                </a:r>
                <a:r>
                  <a:rPr lang="ru-RU" sz="1600" dirty="0" smtClean="0"/>
                  <a:t>всего </a:t>
                </a:r>
                <a:r>
                  <a:rPr lang="ru-RU" sz="1600" dirty="0"/>
                  <a:t>видит </a:t>
                </a:r>
                <a:r>
                  <a:rPr lang="en-US" sz="1600" dirty="0"/>
                  <a:t>k </a:t>
                </a:r>
                <a:r>
                  <a:rPr lang="ru-RU" sz="1600" dirty="0" smtClean="0"/>
                  <a:t>грязи</a:t>
                </a:r>
                <a:endParaRPr lang="ru-RU" sz="1600" dirty="0"/>
              </a:p>
              <a:p>
                <a:pPr marL="0" indent="0">
                  <a:buNone/>
                </a:pPr>
                <a14:m>
                  <m:oMath xmlns:m="http://schemas.openxmlformats.org/officeDocument/2006/math">
                    <m:sSub>
                      <m:sSubPr>
                        <m:ctrlPr>
                          <a:rPr lang="en-US" sz="1600" i="1">
                            <a:solidFill>
                              <a:srgbClr val="0070C0"/>
                            </a:solidFill>
                            <a:latin typeface="Cambria Math" panose="02040503050406030204" pitchFamily="18" charset="0"/>
                            <a:cs typeface="Arial" panose="020B0604020202020204" pitchFamily="34" charset="0"/>
                          </a:rPr>
                        </m:ctrlPr>
                      </m:sSubPr>
                      <m:e>
                        <m:r>
                          <a:rPr lang="en-US" sz="1600" i="1">
                            <a:solidFill>
                              <a:srgbClr val="0070C0"/>
                            </a:solidFill>
                            <a:latin typeface="Cambria Math" panose="02040503050406030204" pitchFamily="18" charset="0"/>
                            <a:cs typeface="Arial" panose="020B0604020202020204" pitchFamily="34" charset="0"/>
                          </a:rPr>
                          <m:t>𝐸</m:t>
                        </m:r>
                      </m:e>
                      <m:sub>
                        <m:r>
                          <a:rPr lang="en-US" sz="1600" b="0" i="1" smtClean="0">
                            <a:solidFill>
                              <a:srgbClr val="0070C0"/>
                            </a:solidFill>
                            <a:latin typeface="Cambria Math" panose="02040503050406030204" pitchFamily="18" charset="0"/>
                            <a:cs typeface="Arial" panose="020B0604020202020204" pitchFamily="34" charset="0"/>
                          </a:rPr>
                          <m:t>𝐶</m:t>
                        </m:r>
                      </m:sub>
                    </m:sSub>
                    <m:r>
                      <a:rPr lang="en-US" sz="1600" i="1">
                        <a:solidFill>
                          <a:srgbClr val="0070C0"/>
                        </a:solidFill>
                        <a:latin typeface="Cambria Math" panose="02040503050406030204" pitchFamily="18" charset="0"/>
                        <a:cs typeface="Arial" panose="020B0604020202020204" pitchFamily="34" charset="0"/>
                      </a:rPr>
                      <m:t>𝑘</m:t>
                    </m:r>
                    <m:r>
                      <a:rPr lang="ru-RU" sz="1600" i="1">
                        <a:solidFill>
                          <a:srgbClr val="0070C0"/>
                        </a:solidFill>
                        <a:latin typeface="Cambria Math" panose="02040503050406030204" pitchFamily="18" charset="0"/>
                        <a:ea typeface="Cambria Math" panose="02040503050406030204" pitchFamily="18" charset="0"/>
                        <a:cs typeface="Arial" panose="020B0604020202020204" pitchFamily="34" charset="0"/>
                      </a:rPr>
                      <m:t>≡</m:t>
                    </m:r>
                    <m:limUpp>
                      <m:limUppPr>
                        <m:ctrlPr>
                          <a:rPr lang="en-US" sz="1600" i="1">
                            <a:solidFill>
                              <a:srgbClr val="0070C0"/>
                            </a:solidFill>
                            <a:latin typeface="Cambria Math" panose="02040503050406030204" pitchFamily="18" charset="0"/>
                            <a:cs typeface="Arial" panose="020B0604020202020204" pitchFamily="34" charset="0"/>
                          </a:rPr>
                        </m:ctrlPr>
                      </m:limUppPr>
                      <m:e>
                        <m:groupChr>
                          <m:groupChrPr>
                            <m:chr m:val="⏞"/>
                            <m:pos m:val="top"/>
                            <m:vertJc m:val="bot"/>
                            <m:ctrlPr>
                              <a:rPr lang="en-US" sz="1600" i="1">
                                <a:solidFill>
                                  <a:srgbClr val="0070C0"/>
                                </a:solidFill>
                                <a:latin typeface="Cambria Math" panose="02040503050406030204" pitchFamily="18" charset="0"/>
                                <a:cs typeface="Arial" panose="020B0604020202020204" pitchFamily="34" charset="0"/>
                              </a:rPr>
                            </m:ctrlPr>
                          </m:groupChrPr>
                          <m:e>
                            <m:sSub>
                              <m:sSubPr>
                                <m:ctrlPr>
                                  <a:rPr lang="en-US" sz="1600" i="1">
                                    <a:solidFill>
                                      <a:srgbClr val="0070C0"/>
                                    </a:solidFill>
                                    <a:latin typeface="Cambria Math" panose="02040503050406030204" pitchFamily="18" charset="0"/>
                                    <a:cs typeface="Arial" panose="020B0604020202020204" pitchFamily="34" charset="0"/>
                                  </a:rPr>
                                </m:ctrlPr>
                              </m:sSubPr>
                              <m:e>
                                <m:r>
                                  <a:rPr lang="en-US" sz="1600" i="1">
                                    <a:solidFill>
                                      <a:srgbClr val="0070C0"/>
                                    </a:solidFill>
                                    <a:latin typeface="Cambria Math" panose="02040503050406030204" pitchFamily="18" charset="0"/>
                                    <a:cs typeface="Arial" panose="020B0604020202020204" pitchFamily="34" charset="0"/>
                                  </a:rPr>
                                  <m:t>𝐴</m:t>
                                </m:r>
                              </m:e>
                              <m:sub>
                                <m:r>
                                  <a:rPr lang="ru-RU" sz="1600" i="1">
                                    <a:solidFill>
                                      <a:srgbClr val="0070C0"/>
                                    </a:solidFill>
                                    <a:latin typeface="Cambria Math" panose="02040503050406030204" pitchFamily="18" charset="0"/>
                                    <a:cs typeface="Arial" panose="020B0604020202020204" pitchFamily="34" charset="0"/>
                                  </a:rPr>
                                  <m:t>Г</m:t>
                                </m:r>
                              </m:sub>
                            </m:sSub>
                            <m:r>
                              <a:rPr lang="en-US" sz="1600" i="1">
                                <a:solidFill>
                                  <a:srgbClr val="0070C0"/>
                                </a:solidFill>
                                <a:latin typeface="Cambria Math" panose="02040503050406030204" pitchFamily="18" charset="0"/>
                                <a:cs typeface="Arial" panose="020B0604020202020204" pitchFamily="34" charset="0"/>
                              </a:rPr>
                              <m:t>&amp;</m:t>
                            </m:r>
                            <m:sSub>
                              <m:sSubPr>
                                <m:ctrlPr>
                                  <a:rPr lang="en-US" sz="1600" i="1">
                                    <a:solidFill>
                                      <a:srgbClr val="0070C0"/>
                                    </a:solidFill>
                                    <a:latin typeface="Cambria Math" panose="02040503050406030204" pitchFamily="18" charset="0"/>
                                    <a:cs typeface="Arial" panose="020B0604020202020204" pitchFamily="34" charset="0"/>
                                  </a:rPr>
                                </m:ctrlPr>
                              </m:sSubPr>
                              <m:e>
                                <m:r>
                                  <a:rPr lang="en-US" sz="1600" i="1">
                                    <a:solidFill>
                                      <a:srgbClr val="0070C0"/>
                                    </a:solidFill>
                                    <a:latin typeface="Cambria Math" panose="02040503050406030204" pitchFamily="18" charset="0"/>
                                    <a:cs typeface="Arial" panose="020B0604020202020204" pitchFamily="34" charset="0"/>
                                  </a:rPr>
                                  <m:t>𝐵</m:t>
                                </m:r>
                              </m:e>
                              <m:sub>
                                <m:r>
                                  <a:rPr lang="ru-RU" sz="1600" i="1">
                                    <a:solidFill>
                                      <a:srgbClr val="0070C0"/>
                                    </a:solidFill>
                                    <a:latin typeface="Cambria Math" panose="02040503050406030204" pitchFamily="18" charset="0"/>
                                    <a:cs typeface="Arial" panose="020B0604020202020204" pitchFamily="34" charset="0"/>
                                  </a:rPr>
                                  <m:t>Г</m:t>
                                </m:r>
                              </m:sub>
                            </m:sSub>
                            <m:sSub>
                              <m:sSubPr>
                                <m:ctrlPr>
                                  <a:rPr lang="en-US" sz="1600" i="1">
                                    <a:solidFill>
                                      <a:srgbClr val="0070C0"/>
                                    </a:solidFill>
                                    <a:latin typeface="Cambria Math" panose="02040503050406030204" pitchFamily="18" charset="0"/>
                                    <a:cs typeface="Arial" panose="020B0604020202020204" pitchFamily="34" charset="0"/>
                                  </a:rPr>
                                </m:ctrlPr>
                              </m:sSubPr>
                              <m:e>
                                <m:r>
                                  <a:rPr lang="en-US" sz="1600" i="1">
                                    <a:solidFill>
                                      <a:srgbClr val="0070C0"/>
                                    </a:solidFill>
                                    <a:latin typeface="Cambria Math" panose="02040503050406030204" pitchFamily="18" charset="0"/>
                                    <a:cs typeface="Arial" panose="020B0604020202020204" pitchFamily="34" charset="0"/>
                                  </a:rPr>
                                  <m:t>&amp;</m:t>
                                </m:r>
                                <m:r>
                                  <a:rPr lang="en-US" sz="1600" i="1">
                                    <a:solidFill>
                                      <a:srgbClr val="0070C0"/>
                                    </a:solidFill>
                                    <a:latin typeface="Cambria Math" panose="02040503050406030204" pitchFamily="18" charset="0"/>
                                    <a:cs typeface="Arial" panose="020B0604020202020204" pitchFamily="34" charset="0"/>
                                  </a:rPr>
                                  <m:t>𝐶</m:t>
                                </m:r>
                              </m:e>
                              <m:sub>
                                <m:r>
                                  <a:rPr lang="ru-RU" sz="1600" i="1">
                                    <a:solidFill>
                                      <a:srgbClr val="0070C0"/>
                                    </a:solidFill>
                                    <a:latin typeface="Cambria Math" panose="02040503050406030204" pitchFamily="18" charset="0"/>
                                    <a:cs typeface="Arial" panose="020B0604020202020204" pitchFamily="34" charset="0"/>
                                  </a:rPr>
                                  <m:t>Г</m:t>
                                </m:r>
                              </m:sub>
                            </m:sSub>
                            <m:r>
                              <a:rPr lang="en-US" sz="1600" i="1">
                                <a:solidFill>
                                  <a:srgbClr val="0070C0"/>
                                </a:solidFill>
                                <a:latin typeface="Cambria Math" panose="02040503050406030204" pitchFamily="18" charset="0"/>
                                <a:cs typeface="Arial" panose="020B0604020202020204" pitchFamily="34" charset="0"/>
                              </a:rPr>
                              <m:t>………</m:t>
                            </m:r>
                            <m:sSub>
                              <m:sSubPr>
                                <m:ctrlPr>
                                  <a:rPr lang="en-US" sz="1600" i="1">
                                    <a:solidFill>
                                      <a:srgbClr val="0070C0"/>
                                    </a:solidFill>
                                    <a:latin typeface="Cambria Math" panose="02040503050406030204" pitchFamily="18" charset="0"/>
                                    <a:cs typeface="Arial" panose="020B0604020202020204" pitchFamily="34" charset="0"/>
                                  </a:rPr>
                                </m:ctrlPr>
                              </m:sSubPr>
                              <m:e>
                                <m:r>
                                  <a:rPr lang="en-US" sz="1600" i="1">
                                    <a:solidFill>
                                      <a:srgbClr val="0070C0"/>
                                    </a:solidFill>
                                    <a:latin typeface="Cambria Math" panose="02040503050406030204" pitchFamily="18" charset="0"/>
                                    <a:cs typeface="Arial" panose="020B0604020202020204" pitchFamily="34" charset="0"/>
                                  </a:rPr>
                                  <m:t>𝑍</m:t>
                                </m:r>
                              </m:e>
                              <m:sub>
                                <m:r>
                                  <a:rPr lang="ru-RU" sz="1600" i="1">
                                    <a:solidFill>
                                      <a:srgbClr val="0070C0"/>
                                    </a:solidFill>
                                    <a:latin typeface="Cambria Math" panose="02040503050406030204" pitchFamily="18" charset="0"/>
                                    <a:cs typeface="Arial" panose="020B0604020202020204" pitchFamily="34" charset="0"/>
                                  </a:rPr>
                                  <m:t>Г</m:t>
                                </m:r>
                                <m:r>
                                  <a:rPr lang="en-US" sz="1600" i="1">
                                    <a:solidFill>
                                      <a:srgbClr val="0070C0"/>
                                    </a:solidFill>
                                    <a:latin typeface="Cambria Math" panose="02040503050406030204" pitchFamily="18" charset="0"/>
                                    <a:cs typeface="Arial" panose="020B0604020202020204" pitchFamily="34" charset="0"/>
                                  </a:rPr>
                                  <m:t> </m:t>
                                </m:r>
                              </m:sub>
                            </m:sSub>
                          </m:e>
                        </m:groupChr>
                      </m:e>
                      <m:lim>
                        <m:r>
                          <a:rPr lang="en-US" sz="1600" i="1">
                            <a:solidFill>
                              <a:srgbClr val="0070C0"/>
                            </a:solidFill>
                            <a:latin typeface="Cambria Math" panose="02040503050406030204" pitchFamily="18" charset="0"/>
                            <a:cs typeface="Arial" panose="020B0604020202020204" pitchFamily="34" charset="0"/>
                          </a:rPr>
                          <m:t>𝑘</m:t>
                        </m:r>
                        <m:r>
                          <a:rPr lang="en-US" sz="1600" i="1">
                            <a:solidFill>
                              <a:srgbClr val="0070C0"/>
                            </a:solidFill>
                            <a:latin typeface="Cambria Math" panose="02040503050406030204" pitchFamily="18" charset="0"/>
                            <a:cs typeface="Arial" panose="020B0604020202020204" pitchFamily="34" charset="0"/>
                          </a:rPr>
                          <m:t> грязных</m:t>
                        </m:r>
                      </m:lim>
                    </m:limUpp>
                  </m:oMath>
                </a14:m>
                <a:r>
                  <a:rPr lang="en-US" sz="1600" dirty="0" smtClean="0"/>
                  <a:t>;</a:t>
                </a:r>
                <a:r>
                  <a:rPr lang="ru-RU" sz="1600" dirty="0" smtClean="0"/>
                  <a:t>всего </a:t>
                </a:r>
                <a:r>
                  <a:rPr lang="ru-RU" sz="1600" dirty="0"/>
                  <a:t>видит </a:t>
                </a:r>
                <a:r>
                  <a:rPr lang="en-US" sz="1600" dirty="0"/>
                  <a:t>k </a:t>
                </a:r>
                <a:r>
                  <a:rPr lang="ru-RU" sz="1600" dirty="0"/>
                  <a:t>грязи</a:t>
                </a:r>
                <a:endParaRPr lang="en-US" sz="1600" dirty="0"/>
              </a:p>
              <a:p>
                <a:pPr marL="0" indent="0">
                  <a:buNone/>
                </a:pPr>
                <a:endParaRPr lang="en-US" sz="1600" dirty="0"/>
              </a:p>
            </p:txBody>
          </p:sp>
        </mc:Choice>
        <mc:Fallback xmlns="">
          <p:sp>
            <p:nvSpPr>
              <p:cNvPr id="7" name="Объект 6"/>
              <p:cNvSpPr>
                <a:spLocks noGrp="1" noRot="1" noChangeAspect="1" noMove="1" noResize="1" noEditPoints="1" noAdjustHandles="1" noChangeArrowheads="1" noChangeShapeType="1" noTextEdit="1"/>
              </p:cNvSpPr>
              <p:nvPr>
                <p:ph sz="quarter" idx="4"/>
              </p:nvPr>
            </p:nvSpPr>
            <p:spPr>
              <a:xfrm>
                <a:off x="4716016" y="4096094"/>
                <a:ext cx="4427983" cy="2761906"/>
              </a:xfrm>
              <a:blipFill rotWithShape="0">
                <a:blip r:embed="rId8"/>
                <a:stretch>
                  <a:fillRect l="-551" t="-2428"/>
                </a:stretch>
              </a:blipFill>
            </p:spPr>
            <p:txBody>
              <a:bodyPr/>
              <a:lstStyle/>
              <a:p>
                <a:r>
                  <a:rPr lang="ru-RU">
                    <a:noFill/>
                  </a:rPr>
                  <a:t> </a:t>
                </a:r>
              </a:p>
            </p:txBody>
          </p:sp>
        </mc:Fallback>
      </mc:AlternateContent>
      <p:sp>
        <p:nvSpPr>
          <p:cNvPr id="8" name="Заголовок 1"/>
          <p:cNvSpPr txBox="1">
            <a:spLocks/>
          </p:cNvSpPr>
          <p:nvPr/>
        </p:nvSpPr>
        <p:spPr>
          <a:xfrm>
            <a:off x="632266" y="559842"/>
            <a:ext cx="7886700" cy="63691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ru-RU" sz="2800" dirty="0" smtClean="0"/>
              <a:t>Запишем аксиомы задачи о чумазых детях</a:t>
            </a:r>
            <a:r>
              <a:rPr lang="en-US" sz="2800" dirty="0" smtClean="0"/>
              <a:t>:</a:t>
            </a:r>
            <a:endParaRPr lang="ru-RU" sz="2800" dirty="0"/>
          </a:p>
        </p:txBody>
      </p:sp>
      <mc:AlternateContent xmlns:mc="http://schemas.openxmlformats.org/markup-compatibility/2006" xmlns:a14="http://schemas.microsoft.com/office/drawing/2010/main">
        <mc:Choice Requires="a14">
          <p:sp>
            <p:nvSpPr>
              <p:cNvPr id="9" name="Заголовок 1"/>
              <p:cNvSpPr txBox="1">
                <a:spLocks/>
              </p:cNvSpPr>
              <p:nvPr/>
            </p:nvSpPr>
            <p:spPr>
              <a:xfrm>
                <a:off x="554832" y="1133107"/>
                <a:ext cx="7886700" cy="1196751"/>
              </a:xfrm>
              <a:prstGeom prst="rect">
                <a:avLst/>
              </a:prstGeom>
            </p:spPr>
            <p:txBody>
              <a:bodyPr vert="horz" lIns="91440" tIns="45720" rIns="91440" bIns="45720" rtlCol="0" anchor="ctr">
                <a:normAutofit fontScale="8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ru-RU" sz="2800" dirty="0" smtClean="0">
                    <a:solidFill>
                      <a:srgbClr val="0070C0"/>
                    </a:solidFill>
                  </a:rPr>
                  <a:t>Агенты </a:t>
                </a:r>
                <a:r>
                  <a:rPr lang="en-US" sz="2800" dirty="0" smtClean="0">
                    <a:solidFill>
                      <a:srgbClr val="0070C0"/>
                    </a:solidFill>
                    <a:latin typeface="Arial" panose="020B0604020202020204" pitchFamily="34" charset="0"/>
                    <a:cs typeface="Arial" panose="020B0604020202020204" pitchFamily="34" charset="0"/>
                  </a:rPr>
                  <a:t>A</a:t>
                </a:r>
                <a:r>
                  <a:rPr lang="ru-RU" sz="2800" dirty="0" smtClean="0">
                    <a:solidFill>
                      <a:srgbClr val="0070C0"/>
                    </a:solidFill>
                    <a:latin typeface="Arial" panose="020B0604020202020204" pitchFamily="34" charset="0"/>
                    <a:cs typeface="Arial" panose="020B0604020202020204" pitchFamily="34" charset="0"/>
                  </a:rPr>
                  <a:t> = </a:t>
                </a:r>
                <a:r>
                  <a:rPr lang="en-US" sz="2800" dirty="0" smtClean="0">
                    <a:solidFill>
                      <a:srgbClr val="0070C0"/>
                    </a:solidFill>
                    <a:latin typeface="Arial" panose="020B0604020202020204" pitchFamily="34" charset="0"/>
                    <a:cs typeface="Arial" panose="020B0604020202020204" pitchFamily="34" charset="0"/>
                  </a:rPr>
                  <a:t>{A,B,C….}</a:t>
                </a:r>
                <a:r>
                  <a:rPr lang="ru-RU" sz="2800" dirty="0" smtClean="0">
                    <a:solidFill>
                      <a:srgbClr val="0070C0"/>
                    </a:solidFill>
                    <a:latin typeface="Arial" panose="020B0604020202020204" pitchFamily="34" charset="0"/>
                    <a:cs typeface="Arial" panose="020B0604020202020204" pitchFamily="34" charset="0"/>
                  </a:rPr>
                  <a:t> </a:t>
                </a:r>
                <a14:m>
                  <m:oMath xmlns:m="http://schemas.openxmlformats.org/officeDocument/2006/math">
                    <m:sSub>
                      <m:sSubPr>
                        <m:ctrlPr>
                          <a:rPr lang="en-US" sz="2800" i="1">
                            <a:solidFill>
                              <a:srgbClr val="0070C0"/>
                            </a:solidFill>
                            <a:latin typeface="Cambria Math" panose="02040503050406030204" pitchFamily="18" charset="0"/>
                            <a:cs typeface="Arial" panose="020B0604020202020204" pitchFamily="34" charset="0"/>
                          </a:rPr>
                        </m:ctrlPr>
                      </m:sSubPr>
                      <m:e>
                        <m:r>
                          <a:rPr lang="en-US" sz="2800" b="0" i="1" smtClean="0">
                            <a:solidFill>
                              <a:srgbClr val="0070C0"/>
                            </a:solidFill>
                            <a:latin typeface="Cambria Math" panose="02040503050406030204" pitchFamily="18" charset="0"/>
                            <a:cs typeface="Arial" panose="020B0604020202020204" pitchFamily="34" charset="0"/>
                          </a:rPr>
                          <m:t>            </m:t>
                        </m:r>
                        <m:r>
                          <a:rPr lang="en-US" sz="2800" i="1">
                            <a:solidFill>
                              <a:srgbClr val="0070C0"/>
                            </a:solidFill>
                            <a:latin typeface="Cambria Math" panose="02040503050406030204" pitchFamily="18" charset="0"/>
                            <a:cs typeface="Arial" panose="020B0604020202020204" pitchFamily="34" charset="0"/>
                          </a:rPr>
                          <m:t>𝐴</m:t>
                        </m:r>
                      </m:e>
                      <m:sub>
                        <m:r>
                          <a:rPr lang="ru-RU" sz="2800" i="1">
                            <a:solidFill>
                              <a:srgbClr val="0070C0"/>
                            </a:solidFill>
                            <a:latin typeface="Cambria Math" panose="02040503050406030204" pitchFamily="18" charset="0"/>
                            <a:cs typeface="Arial" panose="020B0604020202020204" pitchFamily="34" charset="0"/>
                          </a:rPr>
                          <m:t>Г</m:t>
                        </m:r>
                      </m:sub>
                    </m:sSub>
                  </m:oMath>
                </a14:m>
                <a:r>
                  <a:rPr lang="en-US" sz="2800" dirty="0" smtClean="0">
                    <a:solidFill>
                      <a:srgbClr val="0070C0"/>
                    </a:solidFill>
                    <a:latin typeface="Arial" panose="020B0604020202020204" pitchFamily="34" charset="0"/>
                    <a:cs typeface="Arial" panose="020B0604020202020204" pitchFamily="34" charset="0"/>
                  </a:rPr>
                  <a:t> - </a:t>
                </a:r>
                <a:r>
                  <a:rPr lang="ru-RU" sz="2800" dirty="0" smtClean="0">
                    <a:solidFill>
                      <a:srgbClr val="0070C0"/>
                    </a:solidFill>
                    <a:latin typeface="Arial" panose="020B0604020202020204" pitchFamily="34" charset="0"/>
                    <a:cs typeface="Arial" panose="020B0604020202020204" pitchFamily="34" charset="0"/>
                  </a:rPr>
                  <a:t>агент </a:t>
                </a:r>
                <a:r>
                  <a:rPr lang="en-US" sz="2800" dirty="0" smtClean="0">
                    <a:solidFill>
                      <a:srgbClr val="0070C0"/>
                    </a:solidFill>
                    <a:latin typeface="Arial" panose="020B0604020202020204" pitchFamily="34" charset="0"/>
                    <a:cs typeface="Arial" panose="020B0604020202020204" pitchFamily="34" charset="0"/>
                  </a:rPr>
                  <a:t>A </a:t>
                </a:r>
                <a:r>
                  <a:rPr lang="ru-RU" sz="2800" dirty="0" smtClean="0">
                    <a:solidFill>
                      <a:srgbClr val="0070C0"/>
                    </a:solidFill>
                    <a:latin typeface="Arial" panose="020B0604020202020204" pitchFamily="34" charset="0"/>
                    <a:cs typeface="Arial" panose="020B0604020202020204" pitchFamily="34" charset="0"/>
                  </a:rPr>
                  <a:t>грязный</a:t>
                </a:r>
                <a:r>
                  <a:rPr lang="en-US" sz="2800" dirty="0" smtClean="0">
                    <a:solidFill>
                      <a:srgbClr val="0070C0"/>
                    </a:solidFill>
                    <a:latin typeface="Arial" panose="020B0604020202020204" pitchFamily="34" charset="0"/>
                    <a:cs typeface="Arial" panose="020B0604020202020204" pitchFamily="34" charset="0"/>
                  </a:rPr>
                  <a:t>     </a:t>
                </a:r>
                <a:r>
                  <a:rPr lang="ru-RU" sz="2800" dirty="0" smtClean="0">
                    <a:solidFill>
                      <a:srgbClr val="0070C0"/>
                    </a:solidFill>
                    <a:latin typeface="Arial" panose="020B0604020202020204" pitchFamily="34" charset="0"/>
                    <a:cs typeface="Arial" panose="020B0604020202020204" pitchFamily="34" charset="0"/>
                  </a:rPr>
                  <a:t>        </a:t>
                </a:r>
                <a:endParaRPr lang="ru-RU" sz="2800" dirty="0">
                  <a:solidFill>
                    <a:srgbClr val="0070C0"/>
                  </a:solidFill>
                  <a:latin typeface="Arial" panose="020B0604020202020204" pitchFamily="34" charset="0"/>
                  <a:cs typeface="Arial" panose="020B0604020202020204" pitchFamily="34" charset="0"/>
                </a:endParaRPr>
              </a:p>
              <a:p>
                <a:r>
                  <a:rPr lang="en-US" sz="2800" dirty="0" smtClean="0">
                    <a:solidFill>
                      <a:srgbClr val="0070C0"/>
                    </a:solidFill>
                    <a:latin typeface="Arial" panose="020B0604020202020204" pitchFamily="34" charset="0"/>
                    <a:cs typeface="Arial" panose="020B0604020202020204" pitchFamily="34" charset="0"/>
                  </a:rPr>
                  <a:t>Atoms={</a:t>
                </a:r>
                <a14:m>
                  <m:oMath xmlns:m="http://schemas.openxmlformats.org/officeDocument/2006/math">
                    <m:sSub>
                      <m:sSubPr>
                        <m:ctrlPr>
                          <a:rPr lang="en-US" sz="2800" i="1" smtClean="0">
                            <a:solidFill>
                              <a:srgbClr val="0070C0"/>
                            </a:solidFill>
                            <a:latin typeface="Cambria Math" panose="02040503050406030204" pitchFamily="18" charset="0"/>
                            <a:cs typeface="Arial" panose="020B0604020202020204" pitchFamily="34" charset="0"/>
                          </a:rPr>
                        </m:ctrlPr>
                      </m:sSubPr>
                      <m:e>
                        <m:r>
                          <a:rPr lang="en-US" sz="2800" b="0" i="1" smtClean="0">
                            <a:solidFill>
                              <a:srgbClr val="0070C0"/>
                            </a:solidFill>
                            <a:latin typeface="Cambria Math" panose="02040503050406030204" pitchFamily="18" charset="0"/>
                            <a:cs typeface="Arial" panose="020B0604020202020204" pitchFamily="34" charset="0"/>
                          </a:rPr>
                          <m:t>𝐴</m:t>
                        </m:r>
                      </m:e>
                      <m:sub>
                        <m:r>
                          <a:rPr lang="ru-RU" sz="2800" b="0" i="1" smtClean="0">
                            <a:solidFill>
                              <a:srgbClr val="0070C0"/>
                            </a:solidFill>
                            <a:latin typeface="Cambria Math" panose="02040503050406030204" pitchFamily="18" charset="0"/>
                            <a:cs typeface="Arial" panose="020B0604020202020204" pitchFamily="34" charset="0"/>
                          </a:rPr>
                          <m:t>Г</m:t>
                        </m:r>
                      </m:sub>
                    </m:sSub>
                    <m:r>
                      <a:rPr lang="ru-RU" sz="2800" b="0" i="1" smtClean="0">
                        <a:solidFill>
                          <a:srgbClr val="0070C0"/>
                        </a:solidFill>
                        <a:latin typeface="Cambria Math" panose="02040503050406030204" pitchFamily="18" charset="0"/>
                        <a:cs typeface="Arial" panose="020B0604020202020204" pitchFamily="34" charset="0"/>
                      </a:rPr>
                      <m:t>,</m:t>
                    </m:r>
                  </m:oMath>
                </a14:m>
                <a:r>
                  <a:rPr lang="en-US" sz="2800" dirty="0">
                    <a:solidFill>
                      <a:srgbClr val="0070C0"/>
                    </a:solidFill>
                    <a:cs typeface="Arial" panose="020B0604020202020204" pitchFamily="34" charset="0"/>
                  </a:rPr>
                  <a:t> </a:t>
                </a:r>
                <a14:m>
                  <m:oMath xmlns:m="http://schemas.openxmlformats.org/officeDocument/2006/math">
                    <m:sSub>
                      <m:sSubPr>
                        <m:ctrlPr>
                          <a:rPr lang="en-US" sz="2800" i="1">
                            <a:solidFill>
                              <a:srgbClr val="0070C0"/>
                            </a:solidFill>
                            <a:latin typeface="Cambria Math" panose="02040503050406030204" pitchFamily="18" charset="0"/>
                            <a:cs typeface="Arial" panose="020B0604020202020204" pitchFamily="34" charset="0"/>
                          </a:rPr>
                        </m:ctrlPr>
                      </m:sSubPr>
                      <m:e>
                        <m:r>
                          <a:rPr lang="en-US" sz="2800" b="0" i="1">
                            <a:solidFill>
                              <a:srgbClr val="0070C0"/>
                            </a:solidFill>
                            <a:latin typeface="Cambria Math" panose="02040503050406030204" pitchFamily="18" charset="0"/>
                            <a:cs typeface="Arial" panose="020B0604020202020204" pitchFamily="34" charset="0"/>
                          </a:rPr>
                          <m:t>𝐴</m:t>
                        </m:r>
                      </m:e>
                      <m:sub>
                        <m:r>
                          <a:rPr lang="ru-RU" sz="2800" b="0" i="1" smtClean="0">
                            <a:solidFill>
                              <a:srgbClr val="0070C0"/>
                            </a:solidFill>
                            <a:latin typeface="Cambria Math" panose="02040503050406030204" pitchFamily="18" charset="0"/>
                            <a:cs typeface="Arial" panose="020B0604020202020204" pitchFamily="34" charset="0"/>
                          </a:rPr>
                          <m:t>Ч</m:t>
                        </m:r>
                      </m:sub>
                    </m:sSub>
                    <m:r>
                      <a:rPr lang="ru-RU" sz="2800" b="0" i="1">
                        <a:solidFill>
                          <a:srgbClr val="0070C0"/>
                        </a:solidFill>
                        <a:latin typeface="Cambria Math" panose="02040503050406030204" pitchFamily="18" charset="0"/>
                        <a:cs typeface="Arial" panose="020B0604020202020204" pitchFamily="34" charset="0"/>
                      </a:rPr>
                      <m:t>,</m:t>
                    </m:r>
                  </m:oMath>
                </a14:m>
                <a:r>
                  <a:rPr lang="en-US" sz="2800" dirty="0">
                    <a:solidFill>
                      <a:srgbClr val="0070C0"/>
                    </a:solidFill>
                    <a:cs typeface="Arial" panose="020B0604020202020204" pitchFamily="34" charset="0"/>
                  </a:rPr>
                  <a:t> </a:t>
                </a:r>
                <a14:m>
                  <m:oMath xmlns:m="http://schemas.openxmlformats.org/officeDocument/2006/math">
                    <m:sSub>
                      <m:sSubPr>
                        <m:ctrlPr>
                          <a:rPr lang="en-US" sz="2800" i="1">
                            <a:solidFill>
                              <a:srgbClr val="0070C0"/>
                            </a:solidFill>
                            <a:latin typeface="Cambria Math" panose="02040503050406030204" pitchFamily="18" charset="0"/>
                            <a:cs typeface="Arial" panose="020B0604020202020204" pitchFamily="34" charset="0"/>
                          </a:rPr>
                        </m:ctrlPr>
                      </m:sSubPr>
                      <m:e>
                        <m:r>
                          <a:rPr lang="en-US" sz="2800" b="0" i="1" smtClean="0">
                            <a:solidFill>
                              <a:srgbClr val="0070C0"/>
                            </a:solidFill>
                            <a:latin typeface="Cambria Math" panose="02040503050406030204" pitchFamily="18" charset="0"/>
                            <a:cs typeface="Arial" panose="020B0604020202020204" pitchFamily="34" charset="0"/>
                          </a:rPr>
                          <m:t>𝐵</m:t>
                        </m:r>
                      </m:e>
                      <m:sub>
                        <m:r>
                          <a:rPr lang="ru-RU" sz="2800" b="0" i="1" smtClean="0">
                            <a:solidFill>
                              <a:srgbClr val="0070C0"/>
                            </a:solidFill>
                            <a:latin typeface="Cambria Math" panose="02040503050406030204" pitchFamily="18" charset="0"/>
                            <a:cs typeface="Arial" panose="020B0604020202020204" pitchFamily="34" charset="0"/>
                          </a:rPr>
                          <m:t>Ч</m:t>
                        </m:r>
                      </m:sub>
                    </m:sSub>
                    <m:r>
                      <a:rPr lang="ru-RU" sz="2800" b="0" i="1">
                        <a:solidFill>
                          <a:srgbClr val="0070C0"/>
                        </a:solidFill>
                        <a:latin typeface="Cambria Math" panose="02040503050406030204" pitchFamily="18" charset="0"/>
                        <a:cs typeface="Arial" panose="020B0604020202020204" pitchFamily="34" charset="0"/>
                      </a:rPr>
                      <m:t>,</m:t>
                    </m:r>
                  </m:oMath>
                </a14:m>
                <a:r>
                  <a:rPr lang="en-US" sz="2800" dirty="0">
                    <a:solidFill>
                      <a:srgbClr val="0070C0"/>
                    </a:solidFill>
                    <a:cs typeface="Arial" panose="020B0604020202020204" pitchFamily="34" charset="0"/>
                  </a:rPr>
                  <a:t> </a:t>
                </a:r>
                <a14:m>
                  <m:oMath xmlns:m="http://schemas.openxmlformats.org/officeDocument/2006/math">
                    <m:sSub>
                      <m:sSubPr>
                        <m:ctrlPr>
                          <a:rPr lang="en-US" sz="2800" i="1">
                            <a:solidFill>
                              <a:srgbClr val="0070C0"/>
                            </a:solidFill>
                            <a:latin typeface="Cambria Math" panose="02040503050406030204" pitchFamily="18" charset="0"/>
                            <a:cs typeface="Arial" panose="020B0604020202020204" pitchFamily="34" charset="0"/>
                          </a:rPr>
                        </m:ctrlPr>
                      </m:sSubPr>
                      <m:e>
                        <m:r>
                          <a:rPr lang="en-US" sz="2800" b="0" i="1" smtClean="0">
                            <a:solidFill>
                              <a:srgbClr val="0070C0"/>
                            </a:solidFill>
                            <a:latin typeface="Cambria Math" panose="02040503050406030204" pitchFamily="18" charset="0"/>
                            <a:cs typeface="Arial" panose="020B0604020202020204" pitchFamily="34" charset="0"/>
                          </a:rPr>
                          <m:t>𝐵</m:t>
                        </m:r>
                      </m:e>
                      <m:sub>
                        <m:r>
                          <a:rPr lang="ru-RU" sz="2800" b="0" i="1" smtClean="0">
                            <a:solidFill>
                              <a:srgbClr val="0070C0"/>
                            </a:solidFill>
                            <a:latin typeface="Cambria Math" panose="02040503050406030204" pitchFamily="18" charset="0"/>
                            <a:cs typeface="Arial" panose="020B0604020202020204" pitchFamily="34" charset="0"/>
                          </a:rPr>
                          <m:t>Г</m:t>
                        </m:r>
                      </m:sub>
                    </m:sSub>
                  </m:oMath>
                </a14:m>
                <a:r>
                  <a:rPr lang="ru-RU" sz="2800" dirty="0" smtClean="0">
                    <a:solidFill>
                      <a:srgbClr val="0070C0"/>
                    </a:solidFill>
                    <a:latin typeface="Arial" panose="020B0604020202020204" pitchFamily="34" charset="0"/>
                    <a:cs typeface="Arial" panose="020B0604020202020204" pitchFamily="34" charset="0"/>
                  </a:rPr>
                  <a:t>….</a:t>
                </a:r>
                <a:r>
                  <a:rPr lang="en-US" sz="2800" dirty="0" smtClean="0">
                    <a:solidFill>
                      <a:srgbClr val="0070C0"/>
                    </a:solidFill>
                    <a:latin typeface="Arial" panose="020B0604020202020204" pitchFamily="34" charset="0"/>
                    <a:cs typeface="Arial" panose="020B0604020202020204" pitchFamily="34" charset="0"/>
                  </a:rPr>
                  <a:t>}</a:t>
                </a:r>
                <a:r>
                  <a:rPr lang="ru-RU" sz="2800" dirty="0" smtClean="0">
                    <a:solidFill>
                      <a:srgbClr val="0070C0"/>
                    </a:solidFill>
                    <a:latin typeface="Arial" panose="020B0604020202020204" pitchFamily="34" charset="0"/>
                    <a:cs typeface="Arial" panose="020B0604020202020204" pitchFamily="34" charset="0"/>
                  </a:rPr>
                  <a:t> </a:t>
                </a:r>
                <a14:m>
                  <m:oMath xmlns:m="http://schemas.openxmlformats.org/officeDocument/2006/math">
                    <m:sSub>
                      <m:sSubPr>
                        <m:ctrlPr>
                          <a:rPr lang="en-US" sz="2800" i="1">
                            <a:solidFill>
                              <a:srgbClr val="0070C0"/>
                            </a:solidFill>
                            <a:latin typeface="Cambria Math" panose="02040503050406030204" pitchFamily="18" charset="0"/>
                            <a:cs typeface="Arial" panose="020B0604020202020204" pitchFamily="34" charset="0"/>
                          </a:rPr>
                        </m:ctrlPr>
                      </m:sSubPr>
                      <m:e>
                        <m:r>
                          <a:rPr lang="en-US" sz="2800" b="0" i="1" smtClean="0">
                            <a:solidFill>
                              <a:srgbClr val="0070C0"/>
                            </a:solidFill>
                            <a:latin typeface="Cambria Math" panose="02040503050406030204" pitchFamily="18" charset="0"/>
                            <a:cs typeface="Arial" panose="020B0604020202020204" pitchFamily="34" charset="0"/>
                          </a:rPr>
                          <m:t>     </m:t>
                        </m:r>
                        <m:r>
                          <a:rPr lang="en-US" sz="2800" i="1">
                            <a:solidFill>
                              <a:srgbClr val="0070C0"/>
                            </a:solidFill>
                            <a:latin typeface="Cambria Math" panose="02040503050406030204" pitchFamily="18" charset="0"/>
                            <a:cs typeface="Arial" panose="020B0604020202020204" pitchFamily="34" charset="0"/>
                          </a:rPr>
                          <m:t>𝐴</m:t>
                        </m:r>
                      </m:e>
                      <m:sub>
                        <m:r>
                          <a:rPr lang="ru-RU" sz="2800" i="1">
                            <a:solidFill>
                              <a:srgbClr val="0070C0"/>
                            </a:solidFill>
                            <a:latin typeface="Cambria Math" panose="02040503050406030204" pitchFamily="18" charset="0"/>
                            <a:cs typeface="Arial" panose="020B0604020202020204" pitchFamily="34" charset="0"/>
                          </a:rPr>
                          <m:t>Ч</m:t>
                        </m:r>
                      </m:sub>
                    </m:sSub>
                  </m:oMath>
                </a14:m>
                <a:r>
                  <a:rPr lang="ru-RU" sz="2800" dirty="0" smtClean="0">
                    <a:solidFill>
                      <a:srgbClr val="0070C0"/>
                    </a:solidFill>
                  </a:rPr>
                  <a:t> </a:t>
                </a:r>
                <a:r>
                  <a:rPr lang="en-US" sz="2800" dirty="0">
                    <a:solidFill>
                      <a:srgbClr val="0070C0"/>
                    </a:solidFill>
                    <a:latin typeface="Arial" panose="020B0604020202020204" pitchFamily="34" charset="0"/>
                    <a:cs typeface="Arial" panose="020B0604020202020204" pitchFamily="34" charset="0"/>
                  </a:rPr>
                  <a:t>- </a:t>
                </a:r>
                <a:r>
                  <a:rPr lang="ru-RU" sz="2800" dirty="0">
                    <a:solidFill>
                      <a:srgbClr val="0070C0"/>
                    </a:solidFill>
                    <a:latin typeface="Arial" panose="020B0604020202020204" pitchFamily="34" charset="0"/>
                    <a:cs typeface="Arial" panose="020B0604020202020204" pitchFamily="34" charset="0"/>
                  </a:rPr>
                  <a:t>агент </a:t>
                </a:r>
                <a:r>
                  <a:rPr lang="en-US" sz="2800" dirty="0">
                    <a:solidFill>
                      <a:srgbClr val="0070C0"/>
                    </a:solidFill>
                    <a:latin typeface="Arial" panose="020B0604020202020204" pitchFamily="34" charset="0"/>
                    <a:cs typeface="Arial" panose="020B0604020202020204" pitchFamily="34" charset="0"/>
                  </a:rPr>
                  <a:t>A </a:t>
                </a:r>
                <a:r>
                  <a:rPr lang="ru-RU" sz="2800" dirty="0" smtClean="0">
                    <a:solidFill>
                      <a:srgbClr val="0070C0"/>
                    </a:solidFill>
                    <a:latin typeface="Arial" panose="020B0604020202020204" pitchFamily="34" charset="0"/>
                    <a:cs typeface="Arial" panose="020B0604020202020204" pitchFamily="34" charset="0"/>
                  </a:rPr>
                  <a:t>чистый</a:t>
                </a:r>
                <a:endParaRPr lang="ru-RU" sz="2800" dirty="0">
                  <a:solidFill>
                    <a:srgbClr val="0070C0"/>
                  </a:solidFill>
                </a:endParaRPr>
              </a:p>
            </p:txBody>
          </p:sp>
        </mc:Choice>
        <mc:Fallback xmlns="">
          <p:sp>
            <p:nvSpPr>
              <p:cNvPr id="9" name="Заголовок 1"/>
              <p:cNvSpPr txBox="1">
                <a:spLocks noRot="1" noChangeAspect="1" noMove="1" noResize="1" noEditPoints="1" noAdjustHandles="1" noChangeArrowheads="1" noChangeShapeType="1" noTextEdit="1"/>
              </p:cNvSpPr>
              <p:nvPr/>
            </p:nvSpPr>
            <p:spPr>
              <a:xfrm>
                <a:off x="554832" y="1133107"/>
                <a:ext cx="7886700" cy="1196751"/>
              </a:xfrm>
              <a:prstGeom prst="rect">
                <a:avLst/>
              </a:prstGeom>
              <a:blipFill rotWithShape="0">
                <a:blip r:embed="rId6"/>
                <a:stretch>
                  <a:fillRect l="-1082"/>
                </a:stretch>
              </a:blipFill>
            </p:spPr>
            <p:txBody>
              <a:bodyPr/>
              <a:lstStyle/>
              <a:p>
                <a:r>
                  <a:rPr lang="ru-RU">
                    <a:noFill/>
                  </a:rPr>
                  <a:t> </a:t>
                </a:r>
              </a:p>
            </p:txBody>
          </p:sp>
        </mc:Fallback>
      </mc:AlternateContent>
    </p:spTree>
    <p:extLst>
      <p:ext uri="{BB962C8B-B14F-4D97-AF65-F5344CB8AC3E}">
        <p14:creationId xmlns:p14="http://schemas.microsoft.com/office/powerpoint/2010/main" val="276529210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3" name="Текст 3"/>
              <p:cNvSpPr txBox="1">
                <a:spLocks/>
              </p:cNvSpPr>
              <p:nvPr/>
            </p:nvSpPr>
            <p:spPr>
              <a:xfrm>
                <a:off x="323528" y="4365104"/>
                <a:ext cx="4032448" cy="249289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ru-RU" sz="1800" dirty="0" smtClean="0"/>
                  <a:t>7.1</a:t>
                </a:r>
                <a:r>
                  <a:rPr lang="en-US" sz="1800" dirty="0" smtClean="0"/>
                  <a:t>.</a:t>
                </a:r>
                <a:r>
                  <a:rPr lang="ru-RU" sz="1800" dirty="0" smtClean="0"/>
                  <a:t> Частый случай аксиомы вывода.</a:t>
                </a:r>
              </a:p>
              <a:p>
                <a:pPr marL="0" indent="0">
                  <a:buNone/>
                </a:pPr>
                <a14:m>
                  <m:oMath xmlns:m="http://schemas.openxmlformats.org/officeDocument/2006/math">
                    <m:sSub>
                      <m:sSubPr>
                        <m:ctrlPr>
                          <a:rPr lang="en-US" sz="1800" i="1">
                            <a:solidFill>
                              <a:srgbClr val="0070C0"/>
                            </a:solidFill>
                            <a:latin typeface="Cambria Math" panose="02040503050406030204" pitchFamily="18" charset="0"/>
                            <a:cs typeface="Arial" panose="020B0604020202020204" pitchFamily="34" charset="0"/>
                          </a:rPr>
                        </m:ctrlPr>
                      </m:sSubPr>
                      <m:e>
                        <m:r>
                          <a:rPr lang="en-US" sz="1800" i="1">
                            <a:solidFill>
                              <a:srgbClr val="0070C0"/>
                            </a:solidFill>
                            <a:latin typeface="Cambria Math" panose="02040503050406030204" pitchFamily="18" charset="0"/>
                            <a:cs typeface="Arial" panose="020B0604020202020204" pitchFamily="34" charset="0"/>
                          </a:rPr>
                          <m:t>𝐸</m:t>
                        </m:r>
                      </m:e>
                      <m:sub>
                        <m:r>
                          <a:rPr lang="en-US" sz="1800" i="1">
                            <a:solidFill>
                              <a:srgbClr val="0070C0"/>
                            </a:solidFill>
                            <a:latin typeface="Cambria Math" panose="02040503050406030204" pitchFamily="18" charset="0"/>
                            <a:cs typeface="Arial" panose="020B0604020202020204" pitchFamily="34" charset="0"/>
                          </a:rPr>
                          <m:t>𝐴</m:t>
                        </m:r>
                      </m:sub>
                    </m:sSub>
                    <m:r>
                      <a:rPr lang="ru-RU" sz="1800" b="0" i="1" smtClean="0">
                        <a:solidFill>
                          <a:srgbClr val="0070C0"/>
                        </a:solidFill>
                        <a:latin typeface="Cambria Math" panose="02040503050406030204" pitchFamily="18" charset="0"/>
                        <a:cs typeface="Arial" panose="020B0604020202020204" pitchFamily="34" charset="0"/>
                      </a:rPr>
                      <m:t>0</m:t>
                    </m:r>
                    <m:r>
                      <a:rPr lang="en-US" sz="1800" i="1">
                        <a:solidFill>
                          <a:srgbClr val="0070C0"/>
                        </a:solidFill>
                        <a:latin typeface="Cambria Math" panose="02040503050406030204" pitchFamily="18" charset="0"/>
                        <a:cs typeface="Arial" panose="020B0604020202020204" pitchFamily="34" charset="0"/>
                      </a:rPr>
                      <m:t>&amp;</m:t>
                    </m:r>
                    <m:sSub>
                      <m:sSubPr>
                        <m:ctrlPr>
                          <a:rPr lang="ru-RU" sz="1800" i="1">
                            <a:solidFill>
                              <a:srgbClr val="0070C0"/>
                            </a:solidFill>
                            <a:latin typeface="Cambria Math" panose="02040503050406030204" pitchFamily="18" charset="0"/>
                          </a:rPr>
                        </m:ctrlPr>
                      </m:sSubPr>
                      <m:e>
                        <m:r>
                          <m:rPr>
                            <m:sty m:val="p"/>
                          </m:rPr>
                          <a:rPr lang="en-US" sz="1800">
                            <a:solidFill>
                              <a:srgbClr val="0070C0"/>
                            </a:solidFill>
                            <a:latin typeface="Cambria Math"/>
                          </a:rPr>
                          <m:t>C</m:t>
                        </m:r>
                      </m:e>
                      <m:sub>
                        <m:r>
                          <m:rPr>
                            <m:sty m:val="p"/>
                          </m:rPr>
                          <a:rPr lang="en-US" sz="1800">
                            <a:solidFill>
                              <a:srgbClr val="0070C0"/>
                            </a:solidFill>
                            <a:latin typeface="Cambria Math"/>
                          </a:rPr>
                          <m:t>G</m:t>
                        </m:r>
                      </m:sub>
                    </m:sSub>
                    <m:r>
                      <a:rPr lang="ru-RU" sz="1800" b="0" i="0" smtClean="0">
                        <a:solidFill>
                          <a:srgbClr val="0070C0"/>
                        </a:solidFill>
                        <a:latin typeface="Cambria Math" panose="02040503050406030204" pitchFamily="18" charset="0"/>
                      </a:rPr>
                      <m:t>1</m:t>
                    </m:r>
                  </m:oMath>
                </a14:m>
                <a:r>
                  <a:rPr lang="en-US" sz="1800" dirty="0">
                    <a:solidFill>
                      <a:srgbClr val="0070C0"/>
                    </a:solidFill>
                    <a:ea typeface="Cambria Math" panose="02040503050406030204" pitchFamily="18" charset="0"/>
                  </a:rPr>
                  <a:t> </a:t>
                </a:r>
                <a14:m>
                  <m:oMath xmlns:m="http://schemas.openxmlformats.org/officeDocument/2006/math">
                    <m:r>
                      <a:rPr lang="en-US" sz="1800" i="1">
                        <a:solidFill>
                          <a:srgbClr val="0070C0"/>
                        </a:solidFill>
                        <a:latin typeface="Cambria Math" panose="02040503050406030204" pitchFamily="18" charset="0"/>
                        <a:ea typeface="Cambria Math" panose="02040503050406030204" pitchFamily="18" charset="0"/>
                      </a:rPr>
                      <m:t>→</m:t>
                    </m:r>
                    <m:sSub>
                      <m:sSubPr>
                        <m:ctrlPr>
                          <a:rPr lang="ru-RU" sz="1800" i="1">
                            <a:solidFill>
                              <a:srgbClr val="0070C0"/>
                            </a:solidFill>
                            <a:latin typeface="Cambria Math" panose="02040503050406030204" pitchFamily="18" charset="0"/>
                            <a:ea typeface="Cambria Math" panose="02040503050406030204" pitchFamily="18" charset="0"/>
                            <a:cs typeface="Arial" panose="020B0604020202020204" pitchFamily="34" charset="0"/>
                          </a:rPr>
                        </m:ctrlPr>
                      </m:sSubPr>
                      <m:e>
                        <m:r>
                          <a:rPr lang="en-US" sz="1800" i="1">
                            <a:solidFill>
                              <a:srgbClr val="0070C0"/>
                            </a:solidFill>
                            <a:latin typeface="Cambria Math" panose="02040503050406030204" pitchFamily="18" charset="0"/>
                            <a:ea typeface="Cambria Math" panose="02040503050406030204" pitchFamily="18" charset="0"/>
                            <a:cs typeface="Arial" panose="020B0604020202020204" pitchFamily="34" charset="0"/>
                          </a:rPr>
                          <m:t>𝐾</m:t>
                        </m:r>
                      </m:e>
                      <m:sub>
                        <m:r>
                          <a:rPr lang="en-US" sz="1800" i="1">
                            <a:solidFill>
                              <a:srgbClr val="0070C0"/>
                            </a:solidFill>
                            <a:latin typeface="Cambria Math" panose="02040503050406030204" pitchFamily="18" charset="0"/>
                            <a:ea typeface="Cambria Math" panose="02040503050406030204" pitchFamily="18" charset="0"/>
                            <a:cs typeface="Arial" panose="020B0604020202020204" pitchFamily="34" charset="0"/>
                          </a:rPr>
                          <m:t>𝐴</m:t>
                        </m:r>
                      </m:sub>
                    </m:sSub>
                    <m:r>
                      <a:rPr lang="ru-RU" sz="1800" i="1">
                        <a:solidFill>
                          <a:srgbClr val="0070C0"/>
                        </a:solidFill>
                        <a:latin typeface="Cambria Math" panose="02040503050406030204" pitchFamily="18" charset="0"/>
                        <a:ea typeface="Cambria Math" panose="02040503050406030204" pitchFamily="18" charset="0"/>
                        <a:cs typeface="Arial" panose="020B0604020202020204" pitchFamily="34" charset="0"/>
                      </a:rPr>
                      <m:t>¬</m:t>
                    </m:r>
                    <m:sSub>
                      <m:sSubPr>
                        <m:ctrlPr>
                          <a:rPr lang="ru-RU" sz="1800" i="1">
                            <a:solidFill>
                              <a:srgbClr val="0070C0"/>
                            </a:solidFill>
                            <a:latin typeface="Cambria Math" panose="02040503050406030204" pitchFamily="18" charset="0"/>
                            <a:ea typeface="Cambria Math" panose="02040503050406030204" pitchFamily="18" charset="0"/>
                            <a:cs typeface="Arial" panose="020B0604020202020204" pitchFamily="34" charset="0"/>
                          </a:rPr>
                        </m:ctrlPr>
                      </m:sSubPr>
                      <m:e>
                        <m:r>
                          <a:rPr lang="en-US" sz="1800" i="1">
                            <a:solidFill>
                              <a:srgbClr val="0070C0"/>
                            </a:solidFill>
                            <a:latin typeface="Cambria Math" panose="02040503050406030204" pitchFamily="18" charset="0"/>
                            <a:ea typeface="Cambria Math" panose="02040503050406030204" pitchFamily="18" charset="0"/>
                            <a:cs typeface="Arial" panose="020B0604020202020204" pitchFamily="34" charset="0"/>
                          </a:rPr>
                          <m:t>𝐴</m:t>
                        </m:r>
                      </m:e>
                      <m:sub>
                        <m:r>
                          <a:rPr lang="ru-RU" sz="1800" i="1">
                            <a:solidFill>
                              <a:srgbClr val="0070C0"/>
                            </a:solidFill>
                            <a:latin typeface="Cambria Math" panose="02040503050406030204" pitchFamily="18" charset="0"/>
                            <a:ea typeface="Cambria Math" panose="02040503050406030204" pitchFamily="18" charset="0"/>
                            <a:cs typeface="Arial" panose="020B0604020202020204" pitchFamily="34" charset="0"/>
                          </a:rPr>
                          <m:t>Ч</m:t>
                        </m:r>
                      </m:sub>
                    </m:sSub>
                  </m:oMath>
                </a14:m>
                <a:r>
                  <a:rPr lang="en-US" sz="1800" i="1" dirty="0" smtClean="0">
                    <a:solidFill>
                      <a:srgbClr val="0070C0"/>
                    </a:solidFill>
                    <a:latin typeface="Cambria Math" panose="02040503050406030204" pitchFamily="18" charset="0"/>
                    <a:ea typeface="Cambria Math" panose="02040503050406030204" pitchFamily="18" charset="0"/>
                    <a:cs typeface="Arial" panose="020B0604020202020204" pitchFamily="34" charset="0"/>
                  </a:rPr>
                  <a:t> </a:t>
                </a:r>
                <a:r>
                  <a:rPr lang="ru-RU" sz="1800" i="1" dirty="0" smtClean="0">
                    <a:solidFill>
                      <a:srgbClr val="0070C0"/>
                    </a:solidFill>
                    <a:latin typeface="Cambria Math" panose="02040503050406030204" pitchFamily="18" charset="0"/>
                    <a:ea typeface="Cambria Math" panose="02040503050406030204" pitchFamily="18" charset="0"/>
                    <a:cs typeface="Arial" panose="020B0604020202020204" pitchFamily="34" charset="0"/>
                  </a:rPr>
                  <a:t>      </a:t>
                </a:r>
                <a14:m>
                  <m:oMath xmlns:m="http://schemas.openxmlformats.org/officeDocument/2006/math">
                    <m:r>
                      <a:rPr lang="ru-RU" sz="1800" i="1">
                        <a:solidFill>
                          <a:srgbClr val="0070C0"/>
                        </a:solidFill>
                        <a:latin typeface="Cambria Math" panose="02040503050406030204" pitchFamily="18" charset="0"/>
                        <a:ea typeface="Cambria Math" panose="02040503050406030204" pitchFamily="18" charset="0"/>
                        <a:cs typeface="Arial" panose="020B0604020202020204" pitchFamily="34" charset="0"/>
                      </a:rPr>
                      <m:t>≡</m:t>
                    </m:r>
                    <m:sSub>
                      <m:sSubPr>
                        <m:ctrlPr>
                          <a:rPr lang="ru-RU" sz="1800" i="1">
                            <a:solidFill>
                              <a:srgbClr val="0070C0"/>
                            </a:solidFill>
                            <a:latin typeface="Cambria Math" panose="02040503050406030204" pitchFamily="18" charset="0"/>
                            <a:ea typeface="Cambria Math" panose="02040503050406030204" pitchFamily="18" charset="0"/>
                            <a:cs typeface="Arial" panose="020B0604020202020204" pitchFamily="34" charset="0"/>
                          </a:rPr>
                        </m:ctrlPr>
                      </m:sSubPr>
                      <m:e>
                        <m:r>
                          <a:rPr lang="en-US" sz="1800" i="1">
                            <a:solidFill>
                              <a:srgbClr val="0070C0"/>
                            </a:solidFill>
                            <a:latin typeface="Cambria Math" panose="02040503050406030204" pitchFamily="18" charset="0"/>
                            <a:ea typeface="Cambria Math" panose="02040503050406030204" pitchFamily="18" charset="0"/>
                            <a:cs typeface="Arial" panose="020B0604020202020204" pitchFamily="34" charset="0"/>
                          </a:rPr>
                          <m:t>𝐾</m:t>
                        </m:r>
                      </m:e>
                      <m:sub>
                        <m:r>
                          <a:rPr lang="en-US" sz="1800" i="1">
                            <a:solidFill>
                              <a:srgbClr val="0070C0"/>
                            </a:solidFill>
                            <a:latin typeface="Cambria Math" panose="02040503050406030204" pitchFamily="18" charset="0"/>
                            <a:ea typeface="Cambria Math" panose="02040503050406030204" pitchFamily="18" charset="0"/>
                            <a:cs typeface="Arial" panose="020B0604020202020204" pitchFamily="34" charset="0"/>
                          </a:rPr>
                          <m:t>𝐴</m:t>
                        </m:r>
                      </m:sub>
                    </m:sSub>
                    <m:sSub>
                      <m:sSubPr>
                        <m:ctrlPr>
                          <a:rPr lang="en-US" sz="1800" i="1">
                            <a:solidFill>
                              <a:srgbClr val="0070C0"/>
                            </a:solidFill>
                            <a:latin typeface="Cambria Math" panose="02040503050406030204" pitchFamily="18" charset="0"/>
                            <a:cs typeface="Arial" panose="020B0604020202020204" pitchFamily="34" charset="0"/>
                          </a:rPr>
                        </m:ctrlPr>
                      </m:sSubPr>
                      <m:e>
                        <m:r>
                          <a:rPr lang="en-US" sz="1800" b="0" i="1" smtClean="0">
                            <a:solidFill>
                              <a:srgbClr val="0070C0"/>
                            </a:solidFill>
                            <a:latin typeface="Cambria Math" panose="02040503050406030204" pitchFamily="18" charset="0"/>
                            <a:cs typeface="Arial" panose="020B0604020202020204" pitchFamily="34" charset="0"/>
                          </a:rPr>
                          <m:t>𝐵</m:t>
                        </m:r>
                      </m:e>
                      <m:sub>
                        <m:r>
                          <a:rPr lang="ru-RU" sz="1800" i="1">
                            <a:solidFill>
                              <a:srgbClr val="0070C0"/>
                            </a:solidFill>
                            <a:latin typeface="Cambria Math" panose="02040503050406030204" pitchFamily="18" charset="0"/>
                            <a:cs typeface="Arial" panose="020B0604020202020204" pitchFamily="34" charset="0"/>
                          </a:rPr>
                          <m:t>Ч</m:t>
                        </m:r>
                      </m:sub>
                    </m:sSub>
                    <m:r>
                      <a:rPr lang="en-US" sz="1800" b="0" i="1" smtClean="0">
                        <a:solidFill>
                          <a:srgbClr val="0070C0"/>
                        </a:solidFill>
                        <a:latin typeface="Cambria Math" panose="02040503050406030204" pitchFamily="18" charset="0"/>
                        <a:cs typeface="Arial" panose="020B0604020202020204" pitchFamily="34" charset="0"/>
                      </a:rPr>
                      <m:t>&amp;</m:t>
                    </m:r>
                    <m:sSub>
                      <m:sSubPr>
                        <m:ctrlPr>
                          <a:rPr lang="ru-RU" sz="1800" i="1">
                            <a:solidFill>
                              <a:srgbClr val="0070C0"/>
                            </a:solidFill>
                            <a:latin typeface="Cambria Math" panose="02040503050406030204" pitchFamily="18" charset="0"/>
                            <a:ea typeface="Cambria Math" panose="02040503050406030204" pitchFamily="18" charset="0"/>
                            <a:cs typeface="Arial" panose="020B0604020202020204" pitchFamily="34" charset="0"/>
                          </a:rPr>
                        </m:ctrlPr>
                      </m:sSubPr>
                      <m:e>
                        <m:r>
                          <a:rPr lang="en-US" sz="1800" i="1">
                            <a:solidFill>
                              <a:srgbClr val="0070C0"/>
                            </a:solidFill>
                            <a:latin typeface="Cambria Math" panose="02040503050406030204" pitchFamily="18" charset="0"/>
                            <a:ea typeface="Cambria Math" panose="02040503050406030204" pitchFamily="18" charset="0"/>
                            <a:cs typeface="Arial" panose="020B0604020202020204" pitchFamily="34" charset="0"/>
                          </a:rPr>
                          <m:t>𝐾</m:t>
                        </m:r>
                      </m:e>
                      <m:sub>
                        <m:r>
                          <a:rPr lang="en-US" sz="1800" i="1">
                            <a:solidFill>
                              <a:srgbClr val="0070C0"/>
                            </a:solidFill>
                            <a:latin typeface="Cambria Math" panose="02040503050406030204" pitchFamily="18" charset="0"/>
                            <a:ea typeface="Cambria Math" panose="02040503050406030204" pitchFamily="18" charset="0"/>
                            <a:cs typeface="Arial" panose="020B0604020202020204" pitchFamily="34" charset="0"/>
                          </a:rPr>
                          <m:t>𝐴</m:t>
                        </m:r>
                      </m:sub>
                    </m:sSub>
                    <m:sSub>
                      <m:sSubPr>
                        <m:ctrlPr>
                          <a:rPr lang="en-US" sz="1800" i="1">
                            <a:solidFill>
                              <a:srgbClr val="0070C0"/>
                            </a:solidFill>
                            <a:latin typeface="Cambria Math" panose="02040503050406030204" pitchFamily="18" charset="0"/>
                            <a:cs typeface="Arial" panose="020B0604020202020204" pitchFamily="34" charset="0"/>
                          </a:rPr>
                        </m:ctrlPr>
                      </m:sSubPr>
                      <m:e>
                        <m:r>
                          <a:rPr lang="en-US" sz="1800" b="0" i="1" smtClean="0">
                            <a:solidFill>
                              <a:srgbClr val="0070C0"/>
                            </a:solidFill>
                            <a:latin typeface="Cambria Math" panose="02040503050406030204" pitchFamily="18" charset="0"/>
                            <a:cs typeface="Arial" panose="020B0604020202020204" pitchFamily="34" charset="0"/>
                          </a:rPr>
                          <m:t>𝐶</m:t>
                        </m:r>
                      </m:e>
                      <m:sub>
                        <m:r>
                          <a:rPr lang="ru-RU" sz="1800" i="1">
                            <a:solidFill>
                              <a:srgbClr val="0070C0"/>
                            </a:solidFill>
                            <a:latin typeface="Cambria Math" panose="02040503050406030204" pitchFamily="18" charset="0"/>
                            <a:cs typeface="Arial" panose="020B0604020202020204" pitchFamily="34" charset="0"/>
                          </a:rPr>
                          <m:t>Ч</m:t>
                        </m:r>
                      </m:sub>
                    </m:sSub>
                    <m:r>
                      <a:rPr lang="en-US" sz="1800" i="1">
                        <a:solidFill>
                          <a:srgbClr val="0070C0"/>
                        </a:solidFill>
                        <a:latin typeface="Cambria Math" panose="02040503050406030204" pitchFamily="18" charset="0"/>
                        <a:cs typeface="Arial" panose="020B0604020202020204" pitchFamily="34" charset="0"/>
                      </a:rPr>
                      <m:t>&amp;</m:t>
                    </m:r>
                    <m:sSub>
                      <m:sSubPr>
                        <m:ctrlPr>
                          <a:rPr lang="ru-RU" sz="1800" i="1">
                            <a:solidFill>
                              <a:srgbClr val="0070C0"/>
                            </a:solidFill>
                            <a:latin typeface="Cambria Math" panose="02040503050406030204" pitchFamily="18" charset="0"/>
                          </a:rPr>
                        </m:ctrlPr>
                      </m:sSubPr>
                      <m:e>
                        <m:r>
                          <m:rPr>
                            <m:sty m:val="p"/>
                          </m:rPr>
                          <a:rPr lang="en-US" sz="1800">
                            <a:solidFill>
                              <a:srgbClr val="0070C0"/>
                            </a:solidFill>
                            <a:latin typeface="Cambria Math"/>
                          </a:rPr>
                          <m:t>C</m:t>
                        </m:r>
                      </m:e>
                      <m:sub>
                        <m:r>
                          <m:rPr>
                            <m:sty m:val="p"/>
                          </m:rPr>
                          <a:rPr lang="en-US" sz="1800">
                            <a:solidFill>
                              <a:srgbClr val="0070C0"/>
                            </a:solidFill>
                            <a:latin typeface="Cambria Math"/>
                          </a:rPr>
                          <m:t>G</m:t>
                        </m:r>
                      </m:sub>
                    </m:sSub>
                    <m:r>
                      <a:rPr lang="ru-RU" sz="1800">
                        <a:solidFill>
                          <a:srgbClr val="0070C0"/>
                        </a:solidFill>
                        <a:latin typeface="Cambria Math" panose="02040503050406030204" pitchFamily="18" charset="0"/>
                      </a:rPr>
                      <m:t>1</m:t>
                    </m:r>
                    <m:r>
                      <a:rPr lang="en-US" sz="1800" i="1">
                        <a:solidFill>
                          <a:srgbClr val="0070C0"/>
                        </a:solidFill>
                        <a:latin typeface="Cambria Math" panose="02040503050406030204" pitchFamily="18" charset="0"/>
                        <a:ea typeface="Cambria Math" panose="02040503050406030204" pitchFamily="18" charset="0"/>
                      </a:rPr>
                      <m:t>→</m:t>
                    </m:r>
                    <m:sSub>
                      <m:sSubPr>
                        <m:ctrlPr>
                          <a:rPr lang="ru-RU" sz="1800" i="1">
                            <a:solidFill>
                              <a:srgbClr val="0070C0"/>
                            </a:solidFill>
                            <a:latin typeface="Cambria Math" panose="02040503050406030204" pitchFamily="18" charset="0"/>
                            <a:ea typeface="Cambria Math" panose="02040503050406030204" pitchFamily="18" charset="0"/>
                            <a:cs typeface="Arial" panose="020B0604020202020204" pitchFamily="34" charset="0"/>
                          </a:rPr>
                        </m:ctrlPr>
                      </m:sSubPr>
                      <m:e>
                        <m:r>
                          <a:rPr lang="en-US" sz="1800" i="1">
                            <a:solidFill>
                              <a:srgbClr val="0070C0"/>
                            </a:solidFill>
                            <a:latin typeface="Cambria Math" panose="02040503050406030204" pitchFamily="18" charset="0"/>
                            <a:ea typeface="Cambria Math" panose="02040503050406030204" pitchFamily="18" charset="0"/>
                            <a:cs typeface="Arial" panose="020B0604020202020204" pitchFamily="34" charset="0"/>
                          </a:rPr>
                          <m:t>𝐾</m:t>
                        </m:r>
                      </m:e>
                      <m:sub>
                        <m:r>
                          <a:rPr lang="en-US" sz="1800" i="1">
                            <a:solidFill>
                              <a:srgbClr val="0070C0"/>
                            </a:solidFill>
                            <a:latin typeface="Cambria Math" panose="02040503050406030204" pitchFamily="18" charset="0"/>
                            <a:ea typeface="Cambria Math" panose="02040503050406030204" pitchFamily="18" charset="0"/>
                            <a:cs typeface="Arial" panose="020B0604020202020204" pitchFamily="34" charset="0"/>
                          </a:rPr>
                          <m:t>𝐴</m:t>
                        </m:r>
                      </m:sub>
                    </m:sSub>
                    <m:sSub>
                      <m:sSubPr>
                        <m:ctrlPr>
                          <a:rPr lang="ru-RU" sz="1800" i="1">
                            <a:solidFill>
                              <a:srgbClr val="0070C0"/>
                            </a:solidFill>
                            <a:latin typeface="Cambria Math" panose="02040503050406030204" pitchFamily="18" charset="0"/>
                            <a:ea typeface="Cambria Math" panose="02040503050406030204" pitchFamily="18" charset="0"/>
                            <a:cs typeface="Arial" panose="020B0604020202020204" pitchFamily="34" charset="0"/>
                          </a:rPr>
                        </m:ctrlPr>
                      </m:sSubPr>
                      <m:e>
                        <m:r>
                          <a:rPr lang="en-US" sz="1800" i="1">
                            <a:solidFill>
                              <a:srgbClr val="0070C0"/>
                            </a:solidFill>
                            <a:latin typeface="Cambria Math" panose="02040503050406030204" pitchFamily="18" charset="0"/>
                            <a:ea typeface="Cambria Math" panose="02040503050406030204" pitchFamily="18" charset="0"/>
                            <a:cs typeface="Arial" panose="020B0604020202020204" pitchFamily="34" charset="0"/>
                          </a:rPr>
                          <m:t>𝐴</m:t>
                        </m:r>
                      </m:e>
                      <m:sub>
                        <m:r>
                          <a:rPr lang="ru-RU" sz="1800" b="0" i="1" smtClean="0">
                            <a:solidFill>
                              <a:srgbClr val="0070C0"/>
                            </a:solidFill>
                            <a:latin typeface="Cambria Math" panose="02040503050406030204" pitchFamily="18" charset="0"/>
                            <a:ea typeface="Cambria Math" panose="02040503050406030204" pitchFamily="18" charset="0"/>
                            <a:cs typeface="Arial" panose="020B0604020202020204" pitchFamily="34" charset="0"/>
                          </a:rPr>
                          <m:t>Г</m:t>
                        </m:r>
                      </m:sub>
                    </m:sSub>
                  </m:oMath>
                </a14:m>
                <a:r>
                  <a:rPr lang="ru-RU" sz="1800" i="1" dirty="0" smtClean="0">
                    <a:solidFill>
                      <a:srgbClr val="0070C0"/>
                    </a:solidFill>
                    <a:latin typeface="Cambria Math" panose="02040503050406030204" pitchFamily="18" charset="0"/>
                    <a:ea typeface="Cambria Math" panose="02040503050406030204" pitchFamily="18" charset="0"/>
                    <a:cs typeface="Arial" panose="020B0604020202020204" pitchFamily="34" charset="0"/>
                  </a:rPr>
                  <a:t> </a:t>
                </a:r>
                <a:endParaRPr lang="en-US" sz="1800" i="1" dirty="0">
                  <a:solidFill>
                    <a:srgbClr val="0070C0"/>
                  </a:solidFill>
                  <a:latin typeface="Cambria Math" panose="02040503050406030204" pitchFamily="18" charset="0"/>
                  <a:ea typeface="Cambria Math" panose="02040503050406030204" pitchFamily="18" charset="0"/>
                  <a:cs typeface="Arial" panose="020B0604020202020204" pitchFamily="34" charset="0"/>
                </a:endParaRPr>
              </a:p>
              <a:p>
                <a:pPr marL="0" indent="0">
                  <a:buNone/>
                </a:pPr>
                <a14:m>
                  <m:oMath xmlns:m="http://schemas.openxmlformats.org/officeDocument/2006/math">
                    <m:sSub>
                      <m:sSubPr>
                        <m:ctrlPr>
                          <a:rPr lang="en-US" sz="1800" i="1">
                            <a:solidFill>
                              <a:srgbClr val="0070C0"/>
                            </a:solidFill>
                            <a:latin typeface="Cambria Math" panose="02040503050406030204" pitchFamily="18" charset="0"/>
                            <a:cs typeface="Arial" panose="020B0604020202020204" pitchFamily="34" charset="0"/>
                          </a:rPr>
                        </m:ctrlPr>
                      </m:sSubPr>
                      <m:e>
                        <m:r>
                          <a:rPr lang="en-US" sz="1800" i="1">
                            <a:solidFill>
                              <a:srgbClr val="0070C0"/>
                            </a:solidFill>
                            <a:latin typeface="Cambria Math" panose="02040503050406030204" pitchFamily="18" charset="0"/>
                            <a:cs typeface="Arial" panose="020B0604020202020204" pitchFamily="34" charset="0"/>
                          </a:rPr>
                          <m:t>𝐸</m:t>
                        </m:r>
                      </m:e>
                      <m:sub>
                        <m:r>
                          <a:rPr lang="en-US" sz="1800" i="1">
                            <a:solidFill>
                              <a:srgbClr val="0070C0"/>
                            </a:solidFill>
                            <a:latin typeface="Cambria Math" panose="02040503050406030204" pitchFamily="18" charset="0"/>
                            <a:cs typeface="Arial" panose="020B0604020202020204" pitchFamily="34" charset="0"/>
                          </a:rPr>
                          <m:t>𝐵</m:t>
                        </m:r>
                      </m:sub>
                    </m:sSub>
                    <m:r>
                      <a:rPr lang="ru-RU" sz="1800" b="0" i="1" smtClean="0">
                        <a:solidFill>
                          <a:srgbClr val="0070C0"/>
                        </a:solidFill>
                        <a:latin typeface="Cambria Math" panose="02040503050406030204" pitchFamily="18" charset="0"/>
                        <a:cs typeface="Arial" panose="020B0604020202020204" pitchFamily="34" charset="0"/>
                      </a:rPr>
                      <m:t>0</m:t>
                    </m:r>
                    <m:r>
                      <a:rPr lang="en-US" sz="1800" i="1">
                        <a:solidFill>
                          <a:srgbClr val="0070C0"/>
                        </a:solidFill>
                        <a:latin typeface="Cambria Math" panose="02040503050406030204" pitchFamily="18" charset="0"/>
                        <a:cs typeface="Arial" panose="020B0604020202020204" pitchFamily="34" charset="0"/>
                      </a:rPr>
                      <m:t>&amp;</m:t>
                    </m:r>
                    <m:sSub>
                      <m:sSubPr>
                        <m:ctrlPr>
                          <a:rPr lang="ru-RU" sz="1800" i="1">
                            <a:solidFill>
                              <a:srgbClr val="0070C0"/>
                            </a:solidFill>
                            <a:latin typeface="Cambria Math" panose="02040503050406030204" pitchFamily="18" charset="0"/>
                          </a:rPr>
                        </m:ctrlPr>
                      </m:sSubPr>
                      <m:e>
                        <m:r>
                          <m:rPr>
                            <m:sty m:val="p"/>
                          </m:rPr>
                          <a:rPr lang="en-US" sz="1800">
                            <a:solidFill>
                              <a:srgbClr val="0070C0"/>
                            </a:solidFill>
                            <a:latin typeface="Cambria Math"/>
                          </a:rPr>
                          <m:t>C</m:t>
                        </m:r>
                      </m:e>
                      <m:sub>
                        <m:r>
                          <m:rPr>
                            <m:sty m:val="p"/>
                          </m:rPr>
                          <a:rPr lang="en-US" sz="1800">
                            <a:solidFill>
                              <a:srgbClr val="0070C0"/>
                            </a:solidFill>
                            <a:latin typeface="Cambria Math"/>
                          </a:rPr>
                          <m:t>G</m:t>
                        </m:r>
                      </m:sub>
                    </m:sSub>
                    <m:r>
                      <a:rPr lang="ru-RU" sz="1800" b="0" i="0" smtClean="0">
                        <a:solidFill>
                          <a:srgbClr val="0070C0"/>
                        </a:solidFill>
                        <a:latin typeface="Cambria Math" panose="02040503050406030204" pitchFamily="18" charset="0"/>
                      </a:rPr>
                      <m:t>1</m:t>
                    </m:r>
                    <m:r>
                      <m:rPr>
                        <m:nor/>
                      </m:rPr>
                      <a:rPr lang="en-US" sz="1800" dirty="0">
                        <a:solidFill>
                          <a:srgbClr val="0070C0"/>
                        </a:solidFill>
                        <a:ea typeface="Cambria Math" panose="02040503050406030204" pitchFamily="18" charset="0"/>
                      </a:rPr>
                      <m:t> </m:t>
                    </m:r>
                    <m:r>
                      <a:rPr lang="en-US" sz="1800" i="1">
                        <a:solidFill>
                          <a:srgbClr val="0070C0"/>
                        </a:solidFill>
                        <a:latin typeface="Cambria Math" panose="02040503050406030204" pitchFamily="18" charset="0"/>
                        <a:ea typeface="Cambria Math" panose="02040503050406030204" pitchFamily="18" charset="0"/>
                      </a:rPr>
                      <m:t>→</m:t>
                    </m:r>
                    <m:sSub>
                      <m:sSubPr>
                        <m:ctrlPr>
                          <a:rPr lang="ru-RU" sz="1800" i="1">
                            <a:solidFill>
                              <a:srgbClr val="0070C0"/>
                            </a:solidFill>
                            <a:latin typeface="Cambria Math" panose="02040503050406030204" pitchFamily="18" charset="0"/>
                            <a:ea typeface="Cambria Math" panose="02040503050406030204" pitchFamily="18" charset="0"/>
                            <a:cs typeface="Arial" panose="020B0604020202020204" pitchFamily="34" charset="0"/>
                          </a:rPr>
                        </m:ctrlPr>
                      </m:sSubPr>
                      <m:e>
                        <m:r>
                          <a:rPr lang="en-US" sz="1800" i="1">
                            <a:solidFill>
                              <a:srgbClr val="0070C0"/>
                            </a:solidFill>
                            <a:latin typeface="Cambria Math" panose="02040503050406030204" pitchFamily="18" charset="0"/>
                            <a:ea typeface="Cambria Math" panose="02040503050406030204" pitchFamily="18" charset="0"/>
                            <a:cs typeface="Arial" panose="020B0604020202020204" pitchFamily="34" charset="0"/>
                          </a:rPr>
                          <m:t>𝐾</m:t>
                        </m:r>
                      </m:e>
                      <m:sub>
                        <m:r>
                          <a:rPr lang="en-US" sz="1800" i="1">
                            <a:solidFill>
                              <a:srgbClr val="0070C0"/>
                            </a:solidFill>
                            <a:latin typeface="Cambria Math" panose="02040503050406030204" pitchFamily="18" charset="0"/>
                            <a:ea typeface="Cambria Math" panose="02040503050406030204" pitchFamily="18" charset="0"/>
                            <a:cs typeface="Arial" panose="020B0604020202020204" pitchFamily="34" charset="0"/>
                          </a:rPr>
                          <m:t>𝐵</m:t>
                        </m:r>
                      </m:sub>
                    </m:sSub>
                    <m:r>
                      <a:rPr lang="ru-RU" sz="1800" i="1">
                        <a:solidFill>
                          <a:srgbClr val="0070C0"/>
                        </a:solidFill>
                        <a:latin typeface="Cambria Math" panose="02040503050406030204" pitchFamily="18" charset="0"/>
                        <a:ea typeface="Cambria Math" panose="02040503050406030204" pitchFamily="18" charset="0"/>
                        <a:cs typeface="Arial" panose="020B0604020202020204" pitchFamily="34" charset="0"/>
                      </a:rPr>
                      <m:t>¬</m:t>
                    </m:r>
                    <m:sSub>
                      <m:sSubPr>
                        <m:ctrlPr>
                          <a:rPr lang="ru-RU" sz="1800" i="1">
                            <a:solidFill>
                              <a:srgbClr val="0070C0"/>
                            </a:solidFill>
                            <a:latin typeface="Cambria Math" panose="02040503050406030204" pitchFamily="18" charset="0"/>
                            <a:ea typeface="Cambria Math" panose="02040503050406030204" pitchFamily="18" charset="0"/>
                            <a:cs typeface="Arial" panose="020B0604020202020204" pitchFamily="34" charset="0"/>
                          </a:rPr>
                        </m:ctrlPr>
                      </m:sSubPr>
                      <m:e>
                        <m:r>
                          <a:rPr lang="en-US" sz="1800" i="1">
                            <a:solidFill>
                              <a:srgbClr val="0070C0"/>
                            </a:solidFill>
                            <a:latin typeface="Cambria Math" panose="02040503050406030204" pitchFamily="18" charset="0"/>
                            <a:ea typeface="Cambria Math" panose="02040503050406030204" pitchFamily="18" charset="0"/>
                            <a:cs typeface="Arial" panose="020B0604020202020204" pitchFamily="34" charset="0"/>
                          </a:rPr>
                          <m:t>𝐵</m:t>
                        </m:r>
                      </m:e>
                      <m:sub>
                        <m:r>
                          <a:rPr lang="ru-RU" sz="1800" i="1">
                            <a:solidFill>
                              <a:srgbClr val="0070C0"/>
                            </a:solidFill>
                            <a:latin typeface="Cambria Math" panose="02040503050406030204" pitchFamily="18" charset="0"/>
                            <a:ea typeface="Cambria Math" panose="02040503050406030204" pitchFamily="18" charset="0"/>
                            <a:cs typeface="Arial" panose="020B0604020202020204" pitchFamily="34" charset="0"/>
                          </a:rPr>
                          <m:t>Ч</m:t>
                        </m:r>
                      </m:sub>
                    </m:sSub>
                  </m:oMath>
                </a14:m>
                <a:r>
                  <a:rPr lang="en-US" sz="1800" dirty="0"/>
                  <a:t> </a:t>
                </a:r>
                <a14:m>
                  <m:oMath xmlns:m="http://schemas.openxmlformats.org/officeDocument/2006/math">
                    <m:r>
                      <a:rPr lang="ru-RU" sz="1800" b="0" i="0" smtClean="0">
                        <a:solidFill>
                          <a:srgbClr val="0070C0"/>
                        </a:solidFill>
                        <a:latin typeface="Cambria Math" panose="02040503050406030204" pitchFamily="18" charset="0"/>
                        <a:ea typeface="Cambria Math" panose="02040503050406030204" pitchFamily="18" charset="0"/>
                        <a:cs typeface="Arial" panose="020B0604020202020204" pitchFamily="34" charset="0"/>
                      </a:rPr>
                      <m:t>    </m:t>
                    </m:r>
                    <m:r>
                      <a:rPr lang="ru-RU" sz="1800" i="1">
                        <a:solidFill>
                          <a:srgbClr val="0070C0"/>
                        </a:solidFill>
                        <a:latin typeface="Cambria Math" panose="02040503050406030204" pitchFamily="18" charset="0"/>
                        <a:ea typeface="Cambria Math" panose="02040503050406030204" pitchFamily="18" charset="0"/>
                        <a:cs typeface="Arial" panose="020B0604020202020204" pitchFamily="34" charset="0"/>
                      </a:rPr>
                      <m:t>≡</m:t>
                    </m:r>
                  </m:oMath>
                </a14:m>
                <a:endParaRPr lang="ru-RU" sz="1800" dirty="0" smtClean="0"/>
              </a:p>
              <a:p>
                <a:pPr marL="0" indent="0">
                  <a:buNone/>
                </a:pPr>
                <a14:m>
                  <m:oMath xmlns:m="http://schemas.openxmlformats.org/officeDocument/2006/math">
                    <m:sSub>
                      <m:sSubPr>
                        <m:ctrlPr>
                          <a:rPr lang="ru-RU" sz="1800" i="1">
                            <a:solidFill>
                              <a:srgbClr val="0070C0"/>
                            </a:solidFill>
                            <a:latin typeface="Cambria Math" panose="02040503050406030204" pitchFamily="18" charset="0"/>
                            <a:ea typeface="Cambria Math" panose="02040503050406030204" pitchFamily="18" charset="0"/>
                            <a:cs typeface="Arial" panose="020B0604020202020204" pitchFamily="34" charset="0"/>
                          </a:rPr>
                        </m:ctrlPr>
                      </m:sSubPr>
                      <m:e>
                        <m:r>
                          <a:rPr lang="en-US" sz="1800" i="1">
                            <a:solidFill>
                              <a:srgbClr val="0070C0"/>
                            </a:solidFill>
                            <a:latin typeface="Cambria Math" panose="02040503050406030204" pitchFamily="18" charset="0"/>
                            <a:ea typeface="Cambria Math" panose="02040503050406030204" pitchFamily="18" charset="0"/>
                            <a:cs typeface="Arial" panose="020B0604020202020204" pitchFamily="34" charset="0"/>
                          </a:rPr>
                          <m:t>𝐾</m:t>
                        </m:r>
                      </m:e>
                      <m:sub>
                        <m:r>
                          <a:rPr lang="en-US" sz="1800" b="0" i="1" smtClean="0">
                            <a:solidFill>
                              <a:srgbClr val="0070C0"/>
                            </a:solidFill>
                            <a:latin typeface="Cambria Math" panose="02040503050406030204" pitchFamily="18" charset="0"/>
                            <a:ea typeface="Cambria Math" panose="02040503050406030204" pitchFamily="18" charset="0"/>
                            <a:cs typeface="Arial" panose="020B0604020202020204" pitchFamily="34" charset="0"/>
                          </a:rPr>
                          <m:t>𝐵</m:t>
                        </m:r>
                      </m:sub>
                    </m:sSub>
                    <m:sSub>
                      <m:sSubPr>
                        <m:ctrlPr>
                          <a:rPr lang="en-US" sz="1800" i="1">
                            <a:solidFill>
                              <a:srgbClr val="0070C0"/>
                            </a:solidFill>
                            <a:latin typeface="Cambria Math" panose="02040503050406030204" pitchFamily="18" charset="0"/>
                            <a:cs typeface="Arial" panose="020B0604020202020204" pitchFamily="34" charset="0"/>
                          </a:rPr>
                        </m:ctrlPr>
                      </m:sSubPr>
                      <m:e>
                        <m:r>
                          <a:rPr lang="en-US" sz="1800" b="0" i="1" smtClean="0">
                            <a:solidFill>
                              <a:srgbClr val="0070C0"/>
                            </a:solidFill>
                            <a:latin typeface="Cambria Math" panose="02040503050406030204" pitchFamily="18" charset="0"/>
                            <a:cs typeface="Arial" panose="020B0604020202020204" pitchFamily="34" charset="0"/>
                          </a:rPr>
                          <m:t>𝐴</m:t>
                        </m:r>
                      </m:e>
                      <m:sub>
                        <m:r>
                          <a:rPr lang="ru-RU" sz="1800" i="1">
                            <a:solidFill>
                              <a:srgbClr val="0070C0"/>
                            </a:solidFill>
                            <a:latin typeface="Cambria Math" panose="02040503050406030204" pitchFamily="18" charset="0"/>
                            <a:cs typeface="Arial" panose="020B0604020202020204" pitchFamily="34" charset="0"/>
                          </a:rPr>
                          <m:t>Ч</m:t>
                        </m:r>
                      </m:sub>
                    </m:sSub>
                    <m:r>
                      <a:rPr lang="en-US" sz="1800" i="1">
                        <a:solidFill>
                          <a:srgbClr val="0070C0"/>
                        </a:solidFill>
                        <a:latin typeface="Cambria Math" panose="02040503050406030204" pitchFamily="18" charset="0"/>
                        <a:cs typeface="Arial" panose="020B0604020202020204" pitchFamily="34" charset="0"/>
                      </a:rPr>
                      <m:t>&amp;</m:t>
                    </m:r>
                    <m:sSub>
                      <m:sSubPr>
                        <m:ctrlPr>
                          <a:rPr lang="ru-RU" sz="1800" i="1">
                            <a:solidFill>
                              <a:srgbClr val="0070C0"/>
                            </a:solidFill>
                            <a:latin typeface="Cambria Math" panose="02040503050406030204" pitchFamily="18" charset="0"/>
                            <a:ea typeface="Cambria Math" panose="02040503050406030204" pitchFamily="18" charset="0"/>
                            <a:cs typeface="Arial" panose="020B0604020202020204" pitchFamily="34" charset="0"/>
                          </a:rPr>
                        </m:ctrlPr>
                      </m:sSubPr>
                      <m:e>
                        <m:r>
                          <a:rPr lang="en-US" sz="1800" i="1">
                            <a:solidFill>
                              <a:srgbClr val="0070C0"/>
                            </a:solidFill>
                            <a:latin typeface="Cambria Math" panose="02040503050406030204" pitchFamily="18" charset="0"/>
                            <a:ea typeface="Cambria Math" panose="02040503050406030204" pitchFamily="18" charset="0"/>
                            <a:cs typeface="Arial" panose="020B0604020202020204" pitchFamily="34" charset="0"/>
                          </a:rPr>
                          <m:t>𝐾</m:t>
                        </m:r>
                      </m:e>
                      <m:sub>
                        <m:r>
                          <a:rPr lang="en-US" sz="1800" b="0" i="1" smtClean="0">
                            <a:solidFill>
                              <a:srgbClr val="0070C0"/>
                            </a:solidFill>
                            <a:latin typeface="Cambria Math" panose="02040503050406030204" pitchFamily="18" charset="0"/>
                            <a:ea typeface="Cambria Math" panose="02040503050406030204" pitchFamily="18" charset="0"/>
                            <a:cs typeface="Arial" panose="020B0604020202020204" pitchFamily="34" charset="0"/>
                          </a:rPr>
                          <m:t>𝐵</m:t>
                        </m:r>
                      </m:sub>
                    </m:sSub>
                    <m:sSub>
                      <m:sSubPr>
                        <m:ctrlPr>
                          <a:rPr lang="en-US" sz="1800" i="1">
                            <a:solidFill>
                              <a:srgbClr val="0070C0"/>
                            </a:solidFill>
                            <a:latin typeface="Cambria Math" panose="02040503050406030204" pitchFamily="18" charset="0"/>
                            <a:cs typeface="Arial" panose="020B0604020202020204" pitchFamily="34" charset="0"/>
                          </a:rPr>
                        </m:ctrlPr>
                      </m:sSubPr>
                      <m:e>
                        <m:r>
                          <a:rPr lang="en-US" sz="1800" i="1">
                            <a:solidFill>
                              <a:srgbClr val="0070C0"/>
                            </a:solidFill>
                            <a:latin typeface="Cambria Math" panose="02040503050406030204" pitchFamily="18" charset="0"/>
                            <a:cs typeface="Arial" panose="020B0604020202020204" pitchFamily="34" charset="0"/>
                          </a:rPr>
                          <m:t>𝐶</m:t>
                        </m:r>
                      </m:e>
                      <m:sub>
                        <m:r>
                          <a:rPr lang="ru-RU" sz="1800" i="1">
                            <a:solidFill>
                              <a:srgbClr val="0070C0"/>
                            </a:solidFill>
                            <a:latin typeface="Cambria Math" panose="02040503050406030204" pitchFamily="18" charset="0"/>
                            <a:cs typeface="Arial" panose="020B0604020202020204" pitchFamily="34" charset="0"/>
                          </a:rPr>
                          <m:t>Ч</m:t>
                        </m:r>
                      </m:sub>
                    </m:sSub>
                    <m:r>
                      <a:rPr lang="en-US" sz="1800" i="1">
                        <a:solidFill>
                          <a:srgbClr val="0070C0"/>
                        </a:solidFill>
                        <a:latin typeface="Cambria Math" panose="02040503050406030204" pitchFamily="18" charset="0"/>
                        <a:cs typeface="Arial" panose="020B0604020202020204" pitchFamily="34" charset="0"/>
                      </a:rPr>
                      <m:t>&amp;</m:t>
                    </m:r>
                    <m:sSub>
                      <m:sSubPr>
                        <m:ctrlPr>
                          <a:rPr lang="ru-RU" sz="1800" i="1">
                            <a:solidFill>
                              <a:srgbClr val="0070C0"/>
                            </a:solidFill>
                            <a:latin typeface="Cambria Math" panose="02040503050406030204" pitchFamily="18" charset="0"/>
                          </a:rPr>
                        </m:ctrlPr>
                      </m:sSubPr>
                      <m:e>
                        <m:r>
                          <m:rPr>
                            <m:sty m:val="p"/>
                          </m:rPr>
                          <a:rPr lang="en-US" sz="1800">
                            <a:solidFill>
                              <a:srgbClr val="0070C0"/>
                            </a:solidFill>
                            <a:latin typeface="Cambria Math"/>
                          </a:rPr>
                          <m:t>C</m:t>
                        </m:r>
                      </m:e>
                      <m:sub>
                        <m:r>
                          <m:rPr>
                            <m:sty m:val="p"/>
                          </m:rPr>
                          <a:rPr lang="en-US" sz="1800">
                            <a:solidFill>
                              <a:srgbClr val="0070C0"/>
                            </a:solidFill>
                            <a:latin typeface="Cambria Math"/>
                          </a:rPr>
                          <m:t>G</m:t>
                        </m:r>
                      </m:sub>
                    </m:sSub>
                    <m:r>
                      <a:rPr lang="ru-RU" sz="1800">
                        <a:solidFill>
                          <a:srgbClr val="0070C0"/>
                        </a:solidFill>
                        <a:latin typeface="Cambria Math" panose="02040503050406030204" pitchFamily="18" charset="0"/>
                      </a:rPr>
                      <m:t>1</m:t>
                    </m:r>
                    <m:r>
                      <a:rPr lang="en-US" sz="1800" i="1">
                        <a:solidFill>
                          <a:srgbClr val="0070C0"/>
                        </a:solidFill>
                        <a:latin typeface="Cambria Math" panose="02040503050406030204" pitchFamily="18" charset="0"/>
                        <a:ea typeface="Cambria Math" panose="02040503050406030204" pitchFamily="18" charset="0"/>
                      </a:rPr>
                      <m:t>→</m:t>
                    </m:r>
                    <m:sSub>
                      <m:sSubPr>
                        <m:ctrlPr>
                          <a:rPr lang="ru-RU" sz="1800" i="1">
                            <a:solidFill>
                              <a:srgbClr val="0070C0"/>
                            </a:solidFill>
                            <a:latin typeface="Cambria Math" panose="02040503050406030204" pitchFamily="18" charset="0"/>
                            <a:ea typeface="Cambria Math" panose="02040503050406030204" pitchFamily="18" charset="0"/>
                            <a:cs typeface="Arial" panose="020B0604020202020204" pitchFamily="34" charset="0"/>
                          </a:rPr>
                        </m:ctrlPr>
                      </m:sSubPr>
                      <m:e>
                        <m:r>
                          <a:rPr lang="en-US" sz="1800" i="1">
                            <a:solidFill>
                              <a:srgbClr val="0070C0"/>
                            </a:solidFill>
                            <a:latin typeface="Cambria Math" panose="02040503050406030204" pitchFamily="18" charset="0"/>
                            <a:ea typeface="Cambria Math" panose="02040503050406030204" pitchFamily="18" charset="0"/>
                            <a:cs typeface="Arial" panose="020B0604020202020204" pitchFamily="34" charset="0"/>
                          </a:rPr>
                          <m:t>𝐾</m:t>
                        </m:r>
                      </m:e>
                      <m:sub>
                        <m:r>
                          <a:rPr lang="en-US" sz="1800" b="0" i="1" smtClean="0">
                            <a:solidFill>
                              <a:srgbClr val="0070C0"/>
                            </a:solidFill>
                            <a:latin typeface="Cambria Math" panose="02040503050406030204" pitchFamily="18" charset="0"/>
                            <a:ea typeface="Cambria Math" panose="02040503050406030204" pitchFamily="18" charset="0"/>
                            <a:cs typeface="Arial" panose="020B0604020202020204" pitchFamily="34" charset="0"/>
                          </a:rPr>
                          <m:t>𝐵</m:t>
                        </m:r>
                      </m:sub>
                    </m:sSub>
                    <m:sSub>
                      <m:sSubPr>
                        <m:ctrlPr>
                          <a:rPr lang="ru-RU" sz="1800" i="1">
                            <a:solidFill>
                              <a:srgbClr val="0070C0"/>
                            </a:solidFill>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solidFill>
                              <a:srgbClr val="0070C0"/>
                            </a:solidFill>
                            <a:latin typeface="Cambria Math" panose="02040503050406030204" pitchFamily="18" charset="0"/>
                            <a:ea typeface="Cambria Math" panose="02040503050406030204" pitchFamily="18" charset="0"/>
                            <a:cs typeface="Arial" panose="020B0604020202020204" pitchFamily="34" charset="0"/>
                          </a:rPr>
                          <m:t>𝐵</m:t>
                        </m:r>
                      </m:e>
                      <m:sub>
                        <m:r>
                          <a:rPr lang="ru-RU" sz="1800" i="1">
                            <a:solidFill>
                              <a:srgbClr val="0070C0"/>
                            </a:solidFill>
                            <a:latin typeface="Cambria Math" panose="02040503050406030204" pitchFamily="18" charset="0"/>
                            <a:ea typeface="Cambria Math" panose="02040503050406030204" pitchFamily="18" charset="0"/>
                            <a:cs typeface="Arial" panose="020B0604020202020204" pitchFamily="34" charset="0"/>
                          </a:rPr>
                          <m:t>Г</m:t>
                        </m:r>
                      </m:sub>
                    </m:sSub>
                  </m:oMath>
                </a14:m>
                <a:r>
                  <a:rPr lang="ru-RU" sz="1800" i="1" dirty="0">
                    <a:solidFill>
                      <a:srgbClr val="0070C0"/>
                    </a:solidFill>
                    <a:latin typeface="Cambria Math" panose="02040503050406030204" pitchFamily="18" charset="0"/>
                    <a:ea typeface="Cambria Math" panose="02040503050406030204" pitchFamily="18" charset="0"/>
                    <a:cs typeface="Arial" panose="020B0604020202020204" pitchFamily="34" charset="0"/>
                  </a:rPr>
                  <a:t> </a:t>
                </a:r>
                <a:endParaRPr lang="en-US" sz="1800" dirty="0"/>
              </a:p>
              <a:p>
                <a:pPr marL="0" indent="0">
                  <a:buNone/>
                </a:pPr>
                <a14:m>
                  <m:oMath xmlns:m="http://schemas.openxmlformats.org/officeDocument/2006/math">
                    <m:sSub>
                      <m:sSubPr>
                        <m:ctrlPr>
                          <a:rPr lang="en-US" sz="1800" i="1">
                            <a:solidFill>
                              <a:srgbClr val="0070C0"/>
                            </a:solidFill>
                            <a:latin typeface="Cambria Math" panose="02040503050406030204" pitchFamily="18" charset="0"/>
                            <a:cs typeface="Arial" panose="020B0604020202020204" pitchFamily="34" charset="0"/>
                          </a:rPr>
                        </m:ctrlPr>
                      </m:sSubPr>
                      <m:e>
                        <m:r>
                          <a:rPr lang="en-US" sz="1800" i="1">
                            <a:solidFill>
                              <a:srgbClr val="0070C0"/>
                            </a:solidFill>
                            <a:latin typeface="Cambria Math" panose="02040503050406030204" pitchFamily="18" charset="0"/>
                            <a:cs typeface="Arial" panose="020B0604020202020204" pitchFamily="34" charset="0"/>
                          </a:rPr>
                          <m:t>𝐸</m:t>
                        </m:r>
                      </m:e>
                      <m:sub>
                        <m:r>
                          <a:rPr lang="en-US" sz="1800" i="1">
                            <a:solidFill>
                              <a:srgbClr val="0070C0"/>
                            </a:solidFill>
                            <a:latin typeface="Cambria Math" panose="02040503050406030204" pitchFamily="18" charset="0"/>
                            <a:cs typeface="Arial" panose="020B0604020202020204" pitchFamily="34" charset="0"/>
                          </a:rPr>
                          <m:t>𝐶</m:t>
                        </m:r>
                      </m:sub>
                    </m:sSub>
                    <m:r>
                      <a:rPr lang="ru-RU" sz="1800" b="0" i="1" smtClean="0">
                        <a:solidFill>
                          <a:srgbClr val="0070C0"/>
                        </a:solidFill>
                        <a:latin typeface="Cambria Math" panose="02040503050406030204" pitchFamily="18" charset="0"/>
                        <a:cs typeface="Arial" panose="020B0604020202020204" pitchFamily="34" charset="0"/>
                      </a:rPr>
                      <m:t>0</m:t>
                    </m:r>
                    <m:r>
                      <a:rPr lang="en-US" sz="1800" i="1">
                        <a:solidFill>
                          <a:srgbClr val="0070C0"/>
                        </a:solidFill>
                        <a:latin typeface="Cambria Math" panose="02040503050406030204" pitchFamily="18" charset="0"/>
                        <a:cs typeface="Arial" panose="020B0604020202020204" pitchFamily="34" charset="0"/>
                      </a:rPr>
                      <m:t>&amp;</m:t>
                    </m:r>
                    <m:sSub>
                      <m:sSubPr>
                        <m:ctrlPr>
                          <a:rPr lang="ru-RU" sz="1800" i="1">
                            <a:solidFill>
                              <a:srgbClr val="0070C0"/>
                            </a:solidFill>
                            <a:latin typeface="Cambria Math" panose="02040503050406030204" pitchFamily="18" charset="0"/>
                          </a:rPr>
                        </m:ctrlPr>
                      </m:sSubPr>
                      <m:e>
                        <m:r>
                          <m:rPr>
                            <m:sty m:val="p"/>
                          </m:rPr>
                          <a:rPr lang="en-US" sz="1800">
                            <a:solidFill>
                              <a:srgbClr val="0070C0"/>
                            </a:solidFill>
                            <a:latin typeface="Cambria Math"/>
                          </a:rPr>
                          <m:t>C</m:t>
                        </m:r>
                      </m:e>
                      <m:sub>
                        <m:r>
                          <m:rPr>
                            <m:sty m:val="p"/>
                          </m:rPr>
                          <a:rPr lang="en-US" sz="1800">
                            <a:solidFill>
                              <a:srgbClr val="0070C0"/>
                            </a:solidFill>
                            <a:latin typeface="Cambria Math"/>
                          </a:rPr>
                          <m:t>G</m:t>
                        </m:r>
                      </m:sub>
                    </m:sSub>
                    <m:r>
                      <a:rPr lang="ru-RU" sz="1800" b="0" i="0" smtClean="0">
                        <a:solidFill>
                          <a:srgbClr val="0070C0"/>
                        </a:solidFill>
                        <a:latin typeface="Cambria Math" panose="02040503050406030204" pitchFamily="18" charset="0"/>
                      </a:rPr>
                      <m:t>1</m:t>
                    </m:r>
                    <m:r>
                      <m:rPr>
                        <m:nor/>
                      </m:rPr>
                      <a:rPr lang="en-US" sz="1800" dirty="0">
                        <a:solidFill>
                          <a:srgbClr val="0070C0"/>
                        </a:solidFill>
                        <a:ea typeface="Cambria Math" panose="02040503050406030204" pitchFamily="18" charset="0"/>
                      </a:rPr>
                      <m:t> </m:t>
                    </m:r>
                    <m:r>
                      <a:rPr lang="en-US" sz="1800" i="1">
                        <a:solidFill>
                          <a:srgbClr val="0070C0"/>
                        </a:solidFill>
                        <a:latin typeface="Cambria Math" panose="02040503050406030204" pitchFamily="18" charset="0"/>
                        <a:ea typeface="Cambria Math" panose="02040503050406030204" pitchFamily="18" charset="0"/>
                      </a:rPr>
                      <m:t>→</m:t>
                    </m:r>
                    <m:sSub>
                      <m:sSubPr>
                        <m:ctrlPr>
                          <a:rPr lang="ru-RU" sz="1800" i="1">
                            <a:solidFill>
                              <a:srgbClr val="0070C0"/>
                            </a:solidFill>
                            <a:latin typeface="Cambria Math" panose="02040503050406030204" pitchFamily="18" charset="0"/>
                            <a:ea typeface="Cambria Math" panose="02040503050406030204" pitchFamily="18" charset="0"/>
                            <a:cs typeface="Arial" panose="020B0604020202020204" pitchFamily="34" charset="0"/>
                          </a:rPr>
                        </m:ctrlPr>
                      </m:sSubPr>
                      <m:e>
                        <m:r>
                          <a:rPr lang="en-US" sz="1800" i="1">
                            <a:solidFill>
                              <a:srgbClr val="0070C0"/>
                            </a:solidFill>
                            <a:latin typeface="Cambria Math" panose="02040503050406030204" pitchFamily="18" charset="0"/>
                            <a:ea typeface="Cambria Math" panose="02040503050406030204" pitchFamily="18" charset="0"/>
                            <a:cs typeface="Arial" panose="020B0604020202020204" pitchFamily="34" charset="0"/>
                          </a:rPr>
                          <m:t>𝐾</m:t>
                        </m:r>
                      </m:e>
                      <m:sub>
                        <m:r>
                          <a:rPr lang="en-US" sz="1800" i="1">
                            <a:solidFill>
                              <a:srgbClr val="0070C0"/>
                            </a:solidFill>
                            <a:latin typeface="Cambria Math" panose="02040503050406030204" pitchFamily="18" charset="0"/>
                            <a:ea typeface="Cambria Math" panose="02040503050406030204" pitchFamily="18" charset="0"/>
                            <a:cs typeface="Arial" panose="020B0604020202020204" pitchFamily="34" charset="0"/>
                          </a:rPr>
                          <m:t>𝐶</m:t>
                        </m:r>
                      </m:sub>
                    </m:sSub>
                    <m:r>
                      <a:rPr lang="ru-RU" sz="1800" i="1">
                        <a:solidFill>
                          <a:srgbClr val="0070C0"/>
                        </a:solidFill>
                        <a:latin typeface="Cambria Math" panose="02040503050406030204" pitchFamily="18" charset="0"/>
                        <a:ea typeface="Cambria Math" panose="02040503050406030204" pitchFamily="18" charset="0"/>
                        <a:cs typeface="Arial" panose="020B0604020202020204" pitchFamily="34" charset="0"/>
                      </a:rPr>
                      <m:t>¬</m:t>
                    </m:r>
                    <m:sSub>
                      <m:sSubPr>
                        <m:ctrlPr>
                          <a:rPr lang="ru-RU" sz="1800" i="1">
                            <a:solidFill>
                              <a:srgbClr val="0070C0"/>
                            </a:solidFill>
                            <a:latin typeface="Cambria Math" panose="02040503050406030204" pitchFamily="18" charset="0"/>
                            <a:ea typeface="Cambria Math" panose="02040503050406030204" pitchFamily="18" charset="0"/>
                            <a:cs typeface="Arial" panose="020B0604020202020204" pitchFamily="34" charset="0"/>
                          </a:rPr>
                        </m:ctrlPr>
                      </m:sSubPr>
                      <m:e>
                        <m:r>
                          <a:rPr lang="en-US" sz="1800" i="1">
                            <a:solidFill>
                              <a:srgbClr val="0070C0"/>
                            </a:solidFill>
                            <a:latin typeface="Cambria Math" panose="02040503050406030204" pitchFamily="18" charset="0"/>
                            <a:ea typeface="Cambria Math" panose="02040503050406030204" pitchFamily="18" charset="0"/>
                            <a:cs typeface="Arial" panose="020B0604020202020204" pitchFamily="34" charset="0"/>
                          </a:rPr>
                          <m:t>𝐶</m:t>
                        </m:r>
                      </m:e>
                      <m:sub>
                        <m:r>
                          <a:rPr lang="ru-RU" sz="1800" i="1">
                            <a:solidFill>
                              <a:srgbClr val="0070C0"/>
                            </a:solidFill>
                            <a:latin typeface="Cambria Math" panose="02040503050406030204" pitchFamily="18" charset="0"/>
                            <a:ea typeface="Cambria Math" panose="02040503050406030204" pitchFamily="18" charset="0"/>
                            <a:cs typeface="Arial" panose="020B0604020202020204" pitchFamily="34" charset="0"/>
                          </a:rPr>
                          <m:t>Ч</m:t>
                        </m:r>
                      </m:sub>
                    </m:sSub>
                  </m:oMath>
                </a14:m>
                <a:r>
                  <a:rPr lang="en-US" sz="1800" dirty="0"/>
                  <a:t> </a:t>
                </a:r>
                <a:r>
                  <a:rPr lang="ru-RU" sz="1800" dirty="0" smtClean="0"/>
                  <a:t>     </a:t>
                </a:r>
                <a14:m>
                  <m:oMath xmlns:m="http://schemas.openxmlformats.org/officeDocument/2006/math">
                    <m:r>
                      <a:rPr lang="ru-RU" sz="1800" i="1">
                        <a:solidFill>
                          <a:srgbClr val="0070C0"/>
                        </a:solidFill>
                        <a:latin typeface="Cambria Math" panose="02040503050406030204" pitchFamily="18" charset="0"/>
                        <a:ea typeface="Cambria Math" panose="02040503050406030204" pitchFamily="18" charset="0"/>
                        <a:cs typeface="Arial" panose="020B0604020202020204" pitchFamily="34" charset="0"/>
                      </a:rPr>
                      <m:t>≡</m:t>
                    </m:r>
                  </m:oMath>
                </a14:m>
                <a:endParaRPr lang="ru-RU" sz="1800" dirty="0" smtClean="0"/>
              </a:p>
              <a:p>
                <a:pPr marL="0" indent="0">
                  <a:buNone/>
                </a:pPr>
                <a14:m>
                  <m:oMath xmlns:m="http://schemas.openxmlformats.org/officeDocument/2006/math">
                    <m:sSub>
                      <m:sSubPr>
                        <m:ctrlPr>
                          <a:rPr lang="ru-RU" sz="1800" i="1">
                            <a:solidFill>
                              <a:srgbClr val="0070C0"/>
                            </a:solidFill>
                            <a:latin typeface="Cambria Math" panose="02040503050406030204" pitchFamily="18" charset="0"/>
                            <a:ea typeface="Cambria Math" panose="02040503050406030204" pitchFamily="18" charset="0"/>
                            <a:cs typeface="Arial" panose="020B0604020202020204" pitchFamily="34" charset="0"/>
                          </a:rPr>
                        </m:ctrlPr>
                      </m:sSubPr>
                      <m:e>
                        <m:r>
                          <a:rPr lang="en-US" sz="1800" i="1">
                            <a:solidFill>
                              <a:srgbClr val="0070C0"/>
                            </a:solidFill>
                            <a:latin typeface="Cambria Math" panose="02040503050406030204" pitchFamily="18" charset="0"/>
                            <a:ea typeface="Cambria Math" panose="02040503050406030204" pitchFamily="18" charset="0"/>
                            <a:cs typeface="Arial" panose="020B0604020202020204" pitchFamily="34" charset="0"/>
                          </a:rPr>
                          <m:t>𝐾</m:t>
                        </m:r>
                      </m:e>
                      <m:sub>
                        <m:r>
                          <a:rPr lang="en-US" sz="1800" b="0" i="1" smtClean="0">
                            <a:solidFill>
                              <a:srgbClr val="0070C0"/>
                            </a:solidFill>
                            <a:latin typeface="Cambria Math" panose="02040503050406030204" pitchFamily="18" charset="0"/>
                            <a:ea typeface="Cambria Math" panose="02040503050406030204" pitchFamily="18" charset="0"/>
                            <a:cs typeface="Arial" panose="020B0604020202020204" pitchFamily="34" charset="0"/>
                          </a:rPr>
                          <m:t>𝐶</m:t>
                        </m:r>
                      </m:sub>
                    </m:sSub>
                    <m:sSub>
                      <m:sSubPr>
                        <m:ctrlPr>
                          <a:rPr lang="en-US" sz="1800" i="1">
                            <a:solidFill>
                              <a:srgbClr val="0070C0"/>
                            </a:solidFill>
                            <a:latin typeface="Cambria Math" panose="02040503050406030204" pitchFamily="18" charset="0"/>
                            <a:cs typeface="Arial" panose="020B0604020202020204" pitchFamily="34" charset="0"/>
                          </a:rPr>
                        </m:ctrlPr>
                      </m:sSubPr>
                      <m:e>
                        <m:r>
                          <a:rPr lang="en-US" sz="1800" b="0" i="1" smtClean="0">
                            <a:solidFill>
                              <a:srgbClr val="0070C0"/>
                            </a:solidFill>
                            <a:latin typeface="Cambria Math" panose="02040503050406030204" pitchFamily="18" charset="0"/>
                            <a:cs typeface="Arial" panose="020B0604020202020204" pitchFamily="34" charset="0"/>
                          </a:rPr>
                          <m:t>𝐴</m:t>
                        </m:r>
                      </m:e>
                      <m:sub>
                        <m:r>
                          <a:rPr lang="ru-RU" sz="1800" i="1">
                            <a:solidFill>
                              <a:srgbClr val="0070C0"/>
                            </a:solidFill>
                            <a:latin typeface="Cambria Math" panose="02040503050406030204" pitchFamily="18" charset="0"/>
                            <a:cs typeface="Arial" panose="020B0604020202020204" pitchFamily="34" charset="0"/>
                          </a:rPr>
                          <m:t>Ч</m:t>
                        </m:r>
                      </m:sub>
                    </m:sSub>
                    <m:r>
                      <a:rPr lang="en-US" sz="1800" i="1">
                        <a:solidFill>
                          <a:srgbClr val="0070C0"/>
                        </a:solidFill>
                        <a:latin typeface="Cambria Math" panose="02040503050406030204" pitchFamily="18" charset="0"/>
                        <a:cs typeface="Arial" panose="020B0604020202020204" pitchFamily="34" charset="0"/>
                      </a:rPr>
                      <m:t>&amp;</m:t>
                    </m:r>
                    <m:sSub>
                      <m:sSubPr>
                        <m:ctrlPr>
                          <a:rPr lang="ru-RU" sz="1800" i="1">
                            <a:solidFill>
                              <a:srgbClr val="0070C0"/>
                            </a:solidFill>
                            <a:latin typeface="Cambria Math" panose="02040503050406030204" pitchFamily="18" charset="0"/>
                            <a:ea typeface="Cambria Math" panose="02040503050406030204" pitchFamily="18" charset="0"/>
                            <a:cs typeface="Arial" panose="020B0604020202020204" pitchFamily="34" charset="0"/>
                          </a:rPr>
                        </m:ctrlPr>
                      </m:sSubPr>
                      <m:e>
                        <m:r>
                          <a:rPr lang="en-US" sz="1800" i="1">
                            <a:solidFill>
                              <a:srgbClr val="0070C0"/>
                            </a:solidFill>
                            <a:latin typeface="Cambria Math" panose="02040503050406030204" pitchFamily="18" charset="0"/>
                            <a:ea typeface="Cambria Math" panose="02040503050406030204" pitchFamily="18" charset="0"/>
                            <a:cs typeface="Arial" panose="020B0604020202020204" pitchFamily="34" charset="0"/>
                          </a:rPr>
                          <m:t>𝐾</m:t>
                        </m:r>
                      </m:e>
                      <m:sub>
                        <m:r>
                          <a:rPr lang="en-US" sz="1800" b="0" i="1" smtClean="0">
                            <a:solidFill>
                              <a:srgbClr val="0070C0"/>
                            </a:solidFill>
                            <a:latin typeface="Cambria Math" panose="02040503050406030204" pitchFamily="18" charset="0"/>
                            <a:ea typeface="Cambria Math" panose="02040503050406030204" pitchFamily="18" charset="0"/>
                            <a:cs typeface="Arial" panose="020B0604020202020204" pitchFamily="34" charset="0"/>
                          </a:rPr>
                          <m:t>𝐶</m:t>
                        </m:r>
                      </m:sub>
                    </m:sSub>
                    <m:sSub>
                      <m:sSubPr>
                        <m:ctrlPr>
                          <a:rPr lang="en-US" sz="1800" i="1">
                            <a:solidFill>
                              <a:srgbClr val="0070C0"/>
                            </a:solidFill>
                            <a:latin typeface="Cambria Math" panose="02040503050406030204" pitchFamily="18" charset="0"/>
                            <a:cs typeface="Arial" panose="020B0604020202020204" pitchFamily="34" charset="0"/>
                          </a:rPr>
                        </m:ctrlPr>
                      </m:sSubPr>
                      <m:e>
                        <m:r>
                          <a:rPr lang="en-US" sz="1800" b="0" i="1" smtClean="0">
                            <a:solidFill>
                              <a:srgbClr val="0070C0"/>
                            </a:solidFill>
                            <a:latin typeface="Cambria Math" panose="02040503050406030204" pitchFamily="18" charset="0"/>
                            <a:cs typeface="Arial" panose="020B0604020202020204" pitchFamily="34" charset="0"/>
                          </a:rPr>
                          <m:t>𝐵</m:t>
                        </m:r>
                      </m:e>
                      <m:sub>
                        <m:r>
                          <a:rPr lang="ru-RU" sz="1800" i="1">
                            <a:solidFill>
                              <a:srgbClr val="0070C0"/>
                            </a:solidFill>
                            <a:latin typeface="Cambria Math" panose="02040503050406030204" pitchFamily="18" charset="0"/>
                            <a:cs typeface="Arial" panose="020B0604020202020204" pitchFamily="34" charset="0"/>
                          </a:rPr>
                          <m:t>Ч</m:t>
                        </m:r>
                      </m:sub>
                    </m:sSub>
                    <m:r>
                      <a:rPr lang="en-US" sz="1800" i="1">
                        <a:solidFill>
                          <a:srgbClr val="0070C0"/>
                        </a:solidFill>
                        <a:latin typeface="Cambria Math" panose="02040503050406030204" pitchFamily="18" charset="0"/>
                        <a:cs typeface="Arial" panose="020B0604020202020204" pitchFamily="34" charset="0"/>
                      </a:rPr>
                      <m:t>&amp;</m:t>
                    </m:r>
                    <m:sSub>
                      <m:sSubPr>
                        <m:ctrlPr>
                          <a:rPr lang="ru-RU" sz="1800" i="1">
                            <a:solidFill>
                              <a:srgbClr val="0070C0"/>
                            </a:solidFill>
                            <a:latin typeface="Cambria Math" panose="02040503050406030204" pitchFamily="18" charset="0"/>
                          </a:rPr>
                        </m:ctrlPr>
                      </m:sSubPr>
                      <m:e>
                        <m:r>
                          <m:rPr>
                            <m:sty m:val="p"/>
                          </m:rPr>
                          <a:rPr lang="en-US" sz="1800">
                            <a:solidFill>
                              <a:srgbClr val="0070C0"/>
                            </a:solidFill>
                            <a:latin typeface="Cambria Math"/>
                          </a:rPr>
                          <m:t>C</m:t>
                        </m:r>
                      </m:e>
                      <m:sub>
                        <m:r>
                          <m:rPr>
                            <m:sty m:val="p"/>
                          </m:rPr>
                          <a:rPr lang="en-US" sz="1800">
                            <a:solidFill>
                              <a:srgbClr val="0070C0"/>
                            </a:solidFill>
                            <a:latin typeface="Cambria Math"/>
                          </a:rPr>
                          <m:t>G</m:t>
                        </m:r>
                      </m:sub>
                    </m:sSub>
                    <m:r>
                      <a:rPr lang="ru-RU" sz="1800">
                        <a:solidFill>
                          <a:srgbClr val="0070C0"/>
                        </a:solidFill>
                        <a:latin typeface="Cambria Math" panose="02040503050406030204" pitchFamily="18" charset="0"/>
                      </a:rPr>
                      <m:t>1</m:t>
                    </m:r>
                    <m:r>
                      <a:rPr lang="en-US" sz="1800" i="1">
                        <a:solidFill>
                          <a:srgbClr val="0070C0"/>
                        </a:solidFill>
                        <a:latin typeface="Cambria Math" panose="02040503050406030204" pitchFamily="18" charset="0"/>
                        <a:ea typeface="Cambria Math" panose="02040503050406030204" pitchFamily="18" charset="0"/>
                      </a:rPr>
                      <m:t>→</m:t>
                    </m:r>
                    <m:sSub>
                      <m:sSubPr>
                        <m:ctrlPr>
                          <a:rPr lang="ru-RU" sz="1800" i="1">
                            <a:solidFill>
                              <a:srgbClr val="0070C0"/>
                            </a:solidFill>
                            <a:latin typeface="Cambria Math" panose="02040503050406030204" pitchFamily="18" charset="0"/>
                            <a:ea typeface="Cambria Math" panose="02040503050406030204" pitchFamily="18" charset="0"/>
                            <a:cs typeface="Arial" panose="020B0604020202020204" pitchFamily="34" charset="0"/>
                          </a:rPr>
                        </m:ctrlPr>
                      </m:sSubPr>
                      <m:e>
                        <m:r>
                          <a:rPr lang="en-US" sz="1800" i="1">
                            <a:solidFill>
                              <a:srgbClr val="0070C0"/>
                            </a:solidFill>
                            <a:latin typeface="Cambria Math" panose="02040503050406030204" pitchFamily="18" charset="0"/>
                            <a:ea typeface="Cambria Math" panose="02040503050406030204" pitchFamily="18" charset="0"/>
                            <a:cs typeface="Arial" panose="020B0604020202020204" pitchFamily="34" charset="0"/>
                          </a:rPr>
                          <m:t>𝐾</m:t>
                        </m:r>
                      </m:e>
                      <m:sub>
                        <m:r>
                          <a:rPr lang="en-US" sz="1800" b="0" i="1" smtClean="0">
                            <a:solidFill>
                              <a:srgbClr val="0070C0"/>
                            </a:solidFill>
                            <a:latin typeface="Cambria Math" panose="02040503050406030204" pitchFamily="18" charset="0"/>
                            <a:ea typeface="Cambria Math" panose="02040503050406030204" pitchFamily="18" charset="0"/>
                            <a:cs typeface="Arial" panose="020B0604020202020204" pitchFamily="34" charset="0"/>
                          </a:rPr>
                          <m:t>𝐶</m:t>
                        </m:r>
                      </m:sub>
                    </m:sSub>
                    <m:sSub>
                      <m:sSubPr>
                        <m:ctrlPr>
                          <a:rPr lang="ru-RU" sz="1800" i="1">
                            <a:solidFill>
                              <a:srgbClr val="0070C0"/>
                            </a:solidFill>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solidFill>
                              <a:srgbClr val="0070C0"/>
                            </a:solidFill>
                            <a:latin typeface="Cambria Math" panose="02040503050406030204" pitchFamily="18" charset="0"/>
                            <a:ea typeface="Cambria Math" panose="02040503050406030204" pitchFamily="18" charset="0"/>
                            <a:cs typeface="Arial" panose="020B0604020202020204" pitchFamily="34" charset="0"/>
                          </a:rPr>
                          <m:t>𝐶</m:t>
                        </m:r>
                      </m:e>
                      <m:sub>
                        <m:r>
                          <a:rPr lang="ru-RU" sz="1800" i="1">
                            <a:solidFill>
                              <a:srgbClr val="0070C0"/>
                            </a:solidFill>
                            <a:latin typeface="Cambria Math" panose="02040503050406030204" pitchFamily="18" charset="0"/>
                            <a:ea typeface="Cambria Math" panose="02040503050406030204" pitchFamily="18" charset="0"/>
                            <a:cs typeface="Arial" panose="020B0604020202020204" pitchFamily="34" charset="0"/>
                          </a:rPr>
                          <m:t>Г</m:t>
                        </m:r>
                      </m:sub>
                    </m:sSub>
                  </m:oMath>
                </a14:m>
                <a:r>
                  <a:rPr lang="ru-RU" sz="1800" i="1" dirty="0">
                    <a:solidFill>
                      <a:srgbClr val="0070C0"/>
                    </a:solidFill>
                    <a:latin typeface="Cambria Math" panose="02040503050406030204" pitchFamily="18" charset="0"/>
                    <a:ea typeface="Cambria Math" panose="02040503050406030204" pitchFamily="18" charset="0"/>
                    <a:cs typeface="Arial" panose="020B0604020202020204" pitchFamily="34" charset="0"/>
                  </a:rPr>
                  <a:t> </a:t>
                </a:r>
                <a:endParaRPr lang="en-US" sz="1800" i="1" dirty="0">
                  <a:solidFill>
                    <a:srgbClr val="0070C0"/>
                  </a:solidFill>
                  <a:latin typeface="Cambria Math" panose="02040503050406030204" pitchFamily="18" charset="0"/>
                  <a:ea typeface="Cambria Math" panose="02040503050406030204" pitchFamily="18" charset="0"/>
                  <a:cs typeface="Arial" panose="020B0604020202020204" pitchFamily="34" charset="0"/>
                </a:endParaRPr>
              </a:p>
            </p:txBody>
          </p:sp>
        </mc:Choice>
        <mc:Fallback xmlns="">
          <p:sp>
            <p:nvSpPr>
              <p:cNvPr id="13" name="Текст 3"/>
              <p:cNvSpPr txBox="1">
                <a:spLocks noRot="1" noChangeAspect="1" noMove="1" noResize="1" noEditPoints="1" noAdjustHandles="1" noChangeArrowheads="1" noChangeShapeType="1" noTextEdit="1"/>
              </p:cNvSpPr>
              <p:nvPr/>
            </p:nvSpPr>
            <p:spPr>
              <a:xfrm>
                <a:off x="323528" y="4365104"/>
                <a:ext cx="4032448" cy="2492895"/>
              </a:xfrm>
              <a:prstGeom prst="rect">
                <a:avLst/>
              </a:prstGeom>
              <a:blipFill rotWithShape="0">
                <a:blip r:embed="rId17"/>
                <a:stretch>
                  <a:fillRect l="-1208" t="-2200"/>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14" name="Объект 4"/>
              <p:cNvSpPr txBox="1">
                <a:spLocks/>
              </p:cNvSpPr>
              <p:nvPr/>
            </p:nvSpPr>
            <p:spPr>
              <a:xfrm>
                <a:off x="629841" y="2420889"/>
                <a:ext cx="3513112" cy="180020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mj-lt"/>
                  <a:buAutoNum type="arabicPeriod" startAt="5"/>
                </a:pPr>
                <a:r>
                  <a:rPr lang="ru-RU" sz="1600" dirty="0" smtClean="0"/>
                  <a:t>Аксиомы незнания.</a:t>
                </a:r>
              </a:p>
              <a:p>
                <a:pPr marL="0" indent="0">
                  <a:buNone/>
                </a:pPr>
                <a14:m>
                  <m:oMath xmlns:m="http://schemas.openxmlformats.org/officeDocument/2006/math">
                    <m:r>
                      <a:rPr lang="ru-RU" sz="1600" i="1">
                        <a:solidFill>
                          <a:srgbClr val="0070C0"/>
                        </a:solidFill>
                        <a:latin typeface="Cambria Math" panose="02040503050406030204" pitchFamily="18" charset="0"/>
                        <a:ea typeface="Cambria Math" panose="02040503050406030204" pitchFamily="18" charset="0"/>
                        <a:cs typeface="Arial" panose="020B0604020202020204" pitchFamily="34" charset="0"/>
                      </a:rPr>
                      <m:t>¬ </m:t>
                    </m:r>
                    <m:sSub>
                      <m:sSubPr>
                        <m:ctrlPr>
                          <a:rPr lang="ru-RU" sz="1600" i="1">
                            <a:solidFill>
                              <a:srgbClr val="0070C0"/>
                            </a:solidFill>
                            <a:latin typeface="Cambria Math" panose="02040503050406030204" pitchFamily="18" charset="0"/>
                            <a:ea typeface="Cambria Math" panose="02040503050406030204" pitchFamily="18" charset="0"/>
                            <a:cs typeface="Arial" panose="020B0604020202020204" pitchFamily="34" charset="0"/>
                          </a:rPr>
                        </m:ctrlPr>
                      </m:sSubPr>
                      <m:e>
                        <m:r>
                          <a:rPr lang="en-US" sz="1600" i="1">
                            <a:solidFill>
                              <a:srgbClr val="0070C0"/>
                            </a:solidFill>
                            <a:latin typeface="Cambria Math" panose="02040503050406030204" pitchFamily="18" charset="0"/>
                            <a:ea typeface="Cambria Math" panose="02040503050406030204" pitchFamily="18" charset="0"/>
                            <a:cs typeface="Arial" panose="020B0604020202020204" pitchFamily="34" charset="0"/>
                          </a:rPr>
                          <m:t>𝐾</m:t>
                        </m:r>
                      </m:e>
                      <m:sub>
                        <m:r>
                          <a:rPr lang="en-US" sz="1600" i="1">
                            <a:solidFill>
                              <a:srgbClr val="0070C0"/>
                            </a:solidFill>
                            <a:latin typeface="Cambria Math" panose="02040503050406030204" pitchFamily="18" charset="0"/>
                            <a:ea typeface="Cambria Math" panose="02040503050406030204" pitchFamily="18" charset="0"/>
                            <a:cs typeface="Arial" panose="020B0604020202020204" pitchFamily="34" charset="0"/>
                          </a:rPr>
                          <m:t>𝐴</m:t>
                        </m:r>
                      </m:sub>
                    </m:sSub>
                    <m:sSub>
                      <m:sSubPr>
                        <m:ctrlPr>
                          <a:rPr lang="en-US" sz="1600" i="1">
                            <a:solidFill>
                              <a:srgbClr val="0070C0"/>
                            </a:solidFill>
                            <a:latin typeface="Cambria Math" panose="02040503050406030204" pitchFamily="18" charset="0"/>
                            <a:cs typeface="Arial" panose="020B0604020202020204" pitchFamily="34" charset="0"/>
                          </a:rPr>
                        </m:ctrlPr>
                      </m:sSubPr>
                      <m:e>
                        <m:r>
                          <a:rPr lang="en-US" sz="1600" i="1">
                            <a:solidFill>
                              <a:srgbClr val="0070C0"/>
                            </a:solidFill>
                            <a:latin typeface="Cambria Math" panose="02040503050406030204" pitchFamily="18" charset="0"/>
                            <a:cs typeface="Arial" panose="020B0604020202020204" pitchFamily="34" charset="0"/>
                          </a:rPr>
                          <m:t>𝐴</m:t>
                        </m:r>
                      </m:e>
                      <m:sub>
                        <m:r>
                          <a:rPr lang="ru-RU" sz="1600" b="0" i="1" smtClean="0">
                            <a:solidFill>
                              <a:srgbClr val="0070C0"/>
                            </a:solidFill>
                            <a:latin typeface="Cambria Math" panose="02040503050406030204" pitchFamily="18" charset="0"/>
                            <a:cs typeface="Arial" panose="020B0604020202020204" pitchFamily="34" charset="0"/>
                          </a:rPr>
                          <m:t>Ч</m:t>
                        </m:r>
                      </m:sub>
                    </m:sSub>
                    <m:r>
                      <a:rPr lang="ru-RU" sz="1600" i="1">
                        <a:solidFill>
                          <a:srgbClr val="0070C0"/>
                        </a:solidFill>
                        <a:latin typeface="Cambria Math" panose="02040503050406030204" pitchFamily="18" charset="0"/>
                        <a:ea typeface="Cambria Math" panose="02040503050406030204" pitchFamily="18" charset="0"/>
                        <a:cs typeface="Arial" panose="020B0604020202020204" pitchFamily="34" charset="0"/>
                      </a:rPr>
                      <m:t>≡</m:t>
                    </m:r>
                    <m:sSub>
                      <m:sSubPr>
                        <m:ctrlPr>
                          <a:rPr lang="ru-RU" sz="1600" i="1">
                            <a:solidFill>
                              <a:srgbClr val="0070C0"/>
                            </a:solidFill>
                            <a:latin typeface="Cambria Math" panose="02040503050406030204" pitchFamily="18" charset="0"/>
                            <a:ea typeface="Cambria Math" panose="02040503050406030204" pitchFamily="18" charset="0"/>
                            <a:cs typeface="Arial" panose="020B0604020202020204" pitchFamily="34" charset="0"/>
                          </a:rPr>
                        </m:ctrlPr>
                      </m:sSubPr>
                      <m:e>
                        <m:r>
                          <a:rPr lang="ru-RU" sz="1600" i="1">
                            <a:solidFill>
                              <a:srgbClr val="0070C0"/>
                            </a:solidFill>
                            <a:latin typeface="Cambria Math" panose="02040503050406030204" pitchFamily="18" charset="0"/>
                            <a:ea typeface="Cambria Math" panose="02040503050406030204" pitchFamily="18" charset="0"/>
                            <a:cs typeface="Arial" panose="020B0604020202020204" pitchFamily="34" charset="0"/>
                          </a:rPr>
                          <m:t>¬</m:t>
                        </m:r>
                        <m:r>
                          <a:rPr lang="en-US" sz="1600" i="1">
                            <a:solidFill>
                              <a:srgbClr val="0070C0"/>
                            </a:solidFill>
                            <a:latin typeface="Cambria Math" panose="02040503050406030204" pitchFamily="18" charset="0"/>
                            <a:ea typeface="Cambria Math" panose="02040503050406030204" pitchFamily="18" charset="0"/>
                            <a:cs typeface="Arial" panose="020B0604020202020204" pitchFamily="34" charset="0"/>
                          </a:rPr>
                          <m:t>𝐾</m:t>
                        </m:r>
                      </m:e>
                      <m:sub>
                        <m:r>
                          <a:rPr lang="en-US" sz="1600" i="1">
                            <a:solidFill>
                              <a:srgbClr val="0070C0"/>
                            </a:solidFill>
                            <a:latin typeface="Cambria Math" panose="02040503050406030204" pitchFamily="18" charset="0"/>
                            <a:ea typeface="Cambria Math" panose="02040503050406030204" pitchFamily="18" charset="0"/>
                            <a:cs typeface="Arial" panose="020B0604020202020204" pitchFamily="34" charset="0"/>
                          </a:rPr>
                          <m:t>𝐴</m:t>
                        </m:r>
                      </m:sub>
                    </m:sSub>
                    <m:sSub>
                      <m:sSubPr>
                        <m:ctrlPr>
                          <a:rPr lang="ru-RU" sz="1600" i="1">
                            <a:solidFill>
                              <a:srgbClr val="0070C0"/>
                            </a:solidFill>
                            <a:latin typeface="Cambria Math" panose="02040503050406030204" pitchFamily="18" charset="0"/>
                            <a:ea typeface="Cambria Math" panose="02040503050406030204" pitchFamily="18" charset="0"/>
                            <a:cs typeface="Arial" panose="020B0604020202020204" pitchFamily="34" charset="0"/>
                          </a:rPr>
                        </m:ctrlPr>
                      </m:sSubPr>
                      <m:e>
                        <m:r>
                          <a:rPr lang="en-US" sz="1600" i="1">
                            <a:solidFill>
                              <a:srgbClr val="0070C0"/>
                            </a:solidFill>
                            <a:latin typeface="Cambria Math" panose="02040503050406030204" pitchFamily="18" charset="0"/>
                            <a:ea typeface="Cambria Math" panose="02040503050406030204" pitchFamily="18" charset="0"/>
                            <a:cs typeface="Arial" panose="020B0604020202020204" pitchFamily="34" charset="0"/>
                          </a:rPr>
                          <m:t>𝐴</m:t>
                        </m:r>
                      </m:e>
                      <m:sub>
                        <m:r>
                          <a:rPr lang="ru-RU" sz="1600" b="0" i="1" smtClean="0">
                            <a:solidFill>
                              <a:srgbClr val="0070C0"/>
                            </a:solidFill>
                            <a:latin typeface="Cambria Math" panose="02040503050406030204" pitchFamily="18" charset="0"/>
                            <a:ea typeface="Cambria Math" panose="02040503050406030204" pitchFamily="18" charset="0"/>
                            <a:cs typeface="Arial" panose="020B0604020202020204" pitchFamily="34" charset="0"/>
                          </a:rPr>
                          <m:t>Г</m:t>
                        </m:r>
                      </m:sub>
                    </m:sSub>
                  </m:oMath>
                </a14:m>
                <a:r>
                  <a:rPr lang="ru-RU" sz="1600" dirty="0" smtClean="0"/>
                  <a:t>   </a:t>
                </a:r>
                <a14:m>
                  <m:oMath xmlns:m="http://schemas.openxmlformats.org/officeDocument/2006/math">
                    <m:r>
                      <a:rPr lang="ru-RU" sz="1600" i="1">
                        <a:solidFill>
                          <a:srgbClr val="0070C0"/>
                        </a:solidFill>
                        <a:latin typeface="Cambria Math" panose="02040503050406030204" pitchFamily="18" charset="0"/>
                        <a:ea typeface="Cambria Math" panose="02040503050406030204" pitchFamily="18" charset="0"/>
                        <a:cs typeface="Arial" panose="020B0604020202020204" pitchFamily="34" charset="0"/>
                      </a:rPr>
                      <m:t>¬ </m:t>
                    </m:r>
                    <m:sSub>
                      <m:sSubPr>
                        <m:ctrlPr>
                          <a:rPr lang="ru-RU" sz="1600" i="1">
                            <a:solidFill>
                              <a:srgbClr val="0070C0"/>
                            </a:solidFill>
                            <a:latin typeface="Cambria Math" panose="02040503050406030204" pitchFamily="18" charset="0"/>
                            <a:ea typeface="Cambria Math" panose="02040503050406030204" pitchFamily="18" charset="0"/>
                            <a:cs typeface="Arial" panose="020B0604020202020204" pitchFamily="34" charset="0"/>
                          </a:rPr>
                        </m:ctrlPr>
                      </m:sSubPr>
                      <m:e>
                        <m:r>
                          <a:rPr lang="en-US" sz="1600" i="1">
                            <a:solidFill>
                              <a:srgbClr val="0070C0"/>
                            </a:solidFill>
                            <a:latin typeface="Cambria Math" panose="02040503050406030204" pitchFamily="18" charset="0"/>
                            <a:ea typeface="Cambria Math" panose="02040503050406030204" pitchFamily="18" charset="0"/>
                            <a:cs typeface="Arial" panose="020B0604020202020204" pitchFamily="34" charset="0"/>
                          </a:rPr>
                          <m:t>𝐾</m:t>
                        </m:r>
                      </m:e>
                      <m:sub>
                        <m:r>
                          <a:rPr lang="en-US" sz="1600" i="1">
                            <a:solidFill>
                              <a:srgbClr val="0070C0"/>
                            </a:solidFill>
                            <a:latin typeface="Cambria Math" panose="02040503050406030204" pitchFamily="18" charset="0"/>
                            <a:ea typeface="Cambria Math" panose="02040503050406030204" pitchFamily="18" charset="0"/>
                            <a:cs typeface="Arial" panose="020B0604020202020204" pitchFamily="34" charset="0"/>
                          </a:rPr>
                          <m:t>𝐴</m:t>
                        </m:r>
                      </m:sub>
                    </m:sSub>
                    <m:sSub>
                      <m:sSubPr>
                        <m:ctrlPr>
                          <a:rPr lang="en-US" sz="1600" i="1">
                            <a:solidFill>
                              <a:srgbClr val="0070C0"/>
                            </a:solidFill>
                            <a:latin typeface="Cambria Math" panose="02040503050406030204" pitchFamily="18" charset="0"/>
                            <a:cs typeface="Arial" panose="020B0604020202020204" pitchFamily="34" charset="0"/>
                          </a:rPr>
                        </m:ctrlPr>
                      </m:sSubPr>
                      <m:e>
                        <m:r>
                          <a:rPr lang="en-US" sz="1600" i="1">
                            <a:solidFill>
                              <a:srgbClr val="0070C0"/>
                            </a:solidFill>
                            <a:latin typeface="Cambria Math" panose="02040503050406030204" pitchFamily="18" charset="0"/>
                            <a:cs typeface="Arial" panose="020B0604020202020204" pitchFamily="34" charset="0"/>
                          </a:rPr>
                          <m:t>𝐴</m:t>
                        </m:r>
                      </m:e>
                      <m:sub>
                        <m:r>
                          <a:rPr lang="ru-RU" sz="1600" b="0" i="1" smtClean="0">
                            <a:solidFill>
                              <a:srgbClr val="0070C0"/>
                            </a:solidFill>
                            <a:latin typeface="Cambria Math" panose="02040503050406030204" pitchFamily="18" charset="0"/>
                            <a:cs typeface="Arial" panose="020B0604020202020204" pitchFamily="34" charset="0"/>
                          </a:rPr>
                          <m:t>Г</m:t>
                        </m:r>
                      </m:sub>
                    </m:sSub>
                    <m:r>
                      <a:rPr lang="ru-RU" sz="1600" i="1">
                        <a:solidFill>
                          <a:srgbClr val="0070C0"/>
                        </a:solidFill>
                        <a:latin typeface="Cambria Math" panose="02040503050406030204" pitchFamily="18" charset="0"/>
                        <a:ea typeface="Cambria Math" panose="02040503050406030204" pitchFamily="18" charset="0"/>
                        <a:cs typeface="Arial" panose="020B0604020202020204" pitchFamily="34" charset="0"/>
                      </a:rPr>
                      <m:t>≡</m:t>
                    </m:r>
                    <m:sSub>
                      <m:sSubPr>
                        <m:ctrlPr>
                          <a:rPr lang="ru-RU" sz="1600" i="1">
                            <a:solidFill>
                              <a:srgbClr val="0070C0"/>
                            </a:solidFill>
                            <a:latin typeface="Cambria Math" panose="02040503050406030204" pitchFamily="18" charset="0"/>
                            <a:ea typeface="Cambria Math" panose="02040503050406030204" pitchFamily="18" charset="0"/>
                            <a:cs typeface="Arial" panose="020B0604020202020204" pitchFamily="34" charset="0"/>
                          </a:rPr>
                        </m:ctrlPr>
                      </m:sSubPr>
                      <m:e>
                        <m:r>
                          <a:rPr lang="ru-RU" sz="1600" i="1">
                            <a:solidFill>
                              <a:srgbClr val="0070C0"/>
                            </a:solidFill>
                            <a:latin typeface="Cambria Math" panose="02040503050406030204" pitchFamily="18" charset="0"/>
                            <a:ea typeface="Cambria Math" panose="02040503050406030204" pitchFamily="18" charset="0"/>
                            <a:cs typeface="Arial" panose="020B0604020202020204" pitchFamily="34" charset="0"/>
                          </a:rPr>
                          <m:t>¬</m:t>
                        </m:r>
                        <m:r>
                          <a:rPr lang="en-US" sz="1600" i="1">
                            <a:solidFill>
                              <a:srgbClr val="0070C0"/>
                            </a:solidFill>
                            <a:latin typeface="Cambria Math" panose="02040503050406030204" pitchFamily="18" charset="0"/>
                            <a:ea typeface="Cambria Math" panose="02040503050406030204" pitchFamily="18" charset="0"/>
                            <a:cs typeface="Arial" panose="020B0604020202020204" pitchFamily="34" charset="0"/>
                          </a:rPr>
                          <m:t>𝐾</m:t>
                        </m:r>
                      </m:e>
                      <m:sub>
                        <m:r>
                          <a:rPr lang="en-US" sz="1600" i="1">
                            <a:solidFill>
                              <a:srgbClr val="0070C0"/>
                            </a:solidFill>
                            <a:latin typeface="Cambria Math" panose="02040503050406030204" pitchFamily="18" charset="0"/>
                            <a:ea typeface="Cambria Math" panose="02040503050406030204" pitchFamily="18" charset="0"/>
                            <a:cs typeface="Arial" panose="020B0604020202020204" pitchFamily="34" charset="0"/>
                          </a:rPr>
                          <m:t>𝐴</m:t>
                        </m:r>
                      </m:sub>
                    </m:sSub>
                    <m:sSub>
                      <m:sSubPr>
                        <m:ctrlPr>
                          <a:rPr lang="ru-RU" sz="1600" i="1">
                            <a:solidFill>
                              <a:srgbClr val="0070C0"/>
                            </a:solidFill>
                            <a:latin typeface="Cambria Math" panose="02040503050406030204" pitchFamily="18" charset="0"/>
                            <a:ea typeface="Cambria Math" panose="02040503050406030204" pitchFamily="18" charset="0"/>
                            <a:cs typeface="Arial" panose="020B0604020202020204" pitchFamily="34" charset="0"/>
                          </a:rPr>
                        </m:ctrlPr>
                      </m:sSubPr>
                      <m:e>
                        <m:r>
                          <a:rPr lang="en-US" sz="1600" i="1">
                            <a:solidFill>
                              <a:srgbClr val="0070C0"/>
                            </a:solidFill>
                            <a:latin typeface="Cambria Math" panose="02040503050406030204" pitchFamily="18" charset="0"/>
                            <a:ea typeface="Cambria Math" panose="02040503050406030204" pitchFamily="18" charset="0"/>
                            <a:cs typeface="Arial" panose="020B0604020202020204" pitchFamily="34" charset="0"/>
                          </a:rPr>
                          <m:t>𝐴</m:t>
                        </m:r>
                      </m:e>
                      <m:sub>
                        <m:r>
                          <a:rPr lang="ru-RU" sz="1600" b="0" i="1" smtClean="0">
                            <a:solidFill>
                              <a:srgbClr val="0070C0"/>
                            </a:solidFill>
                            <a:latin typeface="Cambria Math" panose="02040503050406030204" pitchFamily="18" charset="0"/>
                            <a:ea typeface="Cambria Math" panose="02040503050406030204" pitchFamily="18" charset="0"/>
                            <a:cs typeface="Arial" panose="020B0604020202020204" pitchFamily="34" charset="0"/>
                          </a:rPr>
                          <m:t>Ч</m:t>
                        </m:r>
                      </m:sub>
                    </m:sSub>
                  </m:oMath>
                </a14:m>
                <a:endParaRPr lang="ru-RU" sz="1600" dirty="0" smtClean="0"/>
              </a:p>
              <a:p>
                <a:pPr marL="0" indent="0">
                  <a:buNone/>
                </a:pPr>
                <a14:m>
                  <m:oMath xmlns:m="http://schemas.openxmlformats.org/officeDocument/2006/math">
                    <m:r>
                      <a:rPr lang="ru-RU" sz="1600" i="1">
                        <a:solidFill>
                          <a:srgbClr val="0070C0"/>
                        </a:solidFill>
                        <a:latin typeface="Cambria Math" panose="02040503050406030204" pitchFamily="18" charset="0"/>
                        <a:ea typeface="Cambria Math" panose="02040503050406030204" pitchFamily="18" charset="0"/>
                        <a:cs typeface="Arial" panose="020B0604020202020204" pitchFamily="34" charset="0"/>
                      </a:rPr>
                      <m:t>¬ </m:t>
                    </m:r>
                    <m:sSub>
                      <m:sSubPr>
                        <m:ctrlPr>
                          <a:rPr lang="ru-RU" sz="1600" i="1">
                            <a:solidFill>
                              <a:srgbClr val="0070C0"/>
                            </a:solidFill>
                            <a:latin typeface="Cambria Math" panose="02040503050406030204" pitchFamily="18" charset="0"/>
                            <a:ea typeface="Cambria Math" panose="02040503050406030204" pitchFamily="18" charset="0"/>
                            <a:cs typeface="Arial" panose="020B0604020202020204" pitchFamily="34" charset="0"/>
                          </a:rPr>
                        </m:ctrlPr>
                      </m:sSubPr>
                      <m:e>
                        <m:r>
                          <a:rPr lang="en-US" sz="1600" i="1">
                            <a:solidFill>
                              <a:srgbClr val="0070C0"/>
                            </a:solidFill>
                            <a:latin typeface="Cambria Math" panose="02040503050406030204" pitchFamily="18" charset="0"/>
                            <a:ea typeface="Cambria Math" panose="02040503050406030204" pitchFamily="18" charset="0"/>
                            <a:cs typeface="Arial" panose="020B0604020202020204" pitchFamily="34" charset="0"/>
                          </a:rPr>
                          <m:t>𝐾</m:t>
                        </m:r>
                      </m:e>
                      <m:sub>
                        <m:r>
                          <a:rPr lang="en-US" sz="1600" b="0" i="1" smtClean="0">
                            <a:solidFill>
                              <a:srgbClr val="0070C0"/>
                            </a:solidFill>
                            <a:latin typeface="Cambria Math" panose="02040503050406030204" pitchFamily="18" charset="0"/>
                            <a:ea typeface="Cambria Math" panose="02040503050406030204" pitchFamily="18" charset="0"/>
                            <a:cs typeface="Arial" panose="020B0604020202020204" pitchFamily="34" charset="0"/>
                          </a:rPr>
                          <m:t>𝐵</m:t>
                        </m:r>
                      </m:sub>
                    </m:sSub>
                    <m:sSub>
                      <m:sSubPr>
                        <m:ctrlPr>
                          <a:rPr lang="en-US" sz="1600" i="1">
                            <a:solidFill>
                              <a:srgbClr val="0070C0"/>
                            </a:solidFill>
                            <a:latin typeface="Cambria Math" panose="02040503050406030204" pitchFamily="18" charset="0"/>
                            <a:cs typeface="Arial" panose="020B0604020202020204" pitchFamily="34" charset="0"/>
                          </a:rPr>
                        </m:ctrlPr>
                      </m:sSubPr>
                      <m:e>
                        <m:r>
                          <a:rPr lang="en-US" sz="1600" b="0" i="1" smtClean="0">
                            <a:solidFill>
                              <a:srgbClr val="0070C0"/>
                            </a:solidFill>
                            <a:latin typeface="Cambria Math" panose="02040503050406030204" pitchFamily="18" charset="0"/>
                            <a:cs typeface="Arial" panose="020B0604020202020204" pitchFamily="34" charset="0"/>
                          </a:rPr>
                          <m:t>𝐵</m:t>
                        </m:r>
                      </m:e>
                      <m:sub>
                        <m:r>
                          <a:rPr lang="ru-RU" sz="1600" b="0" i="1" smtClean="0">
                            <a:solidFill>
                              <a:srgbClr val="0070C0"/>
                            </a:solidFill>
                            <a:latin typeface="Cambria Math" panose="02040503050406030204" pitchFamily="18" charset="0"/>
                            <a:cs typeface="Arial" panose="020B0604020202020204" pitchFamily="34" charset="0"/>
                          </a:rPr>
                          <m:t>Ч</m:t>
                        </m:r>
                      </m:sub>
                    </m:sSub>
                    <m:r>
                      <a:rPr lang="ru-RU" sz="1600" i="1">
                        <a:solidFill>
                          <a:srgbClr val="0070C0"/>
                        </a:solidFill>
                        <a:latin typeface="Cambria Math" panose="02040503050406030204" pitchFamily="18" charset="0"/>
                        <a:ea typeface="Cambria Math" panose="02040503050406030204" pitchFamily="18" charset="0"/>
                        <a:cs typeface="Arial" panose="020B0604020202020204" pitchFamily="34" charset="0"/>
                      </a:rPr>
                      <m:t>≡</m:t>
                    </m:r>
                    <m:sSub>
                      <m:sSubPr>
                        <m:ctrlPr>
                          <a:rPr lang="ru-RU" sz="1600" i="1">
                            <a:solidFill>
                              <a:srgbClr val="0070C0"/>
                            </a:solidFill>
                            <a:latin typeface="Cambria Math" panose="02040503050406030204" pitchFamily="18" charset="0"/>
                            <a:ea typeface="Cambria Math" panose="02040503050406030204" pitchFamily="18" charset="0"/>
                            <a:cs typeface="Arial" panose="020B0604020202020204" pitchFamily="34" charset="0"/>
                          </a:rPr>
                        </m:ctrlPr>
                      </m:sSubPr>
                      <m:e>
                        <m:r>
                          <a:rPr lang="ru-RU" sz="1600" i="1">
                            <a:solidFill>
                              <a:srgbClr val="0070C0"/>
                            </a:solidFill>
                            <a:latin typeface="Cambria Math" panose="02040503050406030204" pitchFamily="18" charset="0"/>
                            <a:ea typeface="Cambria Math" panose="02040503050406030204" pitchFamily="18" charset="0"/>
                            <a:cs typeface="Arial" panose="020B0604020202020204" pitchFamily="34" charset="0"/>
                          </a:rPr>
                          <m:t>¬</m:t>
                        </m:r>
                        <m:r>
                          <a:rPr lang="en-US" sz="1600" i="1">
                            <a:solidFill>
                              <a:srgbClr val="0070C0"/>
                            </a:solidFill>
                            <a:latin typeface="Cambria Math" panose="02040503050406030204" pitchFamily="18" charset="0"/>
                            <a:ea typeface="Cambria Math" panose="02040503050406030204" pitchFamily="18" charset="0"/>
                            <a:cs typeface="Arial" panose="020B0604020202020204" pitchFamily="34" charset="0"/>
                          </a:rPr>
                          <m:t>𝐾</m:t>
                        </m:r>
                      </m:e>
                      <m:sub>
                        <m:r>
                          <a:rPr lang="en-US" sz="1600" b="0" i="1" smtClean="0">
                            <a:solidFill>
                              <a:srgbClr val="0070C0"/>
                            </a:solidFill>
                            <a:latin typeface="Cambria Math" panose="02040503050406030204" pitchFamily="18" charset="0"/>
                            <a:ea typeface="Cambria Math" panose="02040503050406030204" pitchFamily="18" charset="0"/>
                            <a:cs typeface="Arial" panose="020B0604020202020204" pitchFamily="34" charset="0"/>
                          </a:rPr>
                          <m:t>𝐵</m:t>
                        </m:r>
                      </m:sub>
                    </m:sSub>
                    <m:sSub>
                      <m:sSubPr>
                        <m:ctrlPr>
                          <a:rPr lang="ru-RU" sz="1600" i="1">
                            <a:solidFill>
                              <a:srgbClr val="0070C0"/>
                            </a:solidFill>
                            <a:latin typeface="Cambria Math" panose="02040503050406030204" pitchFamily="18" charset="0"/>
                            <a:ea typeface="Cambria Math" panose="02040503050406030204" pitchFamily="18" charset="0"/>
                            <a:cs typeface="Arial" panose="020B0604020202020204" pitchFamily="34" charset="0"/>
                          </a:rPr>
                        </m:ctrlPr>
                      </m:sSubPr>
                      <m:e>
                        <m:r>
                          <a:rPr lang="en-US" sz="1600" b="0" i="1" smtClean="0">
                            <a:solidFill>
                              <a:srgbClr val="0070C0"/>
                            </a:solidFill>
                            <a:latin typeface="Cambria Math" panose="02040503050406030204" pitchFamily="18" charset="0"/>
                            <a:ea typeface="Cambria Math" panose="02040503050406030204" pitchFamily="18" charset="0"/>
                            <a:cs typeface="Arial" panose="020B0604020202020204" pitchFamily="34" charset="0"/>
                          </a:rPr>
                          <m:t>𝐵</m:t>
                        </m:r>
                      </m:e>
                      <m:sub>
                        <m:r>
                          <a:rPr lang="ru-RU" sz="1600" i="1">
                            <a:solidFill>
                              <a:srgbClr val="0070C0"/>
                            </a:solidFill>
                            <a:latin typeface="Cambria Math" panose="02040503050406030204" pitchFamily="18" charset="0"/>
                            <a:ea typeface="Cambria Math" panose="02040503050406030204" pitchFamily="18" charset="0"/>
                            <a:cs typeface="Arial" panose="020B0604020202020204" pitchFamily="34" charset="0"/>
                          </a:rPr>
                          <m:t>Г</m:t>
                        </m:r>
                      </m:sub>
                    </m:sSub>
                  </m:oMath>
                </a14:m>
                <a:r>
                  <a:rPr lang="ru-RU" sz="1600" dirty="0" smtClean="0"/>
                  <a:t>   </a:t>
                </a:r>
                <a14:m>
                  <m:oMath xmlns:m="http://schemas.openxmlformats.org/officeDocument/2006/math">
                    <m:r>
                      <a:rPr lang="ru-RU" sz="1600" i="1">
                        <a:solidFill>
                          <a:srgbClr val="0070C0"/>
                        </a:solidFill>
                        <a:latin typeface="Cambria Math" panose="02040503050406030204" pitchFamily="18" charset="0"/>
                        <a:ea typeface="Cambria Math" panose="02040503050406030204" pitchFamily="18" charset="0"/>
                        <a:cs typeface="Arial" panose="020B0604020202020204" pitchFamily="34" charset="0"/>
                      </a:rPr>
                      <m:t>¬ </m:t>
                    </m:r>
                    <m:sSub>
                      <m:sSubPr>
                        <m:ctrlPr>
                          <a:rPr lang="ru-RU" sz="1600" i="1">
                            <a:solidFill>
                              <a:srgbClr val="0070C0"/>
                            </a:solidFill>
                            <a:latin typeface="Cambria Math" panose="02040503050406030204" pitchFamily="18" charset="0"/>
                            <a:ea typeface="Cambria Math" panose="02040503050406030204" pitchFamily="18" charset="0"/>
                            <a:cs typeface="Arial" panose="020B0604020202020204" pitchFamily="34" charset="0"/>
                          </a:rPr>
                        </m:ctrlPr>
                      </m:sSubPr>
                      <m:e>
                        <m:r>
                          <a:rPr lang="en-US" sz="1600" i="1">
                            <a:solidFill>
                              <a:srgbClr val="0070C0"/>
                            </a:solidFill>
                            <a:latin typeface="Cambria Math" panose="02040503050406030204" pitchFamily="18" charset="0"/>
                            <a:ea typeface="Cambria Math" panose="02040503050406030204" pitchFamily="18" charset="0"/>
                            <a:cs typeface="Arial" panose="020B0604020202020204" pitchFamily="34" charset="0"/>
                          </a:rPr>
                          <m:t>𝐾</m:t>
                        </m:r>
                      </m:e>
                      <m:sub>
                        <m:r>
                          <a:rPr lang="en-US" sz="1600" b="0" i="1" smtClean="0">
                            <a:solidFill>
                              <a:srgbClr val="0070C0"/>
                            </a:solidFill>
                            <a:latin typeface="Cambria Math" panose="02040503050406030204" pitchFamily="18" charset="0"/>
                            <a:ea typeface="Cambria Math" panose="02040503050406030204" pitchFamily="18" charset="0"/>
                            <a:cs typeface="Arial" panose="020B0604020202020204" pitchFamily="34" charset="0"/>
                          </a:rPr>
                          <m:t>𝐵</m:t>
                        </m:r>
                      </m:sub>
                    </m:sSub>
                    <m:sSub>
                      <m:sSubPr>
                        <m:ctrlPr>
                          <a:rPr lang="en-US" sz="1600" i="1">
                            <a:solidFill>
                              <a:srgbClr val="0070C0"/>
                            </a:solidFill>
                            <a:latin typeface="Cambria Math" panose="02040503050406030204" pitchFamily="18" charset="0"/>
                            <a:cs typeface="Arial" panose="020B0604020202020204" pitchFamily="34" charset="0"/>
                          </a:rPr>
                        </m:ctrlPr>
                      </m:sSubPr>
                      <m:e>
                        <m:r>
                          <a:rPr lang="en-US" sz="1600" b="0" i="1" smtClean="0">
                            <a:solidFill>
                              <a:srgbClr val="0070C0"/>
                            </a:solidFill>
                            <a:latin typeface="Cambria Math" panose="02040503050406030204" pitchFamily="18" charset="0"/>
                            <a:cs typeface="Arial" panose="020B0604020202020204" pitchFamily="34" charset="0"/>
                          </a:rPr>
                          <m:t>𝐵</m:t>
                        </m:r>
                      </m:e>
                      <m:sub>
                        <m:r>
                          <a:rPr lang="ru-RU" sz="1600" b="0" i="1" smtClean="0">
                            <a:solidFill>
                              <a:srgbClr val="0070C0"/>
                            </a:solidFill>
                            <a:latin typeface="Cambria Math" panose="02040503050406030204" pitchFamily="18" charset="0"/>
                            <a:cs typeface="Arial" panose="020B0604020202020204" pitchFamily="34" charset="0"/>
                          </a:rPr>
                          <m:t>Г</m:t>
                        </m:r>
                      </m:sub>
                    </m:sSub>
                    <m:r>
                      <a:rPr lang="ru-RU" sz="1600" i="1">
                        <a:solidFill>
                          <a:srgbClr val="0070C0"/>
                        </a:solidFill>
                        <a:latin typeface="Cambria Math" panose="02040503050406030204" pitchFamily="18" charset="0"/>
                        <a:ea typeface="Cambria Math" panose="02040503050406030204" pitchFamily="18" charset="0"/>
                        <a:cs typeface="Arial" panose="020B0604020202020204" pitchFamily="34" charset="0"/>
                      </a:rPr>
                      <m:t>≡</m:t>
                    </m:r>
                    <m:sSub>
                      <m:sSubPr>
                        <m:ctrlPr>
                          <a:rPr lang="ru-RU" sz="1600" i="1">
                            <a:solidFill>
                              <a:srgbClr val="0070C0"/>
                            </a:solidFill>
                            <a:latin typeface="Cambria Math" panose="02040503050406030204" pitchFamily="18" charset="0"/>
                            <a:ea typeface="Cambria Math" panose="02040503050406030204" pitchFamily="18" charset="0"/>
                            <a:cs typeface="Arial" panose="020B0604020202020204" pitchFamily="34" charset="0"/>
                          </a:rPr>
                        </m:ctrlPr>
                      </m:sSubPr>
                      <m:e>
                        <m:r>
                          <a:rPr lang="ru-RU" sz="1600" i="1">
                            <a:solidFill>
                              <a:srgbClr val="0070C0"/>
                            </a:solidFill>
                            <a:latin typeface="Cambria Math" panose="02040503050406030204" pitchFamily="18" charset="0"/>
                            <a:ea typeface="Cambria Math" panose="02040503050406030204" pitchFamily="18" charset="0"/>
                            <a:cs typeface="Arial" panose="020B0604020202020204" pitchFamily="34" charset="0"/>
                          </a:rPr>
                          <m:t>¬</m:t>
                        </m:r>
                        <m:r>
                          <a:rPr lang="en-US" sz="1600" i="1">
                            <a:solidFill>
                              <a:srgbClr val="0070C0"/>
                            </a:solidFill>
                            <a:latin typeface="Cambria Math" panose="02040503050406030204" pitchFamily="18" charset="0"/>
                            <a:ea typeface="Cambria Math" panose="02040503050406030204" pitchFamily="18" charset="0"/>
                            <a:cs typeface="Arial" panose="020B0604020202020204" pitchFamily="34" charset="0"/>
                          </a:rPr>
                          <m:t>𝐾</m:t>
                        </m:r>
                      </m:e>
                      <m:sub>
                        <m:r>
                          <a:rPr lang="en-US" sz="1600" b="0" i="1" smtClean="0">
                            <a:solidFill>
                              <a:srgbClr val="0070C0"/>
                            </a:solidFill>
                            <a:latin typeface="Cambria Math" panose="02040503050406030204" pitchFamily="18" charset="0"/>
                            <a:ea typeface="Cambria Math" panose="02040503050406030204" pitchFamily="18" charset="0"/>
                            <a:cs typeface="Arial" panose="020B0604020202020204" pitchFamily="34" charset="0"/>
                          </a:rPr>
                          <m:t>𝐵</m:t>
                        </m:r>
                      </m:sub>
                    </m:sSub>
                    <m:sSub>
                      <m:sSubPr>
                        <m:ctrlPr>
                          <a:rPr lang="ru-RU" sz="1600" i="1">
                            <a:solidFill>
                              <a:srgbClr val="0070C0"/>
                            </a:solidFill>
                            <a:latin typeface="Cambria Math" panose="02040503050406030204" pitchFamily="18" charset="0"/>
                            <a:ea typeface="Cambria Math" panose="02040503050406030204" pitchFamily="18" charset="0"/>
                            <a:cs typeface="Arial" panose="020B0604020202020204" pitchFamily="34" charset="0"/>
                          </a:rPr>
                        </m:ctrlPr>
                      </m:sSubPr>
                      <m:e>
                        <m:r>
                          <a:rPr lang="en-US" sz="1600" b="0" i="1" smtClean="0">
                            <a:solidFill>
                              <a:srgbClr val="0070C0"/>
                            </a:solidFill>
                            <a:latin typeface="Cambria Math" panose="02040503050406030204" pitchFamily="18" charset="0"/>
                            <a:ea typeface="Cambria Math" panose="02040503050406030204" pitchFamily="18" charset="0"/>
                            <a:cs typeface="Arial" panose="020B0604020202020204" pitchFamily="34" charset="0"/>
                          </a:rPr>
                          <m:t>𝐵</m:t>
                        </m:r>
                      </m:e>
                      <m:sub>
                        <m:r>
                          <a:rPr lang="ru-RU" sz="1600" b="0" i="1" smtClean="0">
                            <a:solidFill>
                              <a:srgbClr val="0070C0"/>
                            </a:solidFill>
                            <a:latin typeface="Cambria Math" panose="02040503050406030204" pitchFamily="18" charset="0"/>
                            <a:ea typeface="Cambria Math" panose="02040503050406030204" pitchFamily="18" charset="0"/>
                            <a:cs typeface="Arial" panose="020B0604020202020204" pitchFamily="34" charset="0"/>
                          </a:rPr>
                          <m:t>Ч</m:t>
                        </m:r>
                      </m:sub>
                    </m:sSub>
                  </m:oMath>
                </a14:m>
                <a:endParaRPr lang="ru-RU" sz="1600" dirty="0" smtClean="0"/>
              </a:p>
              <a:p>
                <a:pPr marL="0" indent="0">
                  <a:buNone/>
                </a:pPr>
                <a14:m>
                  <m:oMath xmlns:m="http://schemas.openxmlformats.org/officeDocument/2006/math">
                    <m:r>
                      <a:rPr lang="ru-RU" sz="1600" i="1">
                        <a:solidFill>
                          <a:srgbClr val="0070C0"/>
                        </a:solidFill>
                        <a:latin typeface="Cambria Math" panose="02040503050406030204" pitchFamily="18" charset="0"/>
                        <a:ea typeface="Cambria Math" panose="02040503050406030204" pitchFamily="18" charset="0"/>
                        <a:cs typeface="Arial" panose="020B0604020202020204" pitchFamily="34" charset="0"/>
                      </a:rPr>
                      <m:t>¬ </m:t>
                    </m:r>
                    <m:sSub>
                      <m:sSubPr>
                        <m:ctrlPr>
                          <a:rPr lang="ru-RU" sz="1600" i="1">
                            <a:solidFill>
                              <a:srgbClr val="0070C0"/>
                            </a:solidFill>
                            <a:latin typeface="Cambria Math" panose="02040503050406030204" pitchFamily="18" charset="0"/>
                            <a:ea typeface="Cambria Math" panose="02040503050406030204" pitchFamily="18" charset="0"/>
                            <a:cs typeface="Arial" panose="020B0604020202020204" pitchFamily="34" charset="0"/>
                          </a:rPr>
                        </m:ctrlPr>
                      </m:sSubPr>
                      <m:e>
                        <m:r>
                          <a:rPr lang="en-US" sz="1600" i="1">
                            <a:solidFill>
                              <a:srgbClr val="0070C0"/>
                            </a:solidFill>
                            <a:latin typeface="Cambria Math" panose="02040503050406030204" pitchFamily="18" charset="0"/>
                            <a:ea typeface="Cambria Math" panose="02040503050406030204" pitchFamily="18" charset="0"/>
                            <a:cs typeface="Arial" panose="020B0604020202020204" pitchFamily="34" charset="0"/>
                          </a:rPr>
                          <m:t>𝐾</m:t>
                        </m:r>
                      </m:e>
                      <m:sub>
                        <m:r>
                          <a:rPr lang="en-US" sz="1600" b="0" i="1" smtClean="0">
                            <a:solidFill>
                              <a:srgbClr val="0070C0"/>
                            </a:solidFill>
                            <a:latin typeface="Cambria Math" panose="02040503050406030204" pitchFamily="18" charset="0"/>
                            <a:ea typeface="Cambria Math" panose="02040503050406030204" pitchFamily="18" charset="0"/>
                            <a:cs typeface="Arial" panose="020B0604020202020204" pitchFamily="34" charset="0"/>
                          </a:rPr>
                          <m:t>𝐶</m:t>
                        </m:r>
                      </m:sub>
                    </m:sSub>
                    <m:sSub>
                      <m:sSubPr>
                        <m:ctrlPr>
                          <a:rPr lang="en-US" sz="1600" i="1">
                            <a:solidFill>
                              <a:srgbClr val="0070C0"/>
                            </a:solidFill>
                            <a:latin typeface="Cambria Math" panose="02040503050406030204" pitchFamily="18" charset="0"/>
                            <a:cs typeface="Arial" panose="020B0604020202020204" pitchFamily="34" charset="0"/>
                          </a:rPr>
                        </m:ctrlPr>
                      </m:sSubPr>
                      <m:e>
                        <m:r>
                          <a:rPr lang="en-US" sz="1600" i="1">
                            <a:solidFill>
                              <a:srgbClr val="0070C0"/>
                            </a:solidFill>
                            <a:latin typeface="Cambria Math" panose="02040503050406030204" pitchFamily="18" charset="0"/>
                            <a:cs typeface="Arial" panose="020B0604020202020204" pitchFamily="34" charset="0"/>
                          </a:rPr>
                          <m:t>𝐶</m:t>
                        </m:r>
                      </m:e>
                      <m:sub>
                        <m:r>
                          <a:rPr lang="ru-RU" sz="1600" i="1">
                            <a:solidFill>
                              <a:srgbClr val="0070C0"/>
                            </a:solidFill>
                            <a:latin typeface="Cambria Math" panose="02040503050406030204" pitchFamily="18" charset="0"/>
                            <a:cs typeface="Arial" panose="020B0604020202020204" pitchFamily="34" charset="0"/>
                          </a:rPr>
                          <m:t>Ч</m:t>
                        </m:r>
                      </m:sub>
                    </m:sSub>
                    <m:r>
                      <a:rPr lang="ru-RU" sz="1600" i="1">
                        <a:solidFill>
                          <a:srgbClr val="0070C0"/>
                        </a:solidFill>
                        <a:latin typeface="Cambria Math" panose="02040503050406030204" pitchFamily="18" charset="0"/>
                        <a:ea typeface="Cambria Math" panose="02040503050406030204" pitchFamily="18" charset="0"/>
                        <a:cs typeface="Arial" panose="020B0604020202020204" pitchFamily="34" charset="0"/>
                      </a:rPr>
                      <m:t>≡</m:t>
                    </m:r>
                    <m:sSub>
                      <m:sSubPr>
                        <m:ctrlPr>
                          <a:rPr lang="ru-RU" sz="1600" i="1">
                            <a:solidFill>
                              <a:srgbClr val="0070C0"/>
                            </a:solidFill>
                            <a:latin typeface="Cambria Math" panose="02040503050406030204" pitchFamily="18" charset="0"/>
                            <a:ea typeface="Cambria Math" panose="02040503050406030204" pitchFamily="18" charset="0"/>
                            <a:cs typeface="Arial" panose="020B0604020202020204" pitchFamily="34" charset="0"/>
                          </a:rPr>
                        </m:ctrlPr>
                      </m:sSubPr>
                      <m:e>
                        <m:r>
                          <a:rPr lang="ru-RU" sz="1600" i="1">
                            <a:solidFill>
                              <a:srgbClr val="0070C0"/>
                            </a:solidFill>
                            <a:latin typeface="Cambria Math" panose="02040503050406030204" pitchFamily="18" charset="0"/>
                            <a:ea typeface="Cambria Math" panose="02040503050406030204" pitchFamily="18" charset="0"/>
                            <a:cs typeface="Arial" panose="020B0604020202020204" pitchFamily="34" charset="0"/>
                          </a:rPr>
                          <m:t>¬</m:t>
                        </m:r>
                        <m:r>
                          <a:rPr lang="en-US" sz="1600" i="1">
                            <a:solidFill>
                              <a:srgbClr val="0070C0"/>
                            </a:solidFill>
                            <a:latin typeface="Cambria Math" panose="02040503050406030204" pitchFamily="18" charset="0"/>
                            <a:ea typeface="Cambria Math" panose="02040503050406030204" pitchFamily="18" charset="0"/>
                            <a:cs typeface="Arial" panose="020B0604020202020204" pitchFamily="34" charset="0"/>
                          </a:rPr>
                          <m:t>𝐾</m:t>
                        </m:r>
                      </m:e>
                      <m:sub>
                        <m:r>
                          <a:rPr lang="en-US" sz="1600" b="0" i="1" smtClean="0">
                            <a:solidFill>
                              <a:srgbClr val="0070C0"/>
                            </a:solidFill>
                            <a:latin typeface="Cambria Math" panose="02040503050406030204" pitchFamily="18" charset="0"/>
                            <a:ea typeface="Cambria Math" panose="02040503050406030204" pitchFamily="18" charset="0"/>
                            <a:cs typeface="Arial" panose="020B0604020202020204" pitchFamily="34" charset="0"/>
                          </a:rPr>
                          <m:t>𝐶</m:t>
                        </m:r>
                      </m:sub>
                    </m:sSub>
                    <m:sSub>
                      <m:sSubPr>
                        <m:ctrlPr>
                          <a:rPr lang="ru-RU" sz="1600" i="1">
                            <a:solidFill>
                              <a:srgbClr val="0070C0"/>
                            </a:solidFill>
                            <a:latin typeface="Cambria Math" panose="02040503050406030204" pitchFamily="18" charset="0"/>
                            <a:ea typeface="Cambria Math" panose="02040503050406030204" pitchFamily="18" charset="0"/>
                            <a:cs typeface="Arial" panose="020B0604020202020204" pitchFamily="34" charset="0"/>
                          </a:rPr>
                        </m:ctrlPr>
                      </m:sSubPr>
                      <m:e>
                        <m:r>
                          <a:rPr lang="en-US" sz="1600" b="0" i="1" smtClean="0">
                            <a:solidFill>
                              <a:srgbClr val="0070C0"/>
                            </a:solidFill>
                            <a:latin typeface="Cambria Math" panose="02040503050406030204" pitchFamily="18" charset="0"/>
                            <a:ea typeface="Cambria Math" panose="02040503050406030204" pitchFamily="18" charset="0"/>
                            <a:cs typeface="Arial" panose="020B0604020202020204" pitchFamily="34" charset="0"/>
                          </a:rPr>
                          <m:t>𝐶</m:t>
                        </m:r>
                      </m:e>
                      <m:sub>
                        <m:r>
                          <a:rPr lang="ru-RU" sz="1600" i="1">
                            <a:solidFill>
                              <a:srgbClr val="0070C0"/>
                            </a:solidFill>
                            <a:latin typeface="Cambria Math" panose="02040503050406030204" pitchFamily="18" charset="0"/>
                            <a:ea typeface="Cambria Math" panose="02040503050406030204" pitchFamily="18" charset="0"/>
                            <a:cs typeface="Arial" panose="020B0604020202020204" pitchFamily="34" charset="0"/>
                          </a:rPr>
                          <m:t>Г</m:t>
                        </m:r>
                      </m:sub>
                    </m:sSub>
                  </m:oMath>
                </a14:m>
                <a:r>
                  <a:rPr lang="ru-RU" sz="1600" dirty="0" smtClean="0"/>
                  <a:t>   </a:t>
                </a:r>
                <a14:m>
                  <m:oMath xmlns:m="http://schemas.openxmlformats.org/officeDocument/2006/math">
                    <m:r>
                      <a:rPr lang="ru-RU" sz="1600" i="1">
                        <a:solidFill>
                          <a:srgbClr val="0070C0"/>
                        </a:solidFill>
                        <a:latin typeface="Cambria Math" panose="02040503050406030204" pitchFamily="18" charset="0"/>
                        <a:ea typeface="Cambria Math" panose="02040503050406030204" pitchFamily="18" charset="0"/>
                        <a:cs typeface="Arial" panose="020B0604020202020204" pitchFamily="34" charset="0"/>
                      </a:rPr>
                      <m:t>¬ </m:t>
                    </m:r>
                    <m:sSub>
                      <m:sSubPr>
                        <m:ctrlPr>
                          <a:rPr lang="ru-RU" sz="1600" i="1">
                            <a:solidFill>
                              <a:srgbClr val="0070C0"/>
                            </a:solidFill>
                            <a:latin typeface="Cambria Math" panose="02040503050406030204" pitchFamily="18" charset="0"/>
                            <a:ea typeface="Cambria Math" panose="02040503050406030204" pitchFamily="18" charset="0"/>
                            <a:cs typeface="Arial" panose="020B0604020202020204" pitchFamily="34" charset="0"/>
                          </a:rPr>
                        </m:ctrlPr>
                      </m:sSubPr>
                      <m:e>
                        <m:r>
                          <a:rPr lang="en-US" sz="1600" i="1">
                            <a:solidFill>
                              <a:srgbClr val="0070C0"/>
                            </a:solidFill>
                            <a:latin typeface="Cambria Math" panose="02040503050406030204" pitchFamily="18" charset="0"/>
                            <a:ea typeface="Cambria Math" panose="02040503050406030204" pitchFamily="18" charset="0"/>
                            <a:cs typeface="Arial" panose="020B0604020202020204" pitchFamily="34" charset="0"/>
                          </a:rPr>
                          <m:t>𝐾</m:t>
                        </m:r>
                      </m:e>
                      <m:sub>
                        <m:r>
                          <a:rPr lang="en-US" sz="1600" b="0" i="1" smtClean="0">
                            <a:solidFill>
                              <a:srgbClr val="0070C0"/>
                            </a:solidFill>
                            <a:latin typeface="Cambria Math" panose="02040503050406030204" pitchFamily="18" charset="0"/>
                            <a:ea typeface="Cambria Math" panose="02040503050406030204" pitchFamily="18" charset="0"/>
                            <a:cs typeface="Arial" panose="020B0604020202020204" pitchFamily="34" charset="0"/>
                          </a:rPr>
                          <m:t>𝐶</m:t>
                        </m:r>
                      </m:sub>
                    </m:sSub>
                    <m:sSub>
                      <m:sSubPr>
                        <m:ctrlPr>
                          <a:rPr lang="en-US" sz="1600" i="1">
                            <a:solidFill>
                              <a:srgbClr val="0070C0"/>
                            </a:solidFill>
                            <a:latin typeface="Cambria Math" panose="02040503050406030204" pitchFamily="18" charset="0"/>
                            <a:cs typeface="Arial" panose="020B0604020202020204" pitchFamily="34" charset="0"/>
                          </a:rPr>
                        </m:ctrlPr>
                      </m:sSubPr>
                      <m:e>
                        <m:r>
                          <a:rPr lang="en-US" sz="1600" b="0" i="1" smtClean="0">
                            <a:solidFill>
                              <a:srgbClr val="0070C0"/>
                            </a:solidFill>
                            <a:latin typeface="Cambria Math" panose="02040503050406030204" pitchFamily="18" charset="0"/>
                            <a:cs typeface="Arial" panose="020B0604020202020204" pitchFamily="34" charset="0"/>
                          </a:rPr>
                          <m:t>𝐶</m:t>
                        </m:r>
                      </m:e>
                      <m:sub>
                        <m:r>
                          <a:rPr lang="ru-RU" sz="1600" b="0" i="1" smtClean="0">
                            <a:solidFill>
                              <a:srgbClr val="0070C0"/>
                            </a:solidFill>
                            <a:latin typeface="Cambria Math" panose="02040503050406030204" pitchFamily="18" charset="0"/>
                            <a:cs typeface="Arial" panose="020B0604020202020204" pitchFamily="34" charset="0"/>
                          </a:rPr>
                          <m:t>Г</m:t>
                        </m:r>
                      </m:sub>
                    </m:sSub>
                    <m:r>
                      <a:rPr lang="ru-RU" sz="1600" i="1">
                        <a:solidFill>
                          <a:srgbClr val="0070C0"/>
                        </a:solidFill>
                        <a:latin typeface="Cambria Math" panose="02040503050406030204" pitchFamily="18" charset="0"/>
                        <a:ea typeface="Cambria Math" panose="02040503050406030204" pitchFamily="18" charset="0"/>
                        <a:cs typeface="Arial" panose="020B0604020202020204" pitchFamily="34" charset="0"/>
                      </a:rPr>
                      <m:t>≡</m:t>
                    </m:r>
                    <m:sSub>
                      <m:sSubPr>
                        <m:ctrlPr>
                          <a:rPr lang="ru-RU" sz="1600" i="1" smtClean="0">
                            <a:solidFill>
                              <a:srgbClr val="0070C0"/>
                            </a:solidFill>
                            <a:latin typeface="Cambria Math" panose="02040503050406030204" pitchFamily="18" charset="0"/>
                            <a:ea typeface="Cambria Math" panose="02040503050406030204" pitchFamily="18" charset="0"/>
                            <a:cs typeface="Arial" panose="020B0604020202020204" pitchFamily="34" charset="0"/>
                          </a:rPr>
                        </m:ctrlPr>
                      </m:sSubPr>
                      <m:e>
                        <m:r>
                          <a:rPr lang="ru-RU" sz="1600" i="1">
                            <a:solidFill>
                              <a:srgbClr val="0070C0"/>
                            </a:solidFill>
                            <a:latin typeface="Cambria Math" panose="02040503050406030204" pitchFamily="18" charset="0"/>
                            <a:ea typeface="Cambria Math" panose="02040503050406030204" pitchFamily="18" charset="0"/>
                            <a:cs typeface="Arial" panose="020B0604020202020204" pitchFamily="34" charset="0"/>
                          </a:rPr>
                          <m:t>¬</m:t>
                        </m:r>
                        <m:r>
                          <a:rPr lang="en-US" sz="1600" i="1">
                            <a:solidFill>
                              <a:srgbClr val="0070C0"/>
                            </a:solidFill>
                            <a:latin typeface="Cambria Math" panose="02040503050406030204" pitchFamily="18" charset="0"/>
                            <a:ea typeface="Cambria Math" panose="02040503050406030204" pitchFamily="18" charset="0"/>
                            <a:cs typeface="Arial" panose="020B0604020202020204" pitchFamily="34" charset="0"/>
                          </a:rPr>
                          <m:t>𝐾</m:t>
                        </m:r>
                      </m:e>
                      <m:sub>
                        <m:r>
                          <a:rPr lang="en-US" sz="1600" b="0" i="1" smtClean="0">
                            <a:solidFill>
                              <a:srgbClr val="0070C0"/>
                            </a:solidFill>
                            <a:latin typeface="Cambria Math" panose="02040503050406030204" pitchFamily="18" charset="0"/>
                            <a:ea typeface="Cambria Math" panose="02040503050406030204" pitchFamily="18" charset="0"/>
                            <a:cs typeface="Arial" panose="020B0604020202020204" pitchFamily="34" charset="0"/>
                          </a:rPr>
                          <m:t>𝐶</m:t>
                        </m:r>
                      </m:sub>
                    </m:sSub>
                    <m:sSub>
                      <m:sSubPr>
                        <m:ctrlPr>
                          <a:rPr lang="ru-RU" sz="1600" i="1">
                            <a:solidFill>
                              <a:srgbClr val="0070C0"/>
                            </a:solidFill>
                            <a:latin typeface="Cambria Math" panose="02040503050406030204" pitchFamily="18" charset="0"/>
                            <a:ea typeface="Cambria Math" panose="02040503050406030204" pitchFamily="18" charset="0"/>
                            <a:cs typeface="Arial" panose="020B0604020202020204" pitchFamily="34" charset="0"/>
                          </a:rPr>
                        </m:ctrlPr>
                      </m:sSubPr>
                      <m:e>
                        <m:r>
                          <a:rPr lang="en-US" sz="1600" b="0" i="1" smtClean="0">
                            <a:solidFill>
                              <a:srgbClr val="0070C0"/>
                            </a:solidFill>
                            <a:latin typeface="Cambria Math" panose="02040503050406030204" pitchFamily="18" charset="0"/>
                            <a:ea typeface="Cambria Math" panose="02040503050406030204" pitchFamily="18" charset="0"/>
                            <a:cs typeface="Arial" panose="020B0604020202020204" pitchFamily="34" charset="0"/>
                          </a:rPr>
                          <m:t>𝐶</m:t>
                        </m:r>
                      </m:e>
                      <m:sub>
                        <m:r>
                          <a:rPr lang="ru-RU" sz="1600" b="0" i="1" smtClean="0">
                            <a:solidFill>
                              <a:srgbClr val="0070C0"/>
                            </a:solidFill>
                            <a:latin typeface="Cambria Math" panose="02040503050406030204" pitchFamily="18" charset="0"/>
                            <a:ea typeface="Cambria Math" panose="02040503050406030204" pitchFamily="18" charset="0"/>
                            <a:cs typeface="Arial" panose="020B0604020202020204" pitchFamily="34" charset="0"/>
                          </a:rPr>
                          <m:t>Ч</m:t>
                        </m:r>
                      </m:sub>
                    </m:sSub>
                  </m:oMath>
                </a14:m>
                <a:endParaRPr lang="ru-RU" sz="1600" dirty="0" smtClean="0"/>
              </a:p>
              <a:p>
                <a:pPr marL="0" indent="0">
                  <a:buNone/>
                </a:pPr>
                <a:r>
                  <a:rPr lang="ru-RU" sz="1600" dirty="0" smtClean="0"/>
                  <a:t>………………………….  </a:t>
                </a:r>
                <a:endParaRPr lang="en-US" sz="1600" dirty="0" smtClean="0"/>
              </a:p>
            </p:txBody>
          </p:sp>
        </mc:Choice>
        <mc:Fallback xmlns="">
          <p:sp>
            <p:nvSpPr>
              <p:cNvPr id="14" name="Объект 4"/>
              <p:cNvSpPr txBox="1">
                <a:spLocks noRot="1" noChangeAspect="1" noMove="1" noResize="1" noEditPoints="1" noAdjustHandles="1" noChangeArrowheads="1" noChangeShapeType="1" noTextEdit="1"/>
              </p:cNvSpPr>
              <p:nvPr/>
            </p:nvSpPr>
            <p:spPr>
              <a:xfrm>
                <a:off x="629841" y="2420889"/>
                <a:ext cx="3513112" cy="1800200"/>
              </a:xfrm>
              <a:prstGeom prst="rect">
                <a:avLst/>
              </a:prstGeom>
              <a:blipFill rotWithShape="0">
                <a:blip r:embed="rId3"/>
                <a:stretch>
                  <a:fillRect l="-867" t="-2373"/>
                </a:stretch>
              </a:blipFill>
            </p:spPr>
            <p:txBody>
              <a:bodyPr/>
              <a:lstStyle/>
              <a:p>
                <a:r>
                  <a:rPr lang="ru-RU">
                    <a:noFill/>
                  </a:rPr>
                  <a:t> </a:t>
                </a:r>
              </a:p>
            </p:txBody>
          </p:sp>
        </mc:Fallback>
      </mc:AlternateContent>
      <mc:AlternateContent xmlns:mc="http://schemas.openxmlformats.org/markup-compatibility/2006">
        <mc:Choice xmlns:a14="http://schemas.microsoft.com/office/drawing/2010/main" Requires="a14">
          <p:sp>
            <p:nvSpPr>
              <p:cNvPr id="15" name="Текст 5"/>
              <p:cNvSpPr txBox="1">
                <a:spLocks/>
              </p:cNvSpPr>
              <p:nvPr/>
            </p:nvSpPr>
            <p:spPr>
              <a:xfrm>
                <a:off x="4142953" y="2420888"/>
                <a:ext cx="4893543" cy="1675206"/>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AutoNum type="arabicPeriod" startAt="6"/>
                </a:pPr>
                <a:r>
                  <a:rPr lang="ru-RU" sz="1600" dirty="0" smtClean="0"/>
                  <a:t>Аксиома общих знаний о грязи </a:t>
                </a:r>
                <a:r>
                  <a:rPr lang="en-US" sz="1600" dirty="0" smtClean="0"/>
                  <a:t>k+1</a:t>
                </a:r>
                <a:r>
                  <a:rPr lang="ru-RU" sz="1600" dirty="0" smtClean="0"/>
                  <a:t>. Обновление</a:t>
                </a:r>
                <a:r>
                  <a:rPr lang="en-US" sz="1600" dirty="0" smtClean="0"/>
                  <a:t> </a:t>
                </a:r>
                <a:r>
                  <a:rPr lang="ru-RU" sz="1600" dirty="0" smtClean="0"/>
                  <a:t>общих знаний.</a:t>
                </a:r>
              </a:p>
              <a:p>
                <a:pPr marL="0" indent="0">
                  <a:buNone/>
                </a:pPr>
                <a14:m>
                  <m:oMathPara xmlns:m="http://schemas.openxmlformats.org/officeDocument/2006/math">
                    <m:oMathParaPr>
                      <m:jc m:val="centerGroup"/>
                    </m:oMathParaPr>
                    <m:oMath xmlns:m="http://schemas.openxmlformats.org/officeDocument/2006/math">
                      <m:sSub>
                        <m:sSubPr>
                          <m:ctrlPr>
                            <a:rPr lang="ru-RU" sz="1800" i="1">
                              <a:solidFill>
                                <a:srgbClr val="0070C0"/>
                              </a:solidFill>
                              <a:latin typeface="Cambria Math" panose="02040503050406030204" pitchFamily="18" charset="0"/>
                              <a:ea typeface="Cambria Math" panose="02040503050406030204" pitchFamily="18" charset="0"/>
                              <a:cs typeface="Arial" panose="020B0604020202020204" pitchFamily="34" charset="0"/>
                            </a:rPr>
                          </m:ctrlPr>
                        </m:sSubPr>
                        <m:e>
                          <m:sSub>
                            <m:sSubPr>
                              <m:ctrlPr>
                                <a:rPr lang="ru-RU" sz="1800" i="1">
                                  <a:solidFill>
                                    <a:srgbClr val="0070C0"/>
                                  </a:solidFill>
                                  <a:latin typeface="Cambria Math" panose="02040503050406030204" pitchFamily="18" charset="0"/>
                                </a:rPr>
                              </m:ctrlPr>
                            </m:sSubPr>
                            <m:e>
                              <m:r>
                                <m:rPr>
                                  <m:sty m:val="p"/>
                                </m:rPr>
                                <a:rPr lang="en-US" sz="1800">
                                  <a:solidFill>
                                    <a:srgbClr val="0070C0"/>
                                  </a:solidFill>
                                  <a:latin typeface="Cambria Math"/>
                                </a:rPr>
                                <m:t>C</m:t>
                              </m:r>
                            </m:e>
                            <m:sub>
                              <m:r>
                                <m:rPr>
                                  <m:sty m:val="p"/>
                                </m:rPr>
                                <a:rPr lang="en-US" sz="1800">
                                  <a:solidFill>
                                    <a:srgbClr val="0070C0"/>
                                  </a:solidFill>
                                  <a:latin typeface="Cambria Math"/>
                                </a:rPr>
                                <m:t>G</m:t>
                              </m:r>
                            </m:sub>
                          </m:sSub>
                          <m:r>
                            <m:rPr>
                              <m:sty m:val="p"/>
                            </m:rPr>
                            <a:rPr lang="en-US" sz="1800">
                              <a:solidFill>
                                <a:srgbClr val="0070C0"/>
                              </a:solidFill>
                              <a:latin typeface="Cambria Math" panose="02040503050406030204" pitchFamily="18" charset="0"/>
                            </a:rPr>
                            <m:t>k</m:t>
                          </m:r>
                          <m:r>
                            <a:rPr lang="en-US" sz="1800" i="1">
                              <a:solidFill>
                                <a:srgbClr val="0070C0"/>
                              </a:solidFill>
                              <a:latin typeface="Cambria Math" panose="02040503050406030204" pitchFamily="18" charset="0"/>
                              <a:ea typeface="Cambria Math" panose="02040503050406030204" pitchFamily="18" charset="0"/>
                            </a:rPr>
                            <m:t>→</m:t>
                          </m:r>
                          <m:r>
                            <m:rPr>
                              <m:nor/>
                            </m:rPr>
                            <a:rPr lang="en-US" sz="1800" dirty="0">
                              <a:solidFill>
                                <a:srgbClr val="0070C0"/>
                              </a:solidFill>
                            </a:rPr>
                            <m:t>[!</m:t>
                          </m:r>
                          <m:sSub>
                            <m:sSubPr>
                              <m:ctrlPr>
                                <a:rPr lang="en-US" sz="1800" i="1">
                                  <a:solidFill>
                                    <a:srgbClr val="0070C0"/>
                                  </a:solidFill>
                                  <a:latin typeface="Cambria Math" panose="02040503050406030204" pitchFamily="18" charset="0"/>
                                  <a:cs typeface="Arial" panose="020B0604020202020204" pitchFamily="34" charset="0"/>
                                </a:rPr>
                              </m:ctrlPr>
                            </m:sSubPr>
                            <m:e>
                              <m:r>
                                <a:rPr lang="en-US" sz="1800" i="1">
                                  <a:solidFill>
                                    <a:srgbClr val="0070C0"/>
                                  </a:solidFill>
                                  <a:latin typeface="Cambria Math" panose="02040503050406030204" pitchFamily="18" charset="0"/>
                                  <a:cs typeface="Arial" panose="020B0604020202020204" pitchFamily="34" charset="0"/>
                                </a:rPr>
                                <m:t>𝐴</m:t>
                              </m:r>
                            </m:e>
                            <m:sub>
                              <m:r>
                                <a:rPr lang="en-US" sz="1800" i="1">
                                  <a:solidFill>
                                    <a:srgbClr val="0070C0"/>
                                  </a:solidFill>
                                  <a:latin typeface="Cambria Math" panose="02040503050406030204" pitchFamily="18" charset="0"/>
                                  <a:cs typeface="Arial" panose="020B0604020202020204" pitchFamily="34" charset="0"/>
                                </a:rPr>
                                <m:t>𝑟</m:t>
                              </m:r>
                            </m:sub>
                          </m:sSub>
                          <m:r>
                            <m:rPr>
                              <m:nor/>
                            </m:rPr>
                            <a:rPr lang="en-US" sz="1800" dirty="0">
                              <a:solidFill>
                                <a:srgbClr val="0070C0"/>
                              </a:solidFill>
                            </a:rPr>
                            <m:t>]</m:t>
                          </m:r>
                          <m:r>
                            <a:rPr lang="en-US" sz="1800" i="1">
                              <a:solidFill>
                                <a:srgbClr val="0070C0"/>
                              </a:solidFill>
                              <a:latin typeface="Cambria Math" panose="02040503050406030204" pitchFamily="18" charset="0"/>
                            </a:rPr>
                            <m:t>[</m:t>
                          </m:r>
                          <m:r>
                            <a:rPr lang="en-US" sz="1800" i="1">
                              <a:solidFill>
                                <a:srgbClr val="0070C0"/>
                              </a:solidFill>
                              <a:latin typeface="Cambria Math" panose="02040503050406030204" pitchFamily="18" charset="0"/>
                              <a:ea typeface="Cambria Math" panose="02040503050406030204" pitchFamily="18" charset="0"/>
                              <a:cs typeface="Arial" panose="020B0604020202020204" pitchFamily="34" charset="0"/>
                            </a:rPr>
                            <m:t>!</m:t>
                          </m:r>
                          <m:r>
                            <a:rPr lang="ru-RU" sz="1800" i="1">
                              <a:solidFill>
                                <a:srgbClr val="0070C0"/>
                              </a:solidFill>
                              <a:latin typeface="Cambria Math" panose="02040503050406030204" pitchFamily="18" charset="0"/>
                              <a:ea typeface="Cambria Math" panose="02040503050406030204" pitchFamily="18" charset="0"/>
                              <a:cs typeface="Arial" panose="020B0604020202020204" pitchFamily="34" charset="0"/>
                            </a:rPr>
                            <m:t>¬</m:t>
                          </m:r>
                          <m:r>
                            <a:rPr lang="en-US" sz="1800" i="1">
                              <a:solidFill>
                                <a:srgbClr val="0070C0"/>
                              </a:solidFill>
                              <a:latin typeface="Cambria Math" panose="02040503050406030204" pitchFamily="18" charset="0"/>
                              <a:ea typeface="Cambria Math" panose="02040503050406030204" pitchFamily="18" charset="0"/>
                              <a:cs typeface="Arial" panose="020B0604020202020204" pitchFamily="34" charset="0"/>
                            </a:rPr>
                            <m:t>𝐾</m:t>
                          </m:r>
                        </m:e>
                        <m:sub>
                          <m:r>
                            <a:rPr lang="en-US" sz="1800" i="1">
                              <a:solidFill>
                                <a:srgbClr val="0070C0"/>
                              </a:solidFill>
                              <a:latin typeface="Cambria Math" panose="02040503050406030204" pitchFamily="18" charset="0"/>
                              <a:ea typeface="Cambria Math" panose="02040503050406030204" pitchFamily="18" charset="0"/>
                              <a:cs typeface="Arial" panose="020B0604020202020204" pitchFamily="34" charset="0"/>
                            </a:rPr>
                            <m:t>𝐴</m:t>
                          </m:r>
                        </m:sub>
                      </m:sSub>
                      <m:sSub>
                        <m:sSubPr>
                          <m:ctrlPr>
                            <a:rPr lang="ru-RU" sz="1800" i="1">
                              <a:solidFill>
                                <a:srgbClr val="0070C0"/>
                              </a:solidFill>
                              <a:latin typeface="Cambria Math" panose="02040503050406030204" pitchFamily="18" charset="0"/>
                              <a:ea typeface="Cambria Math" panose="02040503050406030204" pitchFamily="18" charset="0"/>
                              <a:cs typeface="Arial" panose="020B0604020202020204" pitchFamily="34" charset="0"/>
                            </a:rPr>
                          </m:ctrlPr>
                        </m:sSubPr>
                        <m:e>
                          <m:r>
                            <a:rPr lang="en-US" sz="1800" i="1">
                              <a:solidFill>
                                <a:srgbClr val="0070C0"/>
                              </a:solidFill>
                              <a:latin typeface="Cambria Math" panose="02040503050406030204" pitchFamily="18" charset="0"/>
                              <a:ea typeface="Cambria Math" panose="02040503050406030204" pitchFamily="18" charset="0"/>
                              <a:cs typeface="Arial" panose="020B0604020202020204" pitchFamily="34" charset="0"/>
                            </a:rPr>
                            <m:t>𝐴</m:t>
                          </m:r>
                        </m:e>
                        <m:sub>
                          <m:r>
                            <a:rPr lang="ru-RU" sz="1800" i="1">
                              <a:solidFill>
                                <a:srgbClr val="0070C0"/>
                              </a:solidFill>
                              <a:latin typeface="Cambria Math" panose="02040503050406030204" pitchFamily="18" charset="0"/>
                              <a:ea typeface="Cambria Math" panose="02040503050406030204" pitchFamily="18" charset="0"/>
                              <a:cs typeface="Arial" panose="020B0604020202020204" pitchFamily="34" charset="0"/>
                            </a:rPr>
                            <m:t>Г</m:t>
                          </m:r>
                        </m:sub>
                      </m:sSub>
                      <m:r>
                        <a:rPr lang="en-US" sz="1800" i="1">
                          <a:solidFill>
                            <a:srgbClr val="0070C0"/>
                          </a:solidFill>
                          <a:latin typeface="Cambria Math" panose="02040503050406030204" pitchFamily="18" charset="0"/>
                          <a:ea typeface="Cambria Math" panose="02040503050406030204" pitchFamily="18" charset="0"/>
                          <a:cs typeface="Arial" panose="020B0604020202020204" pitchFamily="34" charset="0"/>
                        </a:rPr>
                        <m:t>&amp;</m:t>
                      </m:r>
                      <m:sSub>
                        <m:sSubPr>
                          <m:ctrlPr>
                            <a:rPr lang="ru-RU" sz="1800" i="1">
                              <a:solidFill>
                                <a:srgbClr val="0070C0"/>
                              </a:solidFill>
                              <a:latin typeface="Cambria Math" panose="02040503050406030204" pitchFamily="18" charset="0"/>
                              <a:ea typeface="Cambria Math" panose="02040503050406030204" pitchFamily="18" charset="0"/>
                              <a:cs typeface="Arial" panose="020B0604020202020204" pitchFamily="34" charset="0"/>
                            </a:rPr>
                          </m:ctrlPr>
                        </m:sSubPr>
                        <m:e>
                          <m:r>
                            <a:rPr lang="ru-RU" sz="1800" i="1">
                              <a:solidFill>
                                <a:srgbClr val="0070C0"/>
                              </a:solidFill>
                              <a:latin typeface="Cambria Math" panose="02040503050406030204" pitchFamily="18" charset="0"/>
                              <a:ea typeface="Cambria Math" panose="02040503050406030204" pitchFamily="18" charset="0"/>
                              <a:cs typeface="Arial" panose="020B0604020202020204" pitchFamily="34" charset="0"/>
                            </a:rPr>
                            <m:t>¬</m:t>
                          </m:r>
                          <m:r>
                            <a:rPr lang="en-US" sz="1800" i="1">
                              <a:solidFill>
                                <a:srgbClr val="0070C0"/>
                              </a:solidFill>
                              <a:latin typeface="Cambria Math" panose="02040503050406030204" pitchFamily="18" charset="0"/>
                              <a:ea typeface="Cambria Math" panose="02040503050406030204" pitchFamily="18" charset="0"/>
                              <a:cs typeface="Arial" panose="020B0604020202020204" pitchFamily="34" charset="0"/>
                            </a:rPr>
                            <m:t>𝐾</m:t>
                          </m:r>
                        </m:e>
                        <m:sub>
                          <m:r>
                            <a:rPr lang="en-US" sz="1800" i="1">
                              <a:solidFill>
                                <a:srgbClr val="0070C0"/>
                              </a:solidFill>
                              <a:latin typeface="Cambria Math" panose="02040503050406030204" pitchFamily="18" charset="0"/>
                              <a:ea typeface="Cambria Math" panose="02040503050406030204" pitchFamily="18" charset="0"/>
                              <a:cs typeface="Arial" panose="020B0604020202020204" pitchFamily="34" charset="0"/>
                            </a:rPr>
                            <m:t>𝐵</m:t>
                          </m:r>
                        </m:sub>
                      </m:sSub>
                      <m:sSub>
                        <m:sSubPr>
                          <m:ctrlPr>
                            <a:rPr lang="ru-RU" sz="1800" i="1">
                              <a:solidFill>
                                <a:srgbClr val="0070C0"/>
                              </a:solidFill>
                              <a:latin typeface="Cambria Math" panose="02040503050406030204" pitchFamily="18" charset="0"/>
                              <a:ea typeface="Cambria Math" panose="02040503050406030204" pitchFamily="18" charset="0"/>
                              <a:cs typeface="Arial" panose="020B0604020202020204" pitchFamily="34" charset="0"/>
                            </a:rPr>
                          </m:ctrlPr>
                        </m:sSubPr>
                        <m:e>
                          <m:r>
                            <a:rPr lang="en-US" sz="1800" i="1">
                              <a:solidFill>
                                <a:srgbClr val="0070C0"/>
                              </a:solidFill>
                              <a:latin typeface="Cambria Math" panose="02040503050406030204" pitchFamily="18" charset="0"/>
                              <a:ea typeface="Cambria Math" panose="02040503050406030204" pitchFamily="18" charset="0"/>
                              <a:cs typeface="Arial" panose="020B0604020202020204" pitchFamily="34" charset="0"/>
                            </a:rPr>
                            <m:t>𝐵</m:t>
                          </m:r>
                        </m:e>
                        <m:sub>
                          <m:r>
                            <a:rPr lang="ru-RU" sz="1800" i="1">
                              <a:solidFill>
                                <a:srgbClr val="0070C0"/>
                              </a:solidFill>
                              <a:latin typeface="Cambria Math" panose="02040503050406030204" pitchFamily="18" charset="0"/>
                              <a:ea typeface="Cambria Math" panose="02040503050406030204" pitchFamily="18" charset="0"/>
                              <a:cs typeface="Arial" panose="020B0604020202020204" pitchFamily="34" charset="0"/>
                            </a:rPr>
                            <m:t>Г</m:t>
                          </m:r>
                        </m:sub>
                      </m:sSub>
                      <m:r>
                        <a:rPr lang="en-US" sz="1800" i="1">
                          <a:solidFill>
                            <a:srgbClr val="0070C0"/>
                          </a:solidFill>
                          <a:latin typeface="Cambria Math" panose="02040503050406030204" pitchFamily="18" charset="0"/>
                          <a:ea typeface="Cambria Math" panose="02040503050406030204" pitchFamily="18" charset="0"/>
                          <a:cs typeface="Arial" panose="020B0604020202020204" pitchFamily="34" charset="0"/>
                        </a:rPr>
                        <m:t>&amp;</m:t>
                      </m:r>
                      <m:sSub>
                        <m:sSubPr>
                          <m:ctrlPr>
                            <a:rPr lang="ru-RU" sz="1800" i="1">
                              <a:solidFill>
                                <a:srgbClr val="0070C0"/>
                              </a:solidFill>
                              <a:latin typeface="Cambria Math" panose="02040503050406030204" pitchFamily="18" charset="0"/>
                              <a:ea typeface="Cambria Math" panose="02040503050406030204" pitchFamily="18" charset="0"/>
                              <a:cs typeface="Arial" panose="020B0604020202020204" pitchFamily="34" charset="0"/>
                            </a:rPr>
                          </m:ctrlPr>
                        </m:sSubPr>
                        <m:e>
                          <m:r>
                            <a:rPr lang="ru-RU" sz="1800" i="1">
                              <a:solidFill>
                                <a:srgbClr val="0070C0"/>
                              </a:solidFill>
                              <a:latin typeface="Cambria Math" panose="02040503050406030204" pitchFamily="18" charset="0"/>
                              <a:ea typeface="Cambria Math" panose="02040503050406030204" pitchFamily="18" charset="0"/>
                              <a:cs typeface="Arial" panose="020B0604020202020204" pitchFamily="34" charset="0"/>
                            </a:rPr>
                            <m:t>¬</m:t>
                          </m:r>
                          <m:r>
                            <a:rPr lang="en-US" sz="1800" i="1">
                              <a:solidFill>
                                <a:srgbClr val="0070C0"/>
                              </a:solidFill>
                              <a:latin typeface="Cambria Math" panose="02040503050406030204" pitchFamily="18" charset="0"/>
                              <a:ea typeface="Cambria Math" panose="02040503050406030204" pitchFamily="18" charset="0"/>
                              <a:cs typeface="Arial" panose="020B0604020202020204" pitchFamily="34" charset="0"/>
                            </a:rPr>
                            <m:t>𝐾</m:t>
                          </m:r>
                        </m:e>
                        <m:sub>
                          <m:r>
                            <a:rPr lang="en-US" sz="1800" i="1">
                              <a:solidFill>
                                <a:srgbClr val="0070C0"/>
                              </a:solidFill>
                              <a:latin typeface="Cambria Math" panose="02040503050406030204" pitchFamily="18" charset="0"/>
                              <a:ea typeface="Cambria Math" panose="02040503050406030204" pitchFamily="18" charset="0"/>
                              <a:cs typeface="Arial" panose="020B0604020202020204" pitchFamily="34" charset="0"/>
                            </a:rPr>
                            <m:t>𝐶</m:t>
                          </m:r>
                        </m:sub>
                      </m:sSub>
                      <m:sSub>
                        <m:sSubPr>
                          <m:ctrlPr>
                            <a:rPr lang="ru-RU" sz="1800" i="1">
                              <a:solidFill>
                                <a:srgbClr val="0070C0"/>
                              </a:solidFill>
                              <a:latin typeface="Cambria Math" panose="02040503050406030204" pitchFamily="18" charset="0"/>
                              <a:ea typeface="Cambria Math" panose="02040503050406030204" pitchFamily="18" charset="0"/>
                              <a:cs typeface="Arial" panose="020B0604020202020204" pitchFamily="34" charset="0"/>
                            </a:rPr>
                          </m:ctrlPr>
                        </m:sSubPr>
                        <m:e>
                          <m:r>
                            <a:rPr lang="en-US" sz="1800" i="1">
                              <a:solidFill>
                                <a:srgbClr val="0070C0"/>
                              </a:solidFill>
                              <a:latin typeface="Cambria Math" panose="02040503050406030204" pitchFamily="18" charset="0"/>
                              <a:ea typeface="Cambria Math" panose="02040503050406030204" pitchFamily="18" charset="0"/>
                              <a:cs typeface="Arial" panose="020B0604020202020204" pitchFamily="34" charset="0"/>
                            </a:rPr>
                            <m:t>𝐶</m:t>
                          </m:r>
                        </m:e>
                        <m:sub>
                          <m:r>
                            <a:rPr lang="ru-RU" sz="1800" i="1">
                              <a:solidFill>
                                <a:srgbClr val="0070C0"/>
                              </a:solidFill>
                              <a:latin typeface="Cambria Math" panose="02040503050406030204" pitchFamily="18" charset="0"/>
                              <a:ea typeface="Cambria Math" panose="02040503050406030204" pitchFamily="18" charset="0"/>
                              <a:cs typeface="Arial" panose="020B0604020202020204" pitchFamily="34" charset="0"/>
                            </a:rPr>
                            <m:t>Г</m:t>
                          </m:r>
                        </m:sub>
                      </m:sSub>
                      <m:r>
                        <a:rPr lang="en-US" sz="1800" i="1">
                          <a:solidFill>
                            <a:srgbClr val="0070C0"/>
                          </a:solidFill>
                          <a:latin typeface="Cambria Math" panose="02040503050406030204" pitchFamily="18" charset="0"/>
                          <a:ea typeface="Cambria Math" panose="02040503050406030204" pitchFamily="18" charset="0"/>
                          <a:cs typeface="Arial" panose="020B0604020202020204" pitchFamily="34" charset="0"/>
                        </a:rPr>
                        <m:t>]</m:t>
                      </m:r>
                      <m:sSub>
                        <m:sSubPr>
                          <m:ctrlPr>
                            <a:rPr lang="ru-RU" sz="1800" i="1">
                              <a:solidFill>
                                <a:srgbClr val="0070C0"/>
                              </a:solidFill>
                              <a:latin typeface="Cambria Math" panose="02040503050406030204" pitchFamily="18" charset="0"/>
                            </a:rPr>
                          </m:ctrlPr>
                        </m:sSubPr>
                        <m:e>
                          <m:r>
                            <a:rPr lang="en-US" sz="1800" i="1">
                              <a:solidFill>
                                <a:srgbClr val="0070C0"/>
                              </a:solidFill>
                              <a:latin typeface="Cambria Math"/>
                            </a:rPr>
                            <m:t>𝐶</m:t>
                          </m:r>
                        </m:e>
                        <m:sub>
                          <m:r>
                            <a:rPr lang="en-US" sz="1800" i="1">
                              <a:solidFill>
                                <a:srgbClr val="0070C0"/>
                              </a:solidFill>
                              <a:latin typeface="Cambria Math"/>
                            </a:rPr>
                            <m:t>𝐺</m:t>
                          </m:r>
                        </m:sub>
                      </m:sSub>
                      <m:r>
                        <a:rPr lang="en-US" sz="1800" i="1">
                          <a:solidFill>
                            <a:srgbClr val="0070C0"/>
                          </a:solidFill>
                          <a:latin typeface="Cambria Math" panose="02040503050406030204" pitchFamily="18" charset="0"/>
                        </a:rPr>
                        <m:t>(</m:t>
                      </m:r>
                      <m:r>
                        <a:rPr lang="en-US" sz="1800" i="1">
                          <a:solidFill>
                            <a:srgbClr val="0070C0"/>
                          </a:solidFill>
                          <a:latin typeface="Cambria Math" panose="02040503050406030204" pitchFamily="18" charset="0"/>
                        </a:rPr>
                        <m:t>𝑘</m:t>
                      </m:r>
                      <m:r>
                        <a:rPr lang="en-US" sz="1800" b="0" i="1" smtClean="0">
                          <a:solidFill>
                            <a:srgbClr val="0070C0"/>
                          </a:solidFill>
                          <a:latin typeface="Cambria Math" panose="02040503050406030204" pitchFamily="18" charset="0"/>
                        </a:rPr>
                        <m:t>+</m:t>
                      </m:r>
                      <m:r>
                        <a:rPr lang="en-US" sz="1800" i="1">
                          <a:solidFill>
                            <a:srgbClr val="0070C0"/>
                          </a:solidFill>
                          <a:latin typeface="Cambria Math" panose="02040503050406030204" pitchFamily="18" charset="0"/>
                        </a:rPr>
                        <m:t>1)</m:t>
                      </m:r>
                    </m:oMath>
                  </m:oMathPara>
                </a14:m>
                <a:endParaRPr lang="en-US" sz="1800" i="1" dirty="0"/>
              </a:p>
              <a:p>
                <a:pPr marL="0" indent="0">
                  <a:buNone/>
                </a:pPr>
                <a:endParaRPr lang="ru-RU" sz="2000" i="1" dirty="0" smtClean="0"/>
              </a:p>
            </p:txBody>
          </p:sp>
        </mc:Choice>
        <mc:Fallback>
          <p:sp>
            <p:nvSpPr>
              <p:cNvPr id="15" name="Текст 5"/>
              <p:cNvSpPr txBox="1">
                <a:spLocks noRot="1" noChangeAspect="1" noMove="1" noResize="1" noEditPoints="1" noAdjustHandles="1" noChangeArrowheads="1" noChangeShapeType="1" noTextEdit="1"/>
              </p:cNvSpPr>
              <p:nvPr/>
            </p:nvSpPr>
            <p:spPr>
              <a:xfrm>
                <a:off x="4142953" y="2420888"/>
                <a:ext cx="4893543" cy="1675206"/>
              </a:xfrm>
              <a:prstGeom prst="rect">
                <a:avLst/>
              </a:prstGeom>
              <a:blipFill rotWithShape="0">
                <a:blip r:embed="rId18"/>
                <a:stretch>
                  <a:fillRect l="-748" t="-2545" r="-125"/>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16" name="Объект 6"/>
              <p:cNvSpPr txBox="1">
                <a:spLocks/>
              </p:cNvSpPr>
              <p:nvPr/>
            </p:nvSpPr>
            <p:spPr>
              <a:xfrm>
                <a:off x="4716016" y="4221090"/>
                <a:ext cx="4427983" cy="2636910"/>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ru-RU" sz="1600" dirty="0" smtClean="0"/>
                  <a:t>7. Аксиомы элементарных выводов.</a:t>
                </a:r>
              </a:p>
              <a:p>
                <a:pPr marL="0" indent="0">
                  <a:buNone/>
                </a:pPr>
                <a14:m>
                  <m:oMath xmlns:m="http://schemas.openxmlformats.org/officeDocument/2006/math">
                    <m:sSub>
                      <m:sSubPr>
                        <m:ctrlPr>
                          <a:rPr lang="en-US" sz="1600" i="1">
                            <a:solidFill>
                              <a:srgbClr val="0070C0"/>
                            </a:solidFill>
                            <a:latin typeface="Cambria Math" panose="02040503050406030204" pitchFamily="18" charset="0"/>
                            <a:cs typeface="Arial" panose="020B0604020202020204" pitchFamily="34" charset="0"/>
                          </a:rPr>
                        </m:ctrlPr>
                      </m:sSubPr>
                      <m:e>
                        <m:r>
                          <a:rPr lang="en-US" sz="1600" i="1" smtClean="0">
                            <a:solidFill>
                              <a:srgbClr val="0070C0"/>
                            </a:solidFill>
                            <a:latin typeface="Cambria Math" panose="02040503050406030204" pitchFamily="18" charset="0"/>
                            <a:cs typeface="Arial" panose="020B0604020202020204" pitchFamily="34" charset="0"/>
                          </a:rPr>
                          <m:t>𝐸</m:t>
                        </m:r>
                      </m:e>
                      <m:sub>
                        <m:r>
                          <a:rPr lang="en-US" sz="1600" i="1" smtClean="0">
                            <a:solidFill>
                              <a:srgbClr val="0070C0"/>
                            </a:solidFill>
                            <a:latin typeface="Cambria Math" panose="02040503050406030204" pitchFamily="18" charset="0"/>
                            <a:cs typeface="Arial" panose="020B0604020202020204" pitchFamily="34" charset="0"/>
                          </a:rPr>
                          <m:t>𝐴</m:t>
                        </m:r>
                      </m:sub>
                    </m:sSub>
                    <m:r>
                      <a:rPr lang="en-US" sz="1600" i="1" smtClean="0">
                        <a:solidFill>
                          <a:srgbClr val="0070C0"/>
                        </a:solidFill>
                        <a:latin typeface="Cambria Math" panose="02040503050406030204" pitchFamily="18" charset="0"/>
                        <a:cs typeface="Arial" panose="020B0604020202020204" pitchFamily="34" charset="0"/>
                      </a:rPr>
                      <m:t>1</m:t>
                    </m:r>
                    <m:r>
                      <a:rPr lang="en-US" sz="1600" b="0" i="1" smtClean="0">
                        <a:solidFill>
                          <a:srgbClr val="0070C0"/>
                        </a:solidFill>
                        <a:latin typeface="Cambria Math" panose="02040503050406030204" pitchFamily="18" charset="0"/>
                        <a:cs typeface="Arial" panose="020B0604020202020204" pitchFamily="34" charset="0"/>
                      </a:rPr>
                      <m:t>&amp;</m:t>
                    </m:r>
                    <m:sSub>
                      <m:sSubPr>
                        <m:ctrlPr>
                          <a:rPr lang="ru-RU" sz="1600" i="1">
                            <a:solidFill>
                              <a:srgbClr val="0070C0"/>
                            </a:solidFill>
                            <a:latin typeface="Cambria Math" panose="02040503050406030204" pitchFamily="18" charset="0"/>
                          </a:rPr>
                        </m:ctrlPr>
                      </m:sSubPr>
                      <m:e>
                        <m:r>
                          <m:rPr>
                            <m:sty m:val="p"/>
                          </m:rPr>
                          <a:rPr lang="en-US" sz="1600">
                            <a:solidFill>
                              <a:srgbClr val="0070C0"/>
                            </a:solidFill>
                            <a:latin typeface="Cambria Math"/>
                          </a:rPr>
                          <m:t>C</m:t>
                        </m:r>
                      </m:e>
                      <m:sub>
                        <m:r>
                          <m:rPr>
                            <m:sty m:val="p"/>
                          </m:rPr>
                          <a:rPr lang="en-US" sz="1600">
                            <a:solidFill>
                              <a:srgbClr val="0070C0"/>
                            </a:solidFill>
                            <a:latin typeface="Cambria Math"/>
                          </a:rPr>
                          <m:t>G</m:t>
                        </m:r>
                      </m:sub>
                    </m:sSub>
                    <m:r>
                      <a:rPr lang="en-US" sz="1600" b="0" i="0" smtClean="0">
                        <a:solidFill>
                          <a:srgbClr val="0070C0"/>
                        </a:solidFill>
                        <a:latin typeface="Cambria Math" panose="02040503050406030204" pitchFamily="18" charset="0"/>
                      </a:rPr>
                      <m:t>2</m:t>
                    </m:r>
                  </m:oMath>
                </a14:m>
                <a:r>
                  <a:rPr lang="en-US" sz="1600" dirty="0">
                    <a:solidFill>
                      <a:srgbClr val="0070C0"/>
                    </a:solidFill>
                    <a:ea typeface="Cambria Math" panose="02040503050406030204" pitchFamily="18" charset="0"/>
                  </a:rPr>
                  <a:t> </a:t>
                </a:r>
                <a14:m>
                  <m:oMath xmlns:m="http://schemas.openxmlformats.org/officeDocument/2006/math">
                    <m:r>
                      <a:rPr lang="en-US" sz="1600" i="1">
                        <a:solidFill>
                          <a:srgbClr val="0070C0"/>
                        </a:solidFill>
                        <a:latin typeface="Cambria Math" panose="02040503050406030204" pitchFamily="18" charset="0"/>
                        <a:ea typeface="Cambria Math" panose="02040503050406030204" pitchFamily="18" charset="0"/>
                      </a:rPr>
                      <m:t>→</m:t>
                    </m:r>
                    <m:sSub>
                      <m:sSubPr>
                        <m:ctrlPr>
                          <a:rPr lang="ru-RU" sz="1600" i="1">
                            <a:solidFill>
                              <a:srgbClr val="0070C0"/>
                            </a:solidFill>
                            <a:latin typeface="Cambria Math" panose="02040503050406030204" pitchFamily="18" charset="0"/>
                            <a:ea typeface="Cambria Math" panose="02040503050406030204" pitchFamily="18" charset="0"/>
                            <a:cs typeface="Arial" panose="020B0604020202020204" pitchFamily="34" charset="0"/>
                          </a:rPr>
                        </m:ctrlPr>
                      </m:sSubPr>
                      <m:e>
                        <m:r>
                          <a:rPr lang="en-US" sz="1600" i="1">
                            <a:solidFill>
                              <a:srgbClr val="0070C0"/>
                            </a:solidFill>
                            <a:latin typeface="Cambria Math" panose="02040503050406030204" pitchFamily="18" charset="0"/>
                            <a:ea typeface="Cambria Math" panose="02040503050406030204" pitchFamily="18" charset="0"/>
                            <a:cs typeface="Arial" panose="020B0604020202020204" pitchFamily="34" charset="0"/>
                          </a:rPr>
                          <m:t>𝐾</m:t>
                        </m:r>
                      </m:e>
                      <m:sub>
                        <m:r>
                          <a:rPr lang="en-US" sz="1600" i="1">
                            <a:solidFill>
                              <a:srgbClr val="0070C0"/>
                            </a:solidFill>
                            <a:latin typeface="Cambria Math" panose="02040503050406030204" pitchFamily="18" charset="0"/>
                            <a:ea typeface="Cambria Math" panose="02040503050406030204" pitchFamily="18" charset="0"/>
                            <a:cs typeface="Arial" panose="020B0604020202020204" pitchFamily="34" charset="0"/>
                          </a:rPr>
                          <m:t>𝐴</m:t>
                        </m:r>
                      </m:sub>
                    </m:sSub>
                    <m:r>
                      <a:rPr lang="ru-RU" sz="1600" i="1">
                        <a:solidFill>
                          <a:srgbClr val="0070C0"/>
                        </a:solidFill>
                        <a:latin typeface="Cambria Math" panose="02040503050406030204" pitchFamily="18" charset="0"/>
                        <a:ea typeface="Cambria Math" panose="02040503050406030204" pitchFamily="18" charset="0"/>
                        <a:cs typeface="Arial" panose="020B0604020202020204" pitchFamily="34" charset="0"/>
                      </a:rPr>
                      <m:t>¬</m:t>
                    </m:r>
                    <m:sSub>
                      <m:sSubPr>
                        <m:ctrlPr>
                          <a:rPr lang="ru-RU" sz="1600" i="1">
                            <a:solidFill>
                              <a:srgbClr val="0070C0"/>
                            </a:solidFill>
                            <a:latin typeface="Cambria Math" panose="02040503050406030204" pitchFamily="18" charset="0"/>
                            <a:ea typeface="Cambria Math" panose="02040503050406030204" pitchFamily="18" charset="0"/>
                            <a:cs typeface="Arial" panose="020B0604020202020204" pitchFamily="34" charset="0"/>
                          </a:rPr>
                        </m:ctrlPr>
                      </m:sSubPr>
                      <m:e>
                        <m:r>
                          <a:rPr lang="en-US" sz="1600" i="1">
                            <a:solidFill>
                              <a:srgbClr val="0070C0"/>
                            </a:solidFill>
                            <a:latin typeface="Cambria Math" panose="02040503050406030204" pitchFamily="18" charset="0"/>
                            <a:ea typeface="Cambria Math" panose="02040503050406030204" pitchFamily="18" charset="0"/>
                            <a:cs typeface="Arial" panose="020B0604020202020204" pitchFamily="34" charset="0"/>
                          </a:rPr>
                          <m:t>𝐴</m:t>
                        </m:r>
                      </m:e>
                      <m:sub>
                        <m:r>
                          <a:rPr lang="ru-RU" sz="1600" i="1">
                            <a:solidFill>
                              <a:srgbClr val="0070C0"/>
                            </a:solidFill>
                            <a:latin typeface="Cambria Math" panose="02040503050406030204" pitchFamily="18" charset="0"/>
                            <a:ea typeface="Cambria Math" panose="02040503050406030204" pitchFamily="18" charset="0"/>
                            <a:cs typeface="Arial" panose="020B0604020202020204" pitchFamily="34" charset="0"/>
                          </a:rPr>
                          <m:t>Ч</m:t>
                        </m:r>
                      </m:sub>
                    </m:sSub>
                  </m:oMath>
                </a14:m>
                <a:endParaRPr lang="en-US" sz="1600" i="1" dirty="0" smtClean="0">
                  <a:solidFill>
                    <a:srgbClr val="0070C0"/>
                  </a:solidFill>
                  <a:latin typeface="Cambria Math" panose="02040503050406030204" pitchFamily="18" charset="0"/>
                  <a:ea typeface="Cambria Math" panose="02040503050406030204" pitchFamily="18" charset="0"/>
                  <a:cs typeface="Arial" panose="020B0604020202020204" pitchFamily="34" charset="0"/>
                </a:endParaRPr>
              </a:p>
              <a:p>
                <a:pPr marL="0" indent="0">
                  <a:buNone/>
                </a:pPr>
                <a14:m>
                  <m:oMath xmlns:m="http://schemas.openxmlformats.org/officeDocument/2006/math">
                    <m:sSub>
                      <m:sSubPr>
                        <m:ctrlPr>
                          <a:rPr lang="en-US" sz="1600" i="1">
                            <a:solidFill>
                              <a:srgbClr val="0070C0"/>
                            </a:solidFill>
                            <a:latin typeface="Cambria Math" panose="02040503050406030204" pitchFamily="18" charset="0"/>
                            <a:cs typeface="Arial" panose="020B0604020202020204" pitchFamily="34" charset="0"/>
                          </a:rPr>
                        </m:ctrlPr>
                      </m:sSubPr>
                      <m:e>
                        <m:r>
                          <a:rPr lang="en-US" sz="1600" i="1">
                            <a:solidFill>
                              <a:srgbClr val="0070C0"/>
                            </a:solidFill>
                            <a:latin typeface="Cambria Math" panose="02040503050406030204" pitchFamily="18" charset="0"/>
                            <a:cs typeface="Arial" panose="020B0604020202020204" pitchFamily="34" charset="0"/>
                          </a:rPr>
                          <m:t>𝐸</m:t>
                        </m:r>
                      </m:e>
                      <m:sub>
                        <m:r>
                          <a:rPr lang="en-US" sz="1600" i="1" smtClean="0">
                            <a:solidFill>
                              <a:srgbClr val="0070C0"/>
                            </a:solidFill>
                            <a:latin typeface="Cambria Math" panose="02040503050406030204" pitchFamily="18" charset="0"/>
                            <a:cs typeface="Arial" panose="020B0604020202020204" pitchFamily="34" charset="0"/>
                          </a:rPr>
                          <m:t>𝐵</m:t>
                        </m:r>
                      </m:sub>
                    </m:sSub>
                    <m:r>
                      <a:rPr lang="en-US" sz="1600" i="1">
                        <a:solidFill>
                          <a:srgbClr val="0070C0"/>
                        </a:solidFill>
                        <a:latin typeface="Cambria Math" panose="02040503050406030204" pitchFamily="18" charset="0"/>
                        <a:cs typeface="Arial" panose="020B0604020202020204" pitchFamily="34" charset="0"/>
                      </a:rPr>
                      <m:t>1&amp;</m:t>
                    </m:r>
                    <m:sSub>
                      <m:sSubPr>
                        <m:ctrlPr>
                          <a:rPr lang="ru-RU" sz="1600" i="1">
                            <a:solidFill>
                              <a:srgbClr val="0070C0"/>
                            </a:solidFill>
                            <a:latin typeface="Cambria Math" panose="02040503050406030204" pitchFamily="18" charset="0"/>
                          </a:rPr>
                        </m:ctrlPr>
                      </m:sSubPr>
                      <m:e>
                        <m:r>
                          <m:rPr>
                            <m:sty m:val="p"/>
                          </m:rPr>
                          <a:rPr lang="en-US" sz="1600">
                            <a:solidFill>
                              <a:srgbClr val="0070C0"/>
                            </a:solidFill>
                            <a:latin typeface="Cambria Math"/>
                          </a:rPr>
                          <m:t>C</m:t>
                        </m:r>
                      </m:e>
                      <m:sub>
                        <m:r>
                          <m:rPr>
                            <m:sty m:val="p"/>
                          </m:rPr>
                          <a:rPr lang="en-US" sz="1600">
                            <a:solidFill>
                              <a:srgbClr val="0070C0"/>
                            </a:solidFill>
                            <a:latin typeface="Cambria Math"/>
                          </a:rPr>
                          <m:t>G</m:t>
                        </m:r>
                      </m:sub>
                    </m:sSub>
                    <m:r>
                      <a:rPr lang="en-US" sz="1600">
                        <a:solidFill>
                          <a:srgbClr val="0070C0"/>
                        </a:solidFill>
                        <a:latin typeface="Cambria Math" panose="02040503050406030204" pitchFamily="18" charset="0"/>
                      </a:rPr>
                      <m:t>2</m:t>
                    </m:r>
                    <m:r>
                      <m:rPr>
                        <m:nor/>
                      </m:rPr>
                      <a:rPr lang="en-US" sz="1600" dirty="0">
                        <a:solidFill>
                          <a:srgbClr val="0070C0"/>
                        </a:solidFill>
                        <a:ea typeface="Cambria Math" panose="02040503050406030204" pitchFamily="18" charset="0"/>
                      </a:rPr>
                      <m:t> </m:t>
                    </m:r>
                    <m:r>
                      <a:rPr lang="en-US" sz="1600" i="1">
                        <a:solidFill>
                          <a:srgbClr val="0070C0"/>
                        </a:solidFill>
                        <a:latin typeface="Cambria Math" panose="02040503050406030204" pitchFamily="18" charset="0"/>
                        <a:ea typeface="Cambria Math" panose="02040503050406030204" pitchFamily="18" charset="0"/>
                      </a:rPr>
                      <m:t>→</m:t>
                    </m:r>
                    <m:sSub>
                      <m:sSubPr>
                        <m:ctrlPr>
                          <a:rPr lang="ru-RU" sz="1600" i="1">
                            <a:solidFill>
                              <a:srgbClr val="0070C0"/>
                            </a:solidFill>
                            <a:latin typeface="Cambria Math" panose="02040503050406030204" pitchFamily="18" charset="0"/>
                            <a:ea typeface="Cambria Math" panose="02040503050406030204" pitchFamily="18" charset="0"/>
                            <a:cs typeface="Arial" panose="020B0604020202020204" pitchFamily="34" charset="0"/>
                          </a:rPr>
                        </m:ctrlPr>
                      </m:sSubPr>
                      <m:e>
                        <m:r>
                          <a:rPr lang="en-US" sz="1600" i="1">
                            <a:solidFill>
                              <a:srgbClr val="0070C0"/>
                            </a:solidFill>
                            <a:latin typeface="Cambria Math" panose="02040503050406030204" pitchFamily="18" charset="0"/>
                            <a:ea typeface="Cambria Math" panose="02040503050406030204" pitchFamily="18" charset="0"/>
                            <a:cs typeface="Arial" panose="020B0604020202020204" pitchFamily="34" charset="0"/>
                          </a:rPr>
                          <m:t>𝐾</m:t>
                        </m:r>
                      </m:e>
                      <m:sub>
                        <m:r>
                          <a:rPr lang="en-US" sz="1600" b="0" i="1" smtClean="0">
                            <a:solidFill>
                              <a:srgbClr val="0070C0"/>
                            </a:solidFill>
                            <a:latin typeface="Cambria Math" panose="02040503050406030204" pitchFamily="18" charset="0"/>
                            <a:ea typeface="Cambria Math" panose="02040503050406030204" pitchFamily="18" charset="0"/>
                            <a:cs typeface="Arial" panose="020B0604020202020204" pitchFamily="34" charset="0"/>
                          </a:rPr>
                          <m:t>𝐵</m:t>
                        </m:r>
                      </m:sub>
                    </m:sSub>
                    <m:r>
                      <a:rPr lang="ru-RU" sz="1600" i="1">
                        <a:solidFill>
                          <a:srgbClr val="0070C0"/>
                        </a:solidFill>
                        <a:latin typeface="Cambria Math" panose="02040503050406030204" pitchFamily="18" charset="0"/>
                        <a:ea typeface="Cambria Math" panose="02040503050406030204" pitchFamily="18" charset="0"/>
                        <a:cs typeface="Arial" panose="020B0604020202020204" pitchFamily="34" charset="0"/>
                      </a:rPr>
                      <m:t>¬</m:t>
                    </m:r>
                    <m:sSub>
                      <m:sSubPr>
                        <m:ctrlPr>
                          <a:rPr lang="ru-RU" sz="1600" i="1">
                            <a:solidFill>
                              <a:srgbClr val="0070C0"/>
                            </a:solidFill>
                            <a:latin typeface="Cambria Math" panose="02040503050406030204" pitchFamily="18" charset="0"/>
                            <a:ea typeface="Cambria Math" panose="02040503050406030204" pitchFamily="18" charset="0"/>
                            <a:cs typeface="Arial" panose="020B0604020202020204" pitchFamily="34" charset="0"/>
                          </a:rPr>
                        </m:ctrlPr>
                      </m:sSubPr>
                      <m:e>
                        <m:r>
                          <a:rPr lang="en-US" sz="1600" b="0" i="1" smtClean="0">
                            <a:solidFill>
                              <a:srgbClr val="0070C0"/>
                            </a:solidFill>
                            <a:latin typeface="Cambria Math" panose="02040503050406030204" pitchFamily="18" charset="0"/>
                            <a:ea typeface="Cambria Math" panose="02040503050406030204" pitchFamily="18" charset="0"/>
                            <a:cs typeface="Arial" panose="020B0604020202020204" pitchFamily="34" charset="0"/>
                          </a:rPr>
                          <m:t>𝐵</m:t>
                        </m:r>
                      </m:e>
                      <m:sub>
                        <m:r>
                          <a:rPr lang="ru-RU" sz="1600" i="1">
                            <a:solidFill>
                              <a:srgbClr val="0070C0"/>
                            </a:solidFill>
                            <a:latin typeface="Cambria Math" panose="02040503050406030204" pitchFamily="18" charset="0"/>
                            <a:ea typeface="Cambria Math" panose="02040503050406030204" pitchFamily="18" charset="0"/>
                            <a:cs typeface="Arial" panose="020B0604020202020204" pitchFamily="34" charset="0"/>
                          </a:rPr>
                          <m:t>Ч</m:t>
                        </m:r>
                      </m:sub>
                    </m:sSub>
                  </m:oMath>
                </a14:m>
                <a:r>
                  <a:rPr lang="en-US" sz="1600" dirty="0" smtClean="0"/>
                  <a:t> </a:t>
                </a:r>
              </a:p>
              <a:p>
                <a:pPr marL="0" indent="0">
                  <a:buNone/>
                </a:pPr>
                <a14:m>
                  <m:oMath xmlns:m="http://schemas.openxmlformats.org/officeDocument/2006/math">
                    <m:sSub>
                      <m:sSubPr>
                        <m:ctrlPr>
                          <a:rPr lang="en-US" sz="1600" i="1">
                            <a:solidFill>
                              <a:srgbClr val="0070C0"/>
                            </a:solidFill>
                            <a:latin typeface="Cambria Math" panose="02040503050406030204" pitchFamily="18" charset="0"/>
                            <a:cs typeface="Arial" panose="020B0604020202020204" pitchFamily="34" charset="0"/>
                          </a:rPr>
                        </m:ctrlPr>
                      </m:sSubPr>
                      <m:e>
                        <m:r>
                          <a:rPr lang="en-US" sz="1600" i="1">
                            <a:solidFill>
                              <a:srgbClr val="0070C0"/>
                            </a:solidFill>
                            <a:latin typeface="Cambria Math" panose="02040503050406030204" pitchFamily="18" charset="0"/>
                            <a:cs typeface="Arial" panose="020B0604020202020204" pitchFamily="34" charset="0"/>
                          </a:rPr>
                          <m:t>𝐸</m:t>
                        </m:r>
                      </m:e>
                      <m:sub>
                        <m:r>
                          <a:rPr lang="en-US" sz="1600" i="1" smtClean="0">
                            <a:solidFill>
                              <a:srgbClr val="0070C0"/>
                            </a:solidFill>
                            <a:latin typeface="Cambria Math" panose="02040503050406030204" pitchFamily="18" charset="0"/>
                            <a:cs typeface="Arial" panose="020B0604020202020204" pitchFamily="34" charset="0"/>
                          </a:rPr>
                          <m:t>𝐶</m:t>
                        </m:r>
                      </m:sub>
                    </m:sSub>
                    <m:r>
                      <a:rPr lang="en-US" sz="1600" i="1">
                        <a:solidFill>
                          <a:srgbClr val="0070C0"/>
                        </a:solidFill>
                        <a:latin typeface="Cambria Math" panose="02040503050406030204" pitchFamily="18" charset="0"/>
                        <a:cs typeface="Arial" panose="020B0604020202020204" pitchFamily="34" charset="0"/>
                      </a:rPr>
                      <m:t>1&amp;</m:t>
                    </m:r>
                    <m:sSub>
                      <m:sSubPr>
                        <m:ctrlPr>
                          <a:rPr lang="ru-RU" sz="1600" i="1">
                            <a:solidFill>
                              <a:srgbClr val="0070C0"/>
                            </a:solidFill>
                            <a:latin typeface="Cambria Math" panose="02040503050406030204" pitchFamily="18" charset="0"/>
                          </a:rPr>
                        </m:ctrlPr>
                      </m:sSubPr>
                      <m:e>
                        <m:r>
                          <m:rPr>
                            <m:sty m:val="p"/>
                          </m:rPr>
                          <a:rPr lang="en-US" sz="1600">
                            <a:solidFill>
                              <a:srgbClr val="0070C0"/>
                            </a:solidFill>
                            <a:latin typeface="Cambria Math"/>
                          </a:rPr>
                          <m:t>C</m:t>
                        </m:r>
                      </m:e>
                      <m:sub>
                        <m:r>
                          <m:rPr>
                            <m:sty m:val="p"/>
                          </m:rPr>
                          <a:rPr lang="en-US" sz="1600">
                            <a:solidFill>
                              <a:srgbClr val="0070C0"/>
                            </a:solidFill>
                            <a:latin typeface="Cambria Math"/>
                          </a:rPr>
                          <m:t>G</m:t>
                        </m:r>
                      </m:sub>
                    </m:sSub>
                    <m:r>
                      <a:rPr lang="en-US" sz="1600">
                        <a:solidFill>
                          <a:srgbClr val="0070C0"/>
                        </a:solidFill>
                        <a:latin typeface="Cambria Math" panose="02040503050406030204" pitchFamily="18" charset="0"/>
                      </a:rPr>
                      <m:t>2</m:t>
                    </m:r>
                    <m:r>
                      <m:rPr>
                        <m:nor/>
                      </m:rPr>
                      <a:rPr lang="en-US" sz="1600" dirty="0">
                        <a:solidFill>
                          <a:srgbClr val="0070C0"/>
                        </a:solidFill>
                        <a:ea typeface="Cambria Math" panose="02040503050406030204" pitchFamily="18" charset="0"/>
                      </a:rPr>
                      <m:t> </m:t>
                    </m:r>
                    <m:r>
                      <a:rPr lang="en-US" sz="1600" i="1">
                        <a:solidFill>
                          <a:srgbClr val="0070C0"/>
                        </a:solidFill>
                        <a:latin typeface="Cambria Math" panose="02040503050406030204" pitchFamily="18" charset="0"/>
                        <a:ea typeface="Cambria Math" panose="02040503050406030204" pitchFamily="18" charset="0"/>
                      </a:rPr>
                      <m:t>→</m:t>
                    </m:r>
                    <m:sSub>
                      <m:sSubPr>
                        <m:ctrlPr>
                          <a:rPr lang="ru-RU" sz="1600" i="1">
                            <a:solidFill>
                              <a:srgbClr val="0070C0"/>
                            </a:solidFill>
                            <a:latin typeface="Cambria Math" panose="02040503050406030204" pitchFamily="18" charset="0"/>
                            <a:ea typeface="Cambria Math" panose="02040503050406030204" pitchFamily="18" charset="0"/>
                            <a:cs typeface="Arial" panose="020B0604020202020204" pitchFamily="34" charset="0"/>
                          </a:rPr>
                        </m:ctrlPr>
                      </m:sSubPr>
                      <m:e>
                        <m:r>
                          <a:rPr lang="en-US" sz="1600" i="1">
                            <a:solidFill>
                              <a:srgbClr val="0070C0"/>
                            </a:solidFill>
                            <a:latin typeface="Cambria Math" panose="02040503050406030204" pitchFamily="18" charset="0"/>
                            <a:ea typeface="Cambria Math" panose="02040503050406030204" pitchFamily="18" charset="0"/>
                            <a:cs typeface="Arial" panose="020B0604020202020204" pitchFamily="34" charset="0"/>
                          </a:rPr>
                          <m:t>𝐾</m:t>
                        </m:r>
                      </m:e>
                      <m:sub>
                        <m:r>
                          <a:rPr lang="en-US" sz="1600" b="0" i="1" smtClean="0">
                            <a:solidFill>
                              <a:srgbClr val="0070C0"/>
                            </a:solidFill>
                            <a:latin typeface="Cambria Math" panose="02040503050406030204" pitchFamily="18" charset="0"/>
                            <a:ea typeface="Cambria Math" panose="02040503050406030204" pitchFamily="18" charset="0"/>
                            <a:cs typeface="Arial" panose="020B0604020202020204" pitchFamily="34" charset="0"/>
                          </a:rPr>
                          <m:t>𝐶</m:t>
                        </m:r>
                      </m:sub>
                    </m:sSub>
                    <m:r>
                      <a:rPr lang="ru-RU" sz="1600" i="1">
                        <a:solidFill>
                          <a:srgbClr val="0070C0"/>
                        </a:solidFill>
                        <a:latin typeface="Cambria Math" panose="02040503050406030204" pitchFamily="18" charset="0"/>
                        <a:ea typeface="Cambria Math" panose="02040503050406030204" pitchFamily="18" charset="0"/>
                        <a:cs typeface="Arial" panose="020B0604020202020204" pitchFamily="34" charset="0"/>
                      </a:rPr>
                      <m:t>¬</m:t>
                    </m:r>
                    <m:sSub>
                      <m:sSubPr>
                        <m:ctrlPr>
                          <a:rPr lang="ru-RU" sz="1600" i="1">
                            <a:solidFill>
                              <a:srgbClr val="0070C0"/>
                            </a:solidFill>
                            <a:latin typeface="Cambria Math" panose="02040503050406030204" pitchFamily="18" charset="0"/>
                            <a:ea typeface="Cambria Math" panose="02040503050406030204" pitchFamily="18" charset="0"/>
                            <a:cs typeface="Arial" panose="020B0604020202020204" pitchFamily="34" charset="0"/>
                          </a:rPr>
                        </m:ctrlPr>
                      </m:sSubPr>
                      <m:e>
                        <m:r>
                          <a:rPr lang="en-US" sz="1600" b="0" i="1" smtClean="0">
                            <a:solidFill>
                              <a:srgbClr val="0070C0"/>
                            </a:solidFill>
                            <a:latin typeface="Cambria Math" panose="02040503050406030204" pitchFamily="18" charset="0"/>
                            <a:ea typeface="Cambria Math" panose="02040503050406030204" pitchFamily="18" charset="0"/>
                            <a:cs typeface="Arial" panose="020B0604020202020204" pitchFamily="34" charset="0"/>
                          </a:rPr>
                          <m:t>𝐶</m:t>
                        </m:r>
                      </m:e>
                      <m:sub>
                        <m:r>
                          <a:rPr lang="ru-RU" sz="1600" i="1">
                            <a:solidFill>
                              <a:srgbClr val="0070C0"/>
                            </a:solidFill>
                            <a:latin typeface="Cambria Math" panose="02040503050406030204" pitchFamily="18" charset="0"/>
                            <a:ea typeface="Cambria Math" panose="02040503050406030204" pitchFamily="18" charset="0"/>
                            <a:cs typeface="Arial" panose="020B0604020202020204" pitchFamily="34" charset="0"/>
                          </a:rPr>
                          <m:t>Ч</m:t>
                        </m:r>
                      </m:sub>
                    </m:sSub>
                  </m:oMath>
                </a14:m>
                <a:r>
                  <a:rPr lang="en-US" sz="1600" dirty="0" smtClean="0"/>
                  <a:t> </a:t>
                </a:r>
              </a:p>
              <a:p>
                <a:pPr marL="0" indent="0">
                  <a:buFont typeface="Arial" panose="020B0604020202020204" pitchFamily="34" charset="0"/>
                  <a:buNone/>
                </a:pPr>
                <a:r>
                  <a:rPr lang="en-US" sz="1600" dirty="0" smtClean="0"/>
                  <a:t>……………………………………………………..</a:t>
                </a:r>
                <a:endParaRPr lang="en-US" sz="1600" dirty="0"/>
              </a:p>
              <a:p>
                <a:pPr marL="0" indent="0">
                  <a:buNone/>
                </a:pPr>
                <a14:m>
                  <m:oMath xmlns:m="http://schemas.openxmlformats.org/officeDocument/2006/math">
                    <m:sSub>
                      <m:sSubPr>
                        <m:ctrlPr>
                          <a:rPr lang="en-US" sz="1600" i="1">
                            <a:solidFill>
                              <a:srgbClr val="0070C0"/>
                            </a:solidFill>
                            <a:latin typeface="Cambria Math" panose="02040503050406030204" pitchFamily="18" charset="0"/>
                            <a:cs typeface="Arial" panose="020B0604020202020204" pitchFamily="34" charset="0"/>
                          </a:rPr>
                        </m:ctrlPr>
                      </m:sSubPr>
                      <m:e>
                        <m:r>
                          <a:rPr lang="en-US" sz="1600" i="1" smtClean="0">
                            <a:solidFill>
                              <a:srgbClr val="0070C0"/>
                            </a:solidFill>
                            <a:latin typeface="Cambria Math" panose="02040503050406030204" pitchFamily="18" charset="0"/>
                            <a:cs typeface="Arial" panose="020B0604020202020204" pitchFamily="34" charset="0"/>
                          </a:rPr>
                          <m:t>𝐸</m:t>
                        </m:r>
                      </m:e>
                      <m:sub>
                        <m:r>
                          <a:rPr lang="en-US" sz="1600" i="1" smtClean="0">
                            <a:solidFill>
                              <a:srgbClr val="0070C0"/>
                            </a:solidFill>
                            <a:latin typeface="Cambria Math" panose="02040503050406030204" pitchFamily="18" charset="0"/>
                            <a:cs typeface="Arial" panose="020B0604020202020204" pitchFamily="34" charset="0"/>
                          </a:rPr>
                          <m:t>𝐴</m:t>
                        </m:r>
                      </m:sub>
                    </m:sSub>
                    <m:d>
                      <m:dPr>
                        <m:ctrlPr>
                          <a:rPr lang="en-US" sz="1600" b="0" i="1" smtClean="0">
                            <a:solidFill>
                              <a:srgbClr val="0070C0"/>
                            </a:solidFill>
                            <a:latin typeface="Cambria Math" panose="02040503050406030204" pitchFamily="18" charset="0"/>
                            <a:cs typeface="Arial" panose="020B0604020202020204" pitchFamily="34" charset="0"/>
                          </a:rPr>
                        </m:ctrlPr>
                      </m:dPr>
                      <m:e>
                        <m:r>
                          <a:rPr lang="en-US" sz="1600" i="1" smtClean="0">
                            <a:solidFill>
                              <a:srgbClr val="0070C0"/>
                            </a:solidFill>
                            <a:latin typeface="Cambria Math" panose="02040503050406030204" pitchFamily="18" charset="0"/>
                            <a:cs typeface="Arial" panose="020B0604020202020204" pitchFamily="34" charset="0"/>
                          </a:rPr>
                          <m:t>𝑘</m:t>
                        </m:r>
                        <m:r>
                          <a:rPr lang="en-US" sz="1600" b="0" i="1" smtClean="0">
                            <a:solidFill>
                              <a:srgbClr val="0070C0"/>
                            </a:solidFill>
                            <a:latin typeface="Cambria Math" panose="02040503050406030204" pitchFamily="18" charset="0"/>
                            <a:cs typeface="Arial" panose="020B0604020202020204" pitchFamily="34" charset="0"/>
                          </a:rPr>
                          <m:t>−1</m:t>
                        </m:r>
                      </m:e>
                    </m:d>
                    <m:r>
                      <a:rPr lang="en-US" sz="1600" b="0" i="1" smtClean="0">
                        <a:solidFill>
                          <a:srgbClr val="0070C0"/>
                        </a:solidFill>
                        <a:latin typeface="Cambria Math" panose="02040503050406030204" pitchFamily="18" charset="0"/>
                        <a:cs typeface="Arial" panose="020B0604020202020204" pitchFamily="34" charset="0"/>
                      </a:rPr>
                      <m:t>&amp;</m:t>
                    </m:r>
                    <m:sSub>
                      <m:sSubPr>
                        <m:ctrlPr>
                          <a:rPr lang="ru-RU" sz="1600" i="1">
                            <a:solidFill>
                              <a:srgbClr val="0070C0"/>
                            </a:solidFill>
                            <a:latin typeface="Cambria Math" panose="02040503050406030204" pitchFamily="18" charset="0"/>
                          </a:rPr>
                        </m:ctrlPr>
                      </m:sSubPr>
                      <m:e>
                        <m:r>
                          <m:rPr>
                            <m:sty m:val="p"/>
                          </m:rPr>
                          <a:rPr lang="en-US" sz="1600">
                            <a:solidFill>
                              <a:srgbClr val="0070C0"/>
                            </a:solidFill>
                            <a:latin typeface="Cambria Math"/>
                          </a:rPr>
                          <m:t>C</m:t>
                        </m:r>
                      </m:e>
                      <m:sub>
                        <m:r>
                          <m:rPr>
                            <m:sty m:val="p"/>
                          </m:rPr>
                          <a:rPr lang="en-US" sz="1600">
                            <a:solidFill>
                              <a:srgbClr val="0070C0"/>
                            </a:solidFill>
                            <a:latin typeface="Cambria Math"/>
                          </a:rPr>
                          <m:t>G</m:t>
                        </m:r>
                      </m:sub>
                    </m:sSub>
                    <m:r>
                      <m:rPr>
                        <m:sty m:val="p"/>
                      </m:rPr>
                      <a:rPr lang="en-US" sz="1600">
                        <a:solidFill>
                          <a:srgbClr val="0070C0"/>
                        </a:solidFill>
                        <a:latin typeface="Cambria Math" panose="02040503050406030204" pitchFamily="18" charset="0"/>
                      </a:rPr>
                      <m:t>k</m:t>
                    </m:r>
                    <m:r>
                      <a:rPr lang="en-US" sz="1600" i="1">
                        <a:solidFill>
                          <a:srgbClr val="0070C0"/>
                        </a:solidFill>
                        <a:latin typeface="Cambria Math" panose="02040503050406030204" pitchFamily="18" charset="0"/>
                        <a:ea typeface="Cambria Math" panose="02040503050406030204" pitchFamily="18" charset="0"/>
                      </a:rPr>
                      <m:t>→</m:t>
                    </m:r>
                    <m:sSub>
                      <m:sSubPr>
                        <m:ctrlPr>
                          <a:rPr lang="ru-RU" sz="1600" i="1">
                            <a:solidFill>
                              <a:srgbClr val="0070C0"/>
                            </a:solidFill>
                            <a:latin typeface="Cambria Math" panose="02040503050406030204" pitchFamily="18" charset="0"/>
                            <a:ea typeface="Cambria Math" panose="02040503050406030204" pitchFamily="18" charset="0"/>
                            <a:cs typeface="Arial" panose="020B0604020202020204" pitchFamily="34" charset="0"/>
                          </a:rPr>
                        </m:ctrlPr>
                      </m:sSubPr>
                      <m:e>
                        <m:r>
                          <a:rPr lang="en-US" sz="1600" i="1">
                            <a:solidFill>
                              <a:srgbClr val="0070C0"/>
                            </a:solidFill>
                            <a:latin typeface="Cambria Math" panose="02040503050406030204" pitchFamily="18" charset="0"/>
                            <a:ea typeface="Cambria Math" panose="02040503050406030204" pitchFamily="18" charset="0"/>
                            <a:cs typeface="Arial" panose="020B0604020202020204" pitchFamily="34" charset="0"/>
                          </a:rPr>
                          <m:t>𝐾</m:t>
                        </m:r>
                      </m:e>
                      <m:sub>
                        <m:r>
                          <a:rPr lang="en-US" sz="1600" i="1">
                            <a:solidFill>
                              <a:srgbClr val="0070C0"/>
                            </a:solidFill>
                            <a:latin typeface="Cambria Math" panose="02040503050406030204" pitchFamily="18" charset="0"/>
                            <a:ea typeface="Cambria Math" panose="02040503050406030204" pitchFamily="18" charset="0"/>
                            <a:cs typeface="Arial" panose="020B0604020202020204" pitchFamily="34" charset="0"/>
                          </a:rPr>
                          <m:t>𝐴</m:t>
                        </m:r>
                      </m:sub>
                    </m:sSub>
                    <m:r>
                      <a:rPr lang="ru-RU" sz="1600" i="1">
                        <a:solidFill>
                          <a:srgbClr val="0070C0"/>
                        </a:solidFill>
                        <a:latin typeface="Cambria Math" panose="02040503050406030204" pitchFamily="18" charset="0"/>
                        <a:ea typeface="Cambria Math" panose="02040503050406030204" pitchFamily="18" charset="0"/>
                        <a:cs typeface="Arial" panose="020B0604020202020204" pitchFamily="34" charset="0"/>
                      </a:rPr>
                      <m:t>¬</m:t>
                    </m:r>
                    <m:sSub>
                      <m:sSubPr>
                        <m:ctrlPr>
                          <a:rPr lang="ru-RU" sz="1600" i="1">
                            <a:solidFill>
                              <a:srgbClr val="0070C0"/>
                            </a:solidFill>
                            <a:latin typeface="Cambria Math" panose="02040503050406030204" pitchFamily="18" charset="0"/>
                            <a:ea typeface="Cambria Math" panose="02040503050406030204" pitchFamily="18" charset="0"/>
                            <a:cs typeface="Arial" panose="020B0604020202020204" pitchFamily="34" charset="0"/>
                          </a:rPr>
                        </m:ctrlPr>
                      </m:sSubPr>
                      <m:e>
                        <m:r>
                          <a:rPr lang="en-US" sz="1600" i="1">
                            <a:solidFill>
                              <a:srgbClr val="0070C0"/>
                            </a:solidFill>
                            <a:latin typeface="Cambria Math" panose="02040503050406030204" pitchFamily="18" charset="0"/>
                            <a:ea typeface="Cambria Math" panose="02040503050406030204" pitchFamily="18" charset="0"/>
                            <a:cs typeface="Arial" panose="020B0604020202020204" pitchFamily="34" charset="0"/>
                          </a:rPr>
                          <m:t>𝐴</m:t>
                        </m:r>
                      </m:e>
                      <m:sub>
                        <m:r>
                          <a:rPr lang="ru-RU" sz="1600" i="1">
                            <a:solidFill>
                              <a:srgbClr val="0070C0"/>
                            </a:solidFill>
                            <a:latin typeface="Cambria Math" panose="02040503050406030204" pitchFamily="18" charset="0"/>
                            <a:ea typeface="Cambria Math" panose="02040503050406030204" pitchFamily="18" charset="0"/>
                            <a:cs typeface="Arial" panose="020B0604020202020204" pitchFamily="34" charset="0"/>
                          </a:rPr>
                          <m:t>Ч</m:t>
                        </m:r>
                      </m:sub>
                    </m:sSub>
                  </m:oMath>
                </a14:m>
                <a:r>
                  <a:rPr lang="en-US" sz="1600" i="1" dirty="0" smtClean="0"/>
                  <a:t> </a:t>
                </a:r>
              </a:p>
              <a:p>
                <a:pPr marL="0" indent="0">
                  <a:buNone/>
                </a:pPr>
                <a14:m>
                  <m:oMath xmlns:m="http://schemas.openxmlformats.org/officeDocument/2006/math">
                    <m:sSub>
                      <m:sSubPr>
                        <m:ctrlPr>
                          <a:rPr lang="en-US" sz="1600" i="1">
                            <a:solidFill>
                              <a:srgbClr val="0070C0"/>
                            </a:solidFill>
                            <a:latin typeface="Cambria Math" panose="02040503050406030204" pitchFamily="18" charset="0"/>
                            <a:cs typeface="Arial" panose="020B0604020202020204" pitchFamily="34" charset="0"/>
                          </a:rPr>
                        </m:ctrlPr>
                      </m:sSubPr>
                      <m:e>
                        <m:r>
                          <a:rPr lang="en-US" sz="1600" i="1">
                            <a:solidFill>
                              <a:srgbClr val="0070C0"/>
                            </a:solidFill>
                            <a:latin typeface="Cambria Math" panose="02040503050406030204" pitchFamily="18" charset="0"/>
                            <a:cs typeface="Arial" panose="020B0604020202020204" pitchFamily="34" charset="0"/>
                          </a:rPr>
                          <m:t>𝐸</m:t>
                        </m:r>
                      </m:e>
                      <m:sub>
                        <m:r>
                          <a:rPr lang="en-US" sz="1600" b="0" i="1" smtClean="0">
                            <a:solidFill>
                              <a:srgbClr val="0070C0"/>
                            </a:solidFill>
                            <a:latin typeface="Cambria Math" panose="02040503050406030204" pitchFamily="18" charset="0"/>
                            <a:cs typeface="Arial" panose="020B0604020202020204" pitchFamily="34" charset="0"/>
                          </a:rPr>
                          <m:t>𝐵</m:t>
                        </m:r>
                      </m:sub>
                    </m:sSub>
                    <m:d>
                      <m:dPr>
                        <m:ctrlPr>
                          <a:rPr lang="en-US" sz="1600" i="1">
                            <a:solidFill>
                              <a:srgbClr val="0070C0"/>
                            </a:solidFill>
                            <a:latin typeface="Cambria Math" panose="02040503050406030204" pitchFamily="18" charset="0"/>
                            <a:cs typeface="Arial" panose="020B0604020202020204" pitchFamily="34" charset="0"/>
                          </a:rPr>
                        </m:ctrlPr>
                      </m:dPr>
                      <m:e>
                        <m:r>
                          <a:rPr lang="en-US" sz="1600" i="1">
                            <a:solidFill>
                              <a:srgbClr val="0070C0"/>
                            </a:solidFill>
                            <a:latin typeface="Cambria Math" panose="02040503050406030204" pitchFamily="18" charset="0"/>
                            <a:cs typeface="Arial" panose="020B0604020202020204" pitchFamily="34" charset="0"/>
                          </a:rPr>
                          <m:t>𝑘</m:t>
                        </m:r>
                        <m:r>
                          <a:rPr lang="en-US" sz="1600" i="1">
                            <a:solidFill>
                              <a:srgbClr val="0070C0"/>
                            </a:solidFill>
                            <a:latin typeface="Cambria Math" panose="02040503050406030204" pitchFamily="18" charset="0"/>
                            <a:cs typeface="Arial" panose="020B0604020202020204" pitchFamily="34" charset="0"/>
                          </a:rPr>
                          <m:t>−1</m:t>
                        </m:r>
                      </m:e>
                    </m:d>
                    <m:r>
                      <a:rPr lang="en-US" sz="1600" i="1">
                        <a:solidFill>
                          <a:srgbClr val="0070C0"/>
                        </a:solidFill>
                        <a:latin typeface="Cambria Math" panose="02040503050406030204" pitchFamily="18" charset="0"/>
                        <a:cs typeface="Arial" panose="020B0604020202020204" pitchFamily="34" charset="0"/>
                      </a:rPr>
                      <m:t>&amp;</m:t>
                    </m:r>
                    <m:sSub>
                      <m:sSubPr>
                        <m:ctrlPr>
                          <a:rPr lang="ru-RU" sz="1600" i="1">
                            <a:solidFill>
                              <a:srgbClr val="0070C0"/>
                            </a:solidFill>
                            <a:latin typeface="Cambria Math" panose="02040503050406030204" pitchFamily="18" charset="0"/>
                          </a:rPr>
                        </m:ctrlPr>
                      </m:sSubPr>
                      <m:e>
                        <m:r>
                          <m:rPr>
                            <m:sty m:val="p"/>
                          </m:rPr>
                          <a:rPr lang="en-US" sz="1600">
                            <a:solidFill>
                              <a:srgbClr val="0070C0"/>
                            </a:solidFill>
                            <a:latin typeface="Cambria Math"/>
                          </a:rPr>
                          <m:t>C</m:t>
                        </m:r>
                      </m:e>
                      <m:sub>
                        <m:r>
                          <m:rPr>
                            <m:sty m:val="p"/>
                          </m:rPr>
                          <a:rPr lang="en-US" sz="1600">
                            <a:solidFill>
                              <a:srgbClr val="0070C0"/>
                            </a:solidFill>
                            <a:latin typeface="Cambria Math"/>
                          </a:rPr>
                          <m:t>G</m:t>
                        </m:r>
                      </m:sub>
                    </m:sSub>
                    <m:r>
                      <m:rPr>
                        <m:sty m:val="p"/>
                      </m:rPr>
                      <a:rPr lang="en-US" sz="1600">
                        <a:solidFill>
                          <a:srgbClr val="0070C0"/>
                        </a:solidFill>
                        <a:latin typeface="Cambria Math" panose="02040503050406030204" pitchFamily="18" charset="0"/>
                      </a:rPr>
                      <m:t>k</m:t>
                    </m:r>
                    <m:r>
                      <a:rPr lang="en-US" sz="1600" i="1">
                        <a:solidFill>
                          <a:srgbClr val="0070C0"/>
                        </a:solidFill>
                        <a:latin typeface="Cambria Math" panose="02040503050406030204" pitchFamily="18" charset="0"/>
                        <a:ea typeface="Cambria Math" panose="02040503050406030204" pitchFamily="18" charset="0"/>
                      </a:rPr>
                      <m:t>→</m:t>
                    </m:r>
                    <m:sSub>
                      <m:sSubPr>
                        <m:ctrlPr>
                          <a:rPr lang="ru-RU" sz="1600" i="1">
                            <a:solidFill>
                              <a:srgbClr val="0070C0"/>
                            </a:solidFill>
                            <a:latin typeface="Cambria Math" panose="02040503050406030204" pitchFamily="18" charset="0"/>
                            <a:ea typeface="Cambria Math" panose="02040503050406030204" pitchFamily="18" charset="0"/>
                            <a:cs typeface="Arial" panose="020B0604020202020204" pitchFamily="34" charset="0"/>
                          </a:rPr>
                        </m:ctrlPr>
                      </m:sSubPr>
                      <m:e>
                        <m:r>
                          <a:rPr lang="en-US" sz="1600" i="1">
                            <a:solidFill>
                              <a:srgbClr val="0070C0"/>
                            </a:solidFill>
                            <a:latin typeface="Cambria Math" panose="02040503050406030204" pitchFamily="18" charset="0"/>
                            <a:ea typeface="Cambria Math" panose="02040503050406030204" pitchFamily="18" charset="0"/>
                            <a:cs typeface="Arial" panose="020B0604020202020204" pitchFamily="34" charset="0"/>
                          </a:rPr>
                          <m:t>𝐾</m:t>
                        </m:r>
                      </m:e>
                      <m:sub>
                        <m:r>
                          <a:rPr lang="en-US" sz="1600" b="0" i="1" smtClean="0">
                            <a:solidFill>
                              <a:srgbClr val="0070C0"/>
                            </a:solidFill>
                            <a:latin typeface="Cambria Math" panose="02040503050406030204" pitchFamily="18" charset="0"/>
                            <a:ea typeface="Cambria Math" panose="02040503050406030204" pitchFamily="18" charset="0"/>
                            <a:cs typeface="Arial" panose="020B0604020202020204" pitchFamily="34" charset="0"/>
                          </a:rPr>
                          <m:t>𝐵</m:t>
                        </m:r>
                      </m:sub>
                    </m:sSub>
                    <m:r>
                      <a:rPr lang="ru-RU" sz="1600" i="1">
                        <a:solidFill>
                          <a:srgbClr val="0070C0"/>
                        </a:solidFill>
                        <a:latin typeface="Cambria Math" panose="02040503050406030204" pitchFamily="18" charset="0"/>
                        <a:ea typeface="Cambria Math" panose="02040503050406030204" pitchFamily="18" charset="0"/>
                        <a:cs typeface="Arial" panose="020B0604020202020204" pitchFamily="34" charset="0"/>
                      </a:rPr>
                      <m:t>¬</m:t>
                    </m:r>
                    <m:sSub>
                      <m:sSubPr>
                        <m:ctrlPr>
                          <a:rPr lang="ru-RU" sz="1600" i="1">
                            <a:solidFill>
                              <a:srgbClr val="0070C0"/>
                            </a:solidFill>
                            <a:latin typeface="Cambria Math" panose="02040503050406030204" pitchFamily="18" charset="0"/>
                            <a:ea typeface="Cambria Math" panose="02040503050406030204" pitchFamily="18" charset="0"/>
                            <a:cs typeface="Arial" panose="020B0604020202020204" pitchFamily="34" charset="0"/>
                          </a:rPr>
                        </m:ctrlPr>
                      </m:sSubPr>
                      <m:e>
                        <m:r>
                          <a:rPr lang="en-US" sz="1600" b="0" i="1" smtClean="0">
                            <a:solidFill>
                              <a:srgbClr val="0070C0"/>
                            </a:solidFill>
                            <a:latin typeface="Cambria Math" panose="02040503050406030204" pitchFamily="18" charset="0"/>
                            <a:ea typeface="Cambria Math" panose="02040503050406030204" pitchFamily="18" charset="0"/>
                            <a:cs typeface="Arial" panose="020B0604020202020204" pitchFamily="34" charset="0"/>
                          </a:rPr>
                          <m:t>𝐵</m:t>
                        </m:r>
                      </m:e>
                      <m:sub>
                        <m:r>
                          <a:rPr lang="ru-RU" sz="1600" i="1">
                            <a:solidFill>
                              <a:srgbClr val="0070C0"/>
                            </a:solidFill>
                            <a:latin typeface="Cambria Math" panose="02040503050406030204" pitchFamily="18" charset="0"/>
                            <a:ea typeface="Cambria Math" panose="02040503050406030204" pitchFamily="18" charset="0"/>
                            <a:cs typeface="Arial" panose="020B0604020202020204" pitchFamily="34" charset="0"/>
                          </a:rPr>
                          <m:t>Ч</m:t>
                        </m:r>
                      </m:sub>
                    </m:sSub>
                  </m:oMath>
                </a14:m>
                <a:r>
                  <a:rPr lang="en-US" sz="1600" i="1" dirty="0" smtClean="0"/>
                  <a:t> </a:t>
                </a:r>
              </a:p>
              <a:p>
                <a:pPr marL="0" indent="0">
                  <a:buNone/>
                </a:pPr>
                <a14:m>
                  <m:oMath xmlns:m="http://schemas.openxmlformats.org/officeDocument/2006/math">
                    <m:sSub>
                      <m:sSubPr>
                        <m:ctrlPr>
                          <a:rPr lang="en-US" sz="1600" i="1">
                            <a:solidFill>
                              <a:srgbClr val="0070C0"/>
                            </a:solidFill>
                            <a:latin typeface="Cambria Math" panose="02040503050406030204" pitchFamily="18" charset="0"/>
                            <a:cs typeface="Arial" panose="020B0604020202020204" pitchFamily="34" charset="0"/>
                          </a:rPr>
                        </m:ctrlPr>
                      </m:sSubPr>
                      <m:e>
                        <m:r>
                          <a:rPr lang="en-US" sz="1600" i="1">
                            <a:solidFill>
                              <a:srgbClr val="0070C0"/>
                            </a:solidFill>
                            <a:latin typeface="Cambria Math" panose="02040503050406030204" pitchFamily="18" charset="0"/>
                            <a:cs typeface="Arial" panose="020B0604020202020204" pitchFamily="34" charset="0"/>
                          </a:rPr>
                          <m:t>𝐸</m:t>
                        </m:r>
                      </m:e>
                      <m:sub>
                        <m:r>
                          <a:rPr lang="en-US" sz="1600" b="0" i="1" smtClean="0">
                            <a:solidFill>
                              <a:srgbClr val="0070C0"/>
                            </a:solidFill>
                            <a:latin typeface="Cambria Math" panose="02040503050406030204" pitchFamily="18" charset="0"/>
                            <a:cs typeface="Arial" panose="020B0604020202020204" pitchFamily="34" charset="0"/>
                          </a:rPr>
                          <m:t>𝐶</m:t>
                        </m:r>
                      </m:sub>
                    </m:sSub>
                    <m:d>
                      <m:dPr>
                        <m:ctrlPr>
                          <a:rPr lang="en-US" sz="1600" i="1">
                            <a:solidFill>
                              <a:srgbClr val="0070C0"/>
                            </a:solidFill>
                            <a:latin typeface="Cambria Math" panose="02040503050406030204" pitchFamily="18" charset="0"/>
                            <a:cs typeface="Arial" panose="020B0604020202020204" pitchFamily="34" charset="0"/>
                          </a:rPr>
                        </m:ctrlPr>
                      </m:dPr>
                      <m:e>
                        <m:r>
                          <a:rPr lang="en-US" sz="1600" i="1">
                            <a:solidFill>
                              <a:srgbClr val="0070C0"/>
                            </a:solidFill>
                            <a:latin typeface="Cambria Math" panose="02040503050406030204" pitchFamily="18" charset="0"/>
                            <a:cs typeface="Arial" panose="020B0604020202020204" pitchFamily="34" charset="0"/>
                          </a:rPr>
                          <m:t>𝑘</m:t>
                        </m:r>
                        <m:r>
                          <a:rPr lang="en-US" sz="1600" i="1">
                            <a:solidFill>
                              <a:srgbClr val="0070C0"/>
                            </a:solidFill>
                            <a:latin typeface="Cambria Math" panose="02040503050406030204" pitchFamily="18" charset="0"/>
                            <a:cs typeface="Arial" panose="020B0604020202020204" pitchFamily="34" charset="0"/>
                          </a:rPr>
                          <m:t>−1</m:t>
                        </m:r>
                      </m:e>
                    </m:d>
                    <m:r>
                      <a:rPr lang="en-US" sz="1600" i="1">
                        <a:solidFill>
                          <a:srgbClr val="0070C0"/>
                        </a:solidFill>
                        <a:latin typeface="Cambria Math" panose="02040503050406030204" pitchFamily="18" charset="0"/>
                        <a:cs typeface="Arial" panose="020B0604020202020204" pitchFamily="34" charset="0"/>
                      </a:rPr>
                      <m:t>&amp;</m:t>
                    </m:r>
                    <m:sSub>
                      <m:sSubPr>
                        <m:ctrlPr>
                          <a:rPr lang="ru-RU" sz="1600" i="1">
                            <a:solidFill>
                              <a:srgbClr val="0070C0"/>
                            </a:solidFill>
                            <a:latin typeface="Cambria Math" panose="02040503050406030204" pitchFamily="18" charset="0"/>
                          </a:rPr>
                        </m:ctrlPr>
                      </m:sSubPr>
                      <m:e>
                        <m:r>
                          <m:rPr>
                            <m:sty m:val="p"/>
                          </m:rPr>
                          <a:rPr lang="en-US" sz="1600">
                            <a:solidFill>
                              <a:srgbClr val="0070C0"/>
                            </a:solidFill>
                            <a:latin typeface="Cambria Math"/>
                          </a:rPr>
                          <m:t>C</m:t>
                        </m:r>
                      </m:e>
                      <m:sub>
                        <m:r>
                          <m:rPr>
                            <m:sty m:val="p"/>
                          </m:rPr>
                          <a:rPr lang="en-US" sz="1600">
                            <a:solidFill>
                              <a:srgbClr val="0070C0"/>
                            </a:solidFill>
                            <a:latin typeface="Cambria Math"/>
                          </a:rPr>
                          <m:t>G</m:t>
                        </m:r>
                      </m:sub>
                    </m:sSub>
                    <m:r>
                      <m:rPr>
                        <m:sty m:val="p"/>
                      </m:rPr>
                      <a:rPr lang="en-US" sz="1600">
                        <a:solidFill>
                          <a:srgbClr val="0070C0"/>
                        </a:solidFill>
                        <a:latin typeface="Cambria Math" panose="02040503050406030204" pitchFamily="18" charset="0"/>
                      </a:rPr>
                      <m:t>k</m:t>
                    </m:r>
                    <m:r>
                      <a:rPr lang="en-US" sz="1600" i="1">
                        <a:solidFill>
                          <a:srgbClr val="0070C0"/>
                        </a:solidFill>
                        <a:latin typeface="Cambria Math" panose="02040503050406030204" pitchFamily="18" charset="0"/>
                        <a:ea typeface="Cambria Math" panose="02040503050406030204" pitchFamily="18" charset="0"/>
                      </a:rPr>
                      <m:t>→</m:t>
                    </m:r>
                    <m:sSub>
                      <m:sSubPr>
                        <m:ctrlPr>
                          <a:rPr lang="ru-RU" sz="1600" i="1">
                            <a:solidFill>
                              <a:srgbClr val="0070C0"/>
                            </a:solidFill>
                            <a:latin typeface="Cambria Math" panose="02040503050406030204" pitchFamily="18" charset="0"/>
                            <a:ea typeface="Cambria Math" panose="02040503050406030204" pitchFamily="18" charset="0"/>
                            <a:cs typeface="Arial" panose="020B0604020202020204" pitchFamily="34" charset="0"/>
                          </a:rPr>
                        </m:ctrlPr>
                      </m:sSubPr>
                      <m:e>
                        <m:r>
                          <a:rPr lang="en-US" sz="1600" i="1">
                            <a:solidFill>
                              <a:srgbClr val="0070C0"/>
                            </a:solidFill>
                            <a:latin typeface="Cambria Math" panose="02040503050406030204" pitchFamily="18" charset="0"/>
                            <a:ea typeface="Cambria Math" panose="02040503050406030204" pitchFamily="18" charset="0"/>
                            <a:cs typeface="Arial" panose="020B0604020202020204" pitchFamily="34" charset="0"/>
                          </a:rPr>
                          <m:t>𝐾</m:t>
                        </m:r>
                      </m:e>
                      <m:sub>
                        <m:r>
                          <a:rPr lang="en-US" sz="1600" b="0" i="1" smtClean="0">
                            <a:solidFill>
                              <a:srgbClr val="0070C0"/>
                            </a:solidFill>
                            <a:latin typeface="Cambria Math" panose="02040503050406030204" pitchFamily="18" charset="0"/>
                            <a:ea typeface="Cambria Math" panose="02040503050406030204" pitchFamily="18" charset="0"/>
                            <a:cs typeface="Arial" panose="020B0604020202020204" pitchFamily="34" charset="0"/>
                          </a:rPr>
                          <m:t>𝐶</m:t>
                        </m:r>
                      </m:sub>
                    </m:sSub>
                    <m:r>
                      <a:rPr lang="ru-RU" sz="1600" i="1">
                        <a:solidFill>
                          <a:srgbClr val="0070C0"/>
                        </a:solidFill>
                        <a:latin typeface="Cambria Math" panose="02040503050406030204" pitchFamily="18" charset="0"/>
                        <a:ea typeface="Cambria Math" panose="02040503050406030204" pitchFamily="18" charset="0"/>
                        <a:cs typeface="Arial" panose="020B0604020202020204" pitchFamily="34" charset="0"/>
                      </a:rPr>
                      <m:t>¬</m:t>
                    </m:r>
                    <m:sSub>
                      <m:sSubPr>
                        <m:ctrlPr>
                          <a:rPr lang="ru-RU" sz="1600" i="1">
                            <a:solidFill>
                              <a:srgbClr val="0070C0"/>
                            </a:solidFill>
                            <a:latin typeface="Cambria Math" panose="02040503050406030204" pitchFamily="18" charset="0"/>
                            <a:ea typeface="Cambria Math" panose="02040503050406030204" pitchFamily="18" charset="0"/>
                            <a:cs typeface="Arial" panose="020B0604020202020204" pitchFamily="34" charset="0"/>
                          </a:rPr>
                        </m:ctrlPr>
                      </m:sSubPr>
                      <m:e>
                        <m:r>
                          <a:rPr lang="en-US" sz="1600" b="0" i="1" smtClean="0">
                            <a:solidFill>
                              <a:srgbClr val="0070C0"/>
                            </a:solidFill>
                            <a:latin typeface="Cambria Math" panose="02040503050406030204" pitchFamily="18" charset="0"/>
                            <a:ea typeface="Cambria Math" panose="02040503050406030204" pitchFamily="18" charset="0"/>
                            <a:cs typeface="Arial" panose="020B0604020202020204" pitchFamily="34" charset="0"/>
                          </a:rPr>
                          <m:t>𝐶</m:t>
                        </m:r>
                      </m:e>
                      <m:sub>
                        <m:r>
                          <a:rPr lang="ru-RU" sz="1600" i="1">
                            <a:solidFill>
                              <a:srgbClr val="0070C0"/>
                            </a:solidFill>
                            <a:latin typeface="Cambria Math" panose="02040503050406030204" pitchFamily="18" charset="0"/>
                            <a:ea typeface="Cambria Math" panose="02040503050406030204" pitchFamily="18" charset="0"/>
                            <a:cs typeface="Arial" panose="020B0604020202020204" pitchFamily="34" charset="0"/>
                          </a:rPr>
                          <m:t>Ч</m:t>
                        </m:r>
                      </m:sub>
                    </m:sSub>
                  </m:oMath>
                </a14:m>
                <a:r>
                  <a:rPr lang="en-US" sz="1600" i="1" dirty="0" smtClean="0"/>
                  <a:t> </a:t>
                </a:r>
                <a:r>
                  <a:rPr lang="ru-RU" sz="1600" i="1" dirty="0" smtClean="0"/>
                  <a:t>……………</a:t>
                </a:r>
                <a:endParaRPr lang="ru-RU" sz="1600" i="1" dirty="0"/>
              </a:p>
            </p:txBody>
          </p:sp>
        </mc:Choice>
        <mc:Fallback xmlns="">
          <p:sp>
            <p:nvSpPr>
              <p:cNvPr id="16" name="Объект 6"/>
              <p:cNvSpPr txBox="1">
                <a:spLocks noRot="1" noChangeAspect="1" noMove="1" noResize="1" noEditPoints="1" noAdjustHandles="1" noChangeArrowheads="1" noChangeShapeType="1" noTextEdit="1"/>
              </p:cNvSpPr>
              <p:nvPr/>
            </p:nvSpPr>
            <p:spPr>
              <a:xfrm>
                <a:off x="4716016" y="4221090"/>
                <a:ext cx="4427983" cy="2636910"/>
              </a:xfrm>
              <a:prstGeom prst="rect">
                <a:avLst/>
              </a:prstGeom>
              <a:blipFill rotWithShape="0">
                <a:blip r:embed="rId13"/>
                <a:stretch>
                  <a:fillRect l="-826" t="-2309"/>
                </a:stretch>
              </a:blipFill>
            </p:spPr>
            <p:txBody>
              <a:bodyPr/>
              <a:lstStyle/>
              <a:p>
                <a:r>
                  <a:rPr lang="ru-RU">
                    <a:noFill/>
                  </a:rPr>
                  <a:t> </a:t>
                </a:r>
              </a:p>
            </p:txBody>
          </p:sp>
        </mc:Fallback>
      </mc:AlternateContent>
      <p:sp>
        <p:nvSpPr>
          <p:cNvPr id="17" name="Заголовок 1"/>
          <p:cNvSpPr txBox="1">
            <a:spLocks/>
          </p:cNvSpPr>
          <p:nvPr/>
        </p:nvSpPr>
        <p:spPr>
          <a:xfrm>
            <a:off x="629841" y="0"/>
            <a:ext cx="7886700" cy="63691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ru-RU" sz="2800" dirty="0" smtClean="0"/>
              <a:t>Аксиомы задачи</a:t>
            </a:r>
            <a:endParaRPr lang="ru-RU" sz="2800" dirty="0"/>
          </a:p>
        </p:txBody>
      </p:sp>
      <mc:AlternateContent xmlns:mc="http://schemas.openxmlformats.org/markup-compatibility/2006" xmlns:a14="http://schemas.microsoft.com/office/drawing/2010/main">
        <mc:Choice Requires="a14">
          <p:sp>
            <p:nvSpPr>
              <p:cNvPr id="18" name="Заголовок 1"/>
              <p:cNvSpPr txBox="1">
                <a:spLocks/>
              </p:cNvSpPr>
              <p:nvPr/>
            </p:nvSpPr>
            <p:spPr>
              <a:xfrm>
                <a:off x="554832" y="476673"/>
                <a:ext cx="7886700" cy="1853186"/>
              </a:xfrm>
              <a:prstGeom prst="rect">
                <a:avLst/>
              </a:prstGeom>
            </p:spPr>
            <p:txBody>
              <a:bodyPr vert="horz" lIns="91440" tIns="45720" rIns="91440" bIns="45720" rtlCol="0" anchor="ctr">
                <a:normAutofit fontScale="8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ru-RU" sz="2400" dirty="0" smtClean="0">
                    <a:solidFill>
                      <a:srgbClr val="0070C0"/>
                    </a:solidFill>
                  </a:rPr>
                  <a:t>Агенты </a:t>
                </a:r>
                <a:r>
                  <a:rPr lang="en-US" sz="2400" dirty="0" smtClean="0">
                    <a:solidFill>
                      <a:srgbClr val="0070C0"/>
                    </a:solidFill>
                    <a:latin typeface="Arial" panose="020B0604020202020204" pitchFamily="34" charset="0"/>
                    <a:cs typeface="Arial" panose="020B0604020202020204" pitchFamily="34" charset="0"/>
                  </a:rPr>
                  <a:t>A</a:t>
                </a:r>
                <a:r>
                  <a:rPr lang="ru-RU" sz="2400" dirty="0" smtClean="0">
                    <a:solidFill>
                      <a:srgbClr val="0070C0"/>
                    </a:solidFill>
                    <a:latin typeface="Arial" panose="020B0604020202020204" pitchFamily="34" charset="0"/>
                    <a:cs typeface="Arial" panose="020B0604020202020204" pitchFamily="34" charset="0"/>
                  </a:rPr>
                  <a:t> = </a:t>
                </a:r>
                <a:r>
                  <a:rPr lang="en-US" sz="2400" dirty="0" smtClean="0">
                    <a:solidFill>
                      <a:srgbClr val="0070C0"/>
                    </a:solidFill>
                    <a:latin typeface="Arial" panose="020B0604020202020204" pitchFamily="34" charset="0"/>
                    <a:cs typeface="Arial" panose="020B0604020202020204" pitchFamily="34" charset="0"/>
                  </a:rPr>
                  <a:t>{A,B,C….}</a:t>
                </a:r>
                <a:endParaRPr lang="ru-RU" sz="2400" dirty="0" smtClean="0">
                  <a:solidFill>
                    <a:srgbClr val="0070C0"/>
                  </a:solidFill>
                  <a:latin typeface="Arial" panose="020B0604020202020204" pitchFamily="34" charset="0"/>
                  <a:cs typeface="Arial" panose="020B0604020202020204" pitchFamily="34" charset="0"/>
                </a:endParaRPr>
              </a:p>
              <a:p>
                <a:pPr lvl="0"/>
                <a:r>
                  <a:rPr lang="en-US" sz="2400" b="1" dirty="0">
                    <a:solidFill>
                      <a:srgbClr val="0070C0"/>
                    </a:solidFill>
                  </a:rPr>
                  <a:t>G</a:t>
                </a:r>
                <a:r>
                  <a:rPr lang="en-US" sz="2400" b="1" dirty="0" smtClean="0">
                    <a:solidFill>
                      <a:srgbClr val="0070C0"/>
                    </a:solidFill>
                  </a:rPr>
                  <a:t>=</a:t>
                </a:r>
                <a:r>
                  <a:rPr lang="en-US" sz="2400" dirty="0">
                    <a:solidFill>
                      <a:srgbClr val="0070C0"/>
                    </a:solidFill>
                    <a:latin typeface="Arial" panose="020B0604020202020204" pitchFamily="34" charset="0"/>
                    <a:cs typeface="Arial" panose="020B0604020202020204" pitchFamily="34" charset="0"/>
                  </a:rPr>
                  <a:t>{A,B,C</a:t>
                </a:r>
                <a:r>
                  <a:rPr lang="en-US" sz="2400" dirty="0" smtClean="0">
                    <a:solidFill>
                      <a:srgbClr val="0070C0"/>
                    </a:solidFill>
                    <a:latin typeface="Arial" panose="020B0604020202020204" pitchFamily="34" charset="0"/>
                    <a:cs typeface="Arial" panose="020B0604020202020204" pitchFamily="34" charset="0"/>
                  </a:rPr>
                  <a:t>….}</a:t>
                </a:r>
                <a:r>
                  <a:rPr lang="ru-RU" sz="2400" dirty="0">
                    <a:solidFill>
                      <a:srgbClr val="0070C0"/>
                    </a:solidFill>
                    <a:latin typeface="Arial" panose="020B0604020202020204" pitchFamily="34" charset="0"/>
                    <a:cs typeface="Arial" panose="020B0604020202020204" pitchFamily="34" charset="0"/>
                  </a:rPr>
                  <a:t> </a:t>
                </a:r>
                <a:r>
                  <a:rPr lang="ru-RU" sz="2400" dirty="0" smtClean="0">
                    <a:solidFill>
                      <a:srgbClr val="0070C0"/>
                    </a:solidFill>
                    <a:latin typeface="Arial" panose="020B0604020202020204" pitchFamily="34" charset="0"/>
                    <a:cs typeface="Arial" panose="020B0604020202020204" pitchFamily="34" charset="0"/>
                  </a:rPr>
                  <a:t>(</a:t>
                </a:r>
                <a:r>
                  <a:rPr lang="en-US" sz="2400" dirty="0" smtClean="0">
                    <a:solidFill>
                      <a:srgbClr val="0070C0"/>
                    </a:solidFill>
                    <a:latin typeface="Arial" panose="020B0604020202020204" pitchFamily="34" charset="0"/>
                    <a:cs typeface="Arial" panose="020B0604020202020204" pitchFamily="34" charset="0"/>
                  </a:rPr>
                  <a:t>A=G)</a:t>
                </a:r>
                <a:r>
                  <a:rPr lang="ru-RU" sz="2400" dirty="0" smtClean="0">
                    <a:solidFill>
                      <a:srgbClr val="0070C0"/>
                    </a:solidFill>
                    <a:latin typeface="Arial" panose="020B0604020202020204" pitchFamily="34" charset="0"/>
                    <a:cs typeface="Arial" panose="020B0604020202020204" pitchFamily="34" charset="0"/>
                  </a:rPr>
                  <a:t>       </a:t>
                </a:r>
                <a14:m>
                  <m:oMath xmlns:m="http://schemas.openxmlformats.org/officeDocument/2006/math">
                    <m:sSub>
                      <m:sSubPr>
                        <m:ctrlPr>
                          <a:rPr lang="ru-RU" sz="2400" i="1">
                            <a:solidFill>
                              <a:srgbClr val="0070C0"/>
                            </a:solidFill>
                            <a:latin typeface="Cambria Math" panose="02040503050406030204" pitchFamily="18" charset="0"/>
                            <a:cs typeface="Times New Roman" panose="02020603050405020304" pitchFamily="18" charset="0"/>
                          </a:rPr>
                        </m:ctrlPr>
                      </m:sSubPr>
                      <m:e>
                        <m:r>
                          <a:rPr lang="en-US" sz="2400" i="1">
                            <a:solidFill>
                              <a:srgbClr val="0070C0"/>
                            </a:solidFill>
                            <a:latin typeface="Cambria Math" panose="02040503050406030204" pitchFamily="18" charset="0"/>
                            <a:cs typeface="Times New Roman" panose="02020603050405020304" pitchFamily="18" charset="0"/>
                          </a:rPr>
                          <m:t>𝐾</m:t>
                        </m:r>
                      </m:e>
                      <m:sub>
                        <m:r>
                          <a:rPr lang="en-US" sz="2400" i="1">
                            <a:solidFill>
                              <a:srgbClr val="0070C0"/>
                            </a:solidFill>
                            <a:latin typeface="Cambria Math" panose="02040503050406030204" pitchFamily="18" charset="0"/>
                            <a:cs typeface="Times New Roman" panose="02020603050405020304" pitchFamily="18" charset="0"/>
                          </a:rPr>
                          <m:t>𝐴</m:t>
                        </m:r>
                      </m:sub>
                    </m:sSub>
                    <m:r>
                      <a:rPr lang="ru-RU" sz="2400" i="1">
                        <a:solidFill>
                          <a:srgbClr val="0070C0"/>
                        </a:solidFill>
                        <a:latin typeface="Cambria Math"/>
                      </a:rPr>
                      <m:t>𝜑</m:t>
                    </m:r>
                    <m:r>
                      <a:rPr lang="en-US" sz="2400">
                        <a:solidFill>
                          <a:srgbClr val="0070C0"/>
                        </a:solidFill>
                        <a:latin typeface="Cambria Math" panose="02040503050406030204" pitchFamily="18" charset="0"/>
                      </a:rPr>
                      <m:t>&amp;</m:t>
                    </m:r>
                    <m:sSub>
                      <m:sSubPr>
                        <m:ctrlPr>
                          <a:rPr lang="ru-RU" sz="2400" i="1">
                            <a:solidFill>
                              <a:srgbClr val="0070C0"/>
                            </a:solidFill>
                            <a:latin typeface="Cambria Math" panose="02040503050406030204" pitchFamily="18" charset="0"/>
                            <a:cs typeface="Times New Roman" panose="02020603050405020304" pitchFamily="18" charset="0"/>
                          </a:rPr>
                        </m:ctrlPr>
                      </m:sSubPr>
                      <m:e>
                        <m:r>
                          <a:rPr lang="en-US" sz="2400" i="1">
                            <a:solidFill>
                              <a:srgbClr val="0070C0"/>
                            </a:solidFill>
                            <a:latin typeface="Cambria Math" panose="02040503050406030204" pitchFamily="18" charset="0"/>
                            <a:cs typeface="Times New Roman" panose="02020603050405020304" pitchFamily="18" charset="0"/>
                          </a:rPr>
                          <m:t>𝐾</m:t>
                        </m:r>
                      </m:e>
                      <m:sub>
                        <m:r>
                          <a:rPr lang="en-US" sz="2400" i="1">
                            <a:solidFill>
                              <a:srgbClr val="0070C0"/>
                            </a:solidFill>
                            <a:latin typeface="Cambria Math" panose="02040503050406030204" pitchFamily="18" charset="0"/>
                            <a:cs typeface="Times New Roman" panose="02020603050405020304" pitchFamily="18" charset="0"/>
                          </a:rPr>
                          <m:t>𝐵</m:t>
                        </m:r>
                      </m:sub>
                    </m:sSub>
                    <m:r>
                      <a:rPr lang="ru-RU" sz="2400" i="1">
                        <a:solidFill>
                          <a:srgbClr val="0070C0"/>
                        </a:solidFill>
                        <a:latin typeface="Cambria Math"/>
                      </a:rPr>
                      <m:t>𝜑</m:t>
                    </m:r>
                    <m:r>
                      <a:rPr lang="en-US" sz="2400">
                        <a:solidFill>
                          <a:srgbClr val="0070C0"/>
                        </a:solidFill>
                        <a:latin typeface="Cambria Math" panose="02040503050406030204" pitchFamily="18" charset="0"/>
                      </a:rPr>
                      <m:t>&amp;</m:t>
                    </m:r>
                    <m:sSub>
                      <m:sSubPr>
                        <m:ctrlPr>
                          <a:rPr lang="ru-RU" sz="2400" i="1">
                            <a:solidFill>
                              <a:srgbClr val="0070C0"/>
                            </a:solidFill>
                            <a:latin typeface="Cambria Math" panose="02040503050406030204" pitchFamily="18" charset="0"/>
                            <a:cs typeface="Times New Roman" panose="02020603050405020304" pitchFamily="18" charset="0"/>
                          </a:rPr>
                        </m:ctrlPr>
                      </m:sSubPr>
                      <m:e>
                        <m:r>
                          <a:rPr lang="en-US" sz="2400" i="1">
                            <a:solidFill>
                              <a:srgbClr val="0070C0"/>
                            </a:solidFill>
                            <a:latin typeface="Cambria Math" panose="02040503050406030204" pitchFamily="18" charset="0"/>
                            <a:cs typeface="Times New Roman" panose="02020603050405020304" pitchFamily="18" charset="0"/>
                          </a:rPr>
                          <m:t>𝐾</m:t>
                        </m:r>
                      </m:e>
                      <m:sub>
                        <m:r>
                          <a:rPr lang="en-US" sz="2400" i="1">
                            <a:solidFill>
                              <a:srgbClr val="0070C0"/>
                            </a:solidFill>
                            <a:latin typeface="Cambria Math" panose="02040503050406030204" pitchFamily="18" charset="0"/>
                            <a:cs typeface="Times New Roman" panose="02020603050405020304" pitchFamily="18" charset="0"/>
                          </a:rPr>
                          <m:t>𝐶</m:t>
                        </m:r>
                      </m:sub>
                    </m:sSub>
                    <m:r>
                      <a:rPr lang="ru-RU" sz="2400" i="1">
                        <a:solidFill>
                          <a:srgbClr val="0070C0"/>
                        </a:solidFill>
                        <a:latin typeface="Cambria Math"/>
                      </a:rPr>
                      <m:t>𝜑</m:t>
                    </m:r>
                  </m:oMath>
                </a14:m>
                <a:r>
                  <a:rPr lang="ru-RU" sz="2400" dirty="0">
                    <a:solidFill>
                      <a:srgbClr val="0070C0"/>
                    </a:solidFill>
                    <a:sym typeface="Symbol"/>
                  </a:rPr>
                  <a:t>≡</a:t>
                </a:r>
                <a:r>
                  <a:rPr lang="en-US" sz="2400" dirty="0">
                    <a:solidFill>
                      <a:srgbClr val="0070C0"/>
                    </a:solidFill>
                    <a:sym typeface="Symbol"/>
                  </a:rPr>
                  <a:t> </a:t>
                </a:r>
                <a14:m>
                  <m:oMath xmlns:m="http://schemas.openxmlformats.org/officeDocument/2006/math">
                    <m:sSub>
                      <m:sSubPr>
                        <m:ctrlPr>
                          <a:rPr lang="ru-RU" sz="2400" i="1">
                            <a:solidFill>
                              <a:srgbClr val="0070C0"/>
                            </a:solidFill>
                            <a:latin typeface="Cambria Math" panose="02040503050406030204" pitchFamily="18" charset="0"/>
                          </a:rPr>
                        </m:ctrlPr>
                      </m:sSubPr>
                      <m:e>
                        <m:r>
                          <a:rPr lang="en-US" sz="2400" i="1">
                            <a:solidFill>
                              <a:srgbClr val="0070C0"/>
                            </a:solidFill>
                            <a:latin typeface="Cambria Math"/>
                          </a:rPr>
                          <m:t>𝐶</m:t>
                        </m:r>
                      </m:e>
                      <m:sub>
                        <m:r>
                          <a:rPr lang="en-US" sz="2400" i="1">
                            <a:solidFill>
                              <a:srgbClr val="0070C0"/>
                            </a:solidFill>
                            <a:latin typeface="Cambria Math"/>
                          </a:rPr>
                          <m:t>𝐺</m:t>
                        </m:r>
                      </m:sub>
                    </m:sSub>
                    <m:r>
                      <a:rPr lang="en-US" sz="2400" i="1">
                        <a:solidFill>
                          <a:srgbClr val="0070C0"/>
                        </a:solidFill>
                        <a:latin typeface="Cambria Math" panose="02040503050406030204" pitchFamily="18" charset="0"/>
                      </a:rPr>
                      <m:t>𝑘</m:t>
                    </m:r>
                  </m:oMath>
                </a14:m>
                <a:r>
                  <a:rPr lang="en-US" sz="2400" dirty="0">
                    <a:solidFill>
                      <a:srgbClr val="0070C0"/>
                    </a:solidFill>
                  </a:rPr>
                  <a:t> </a:t>
                </a:r>
                <a:r>
                  <a:rPr lang="ru-RU" sz="2400" b="1" dirty="0">
                    <a:solidFill>
                      <a:srgbClr val="0070C0"/>
                    </a:solidFill>
                  </a:rPr>
                  <a:t>- Общее знание </a:t>
                </a:r>
                <a:r>
                  <a:rPr lang="ru-RU" sz="2400" b="1" dirty="0" smtClean="0">
                    <a:solidFill>
                      <a:srgbClr val="FF0000"/>
                    </a:solidFill>
                  </a:rPr>
                  <a:t>агентов</a:t>
                </a:r>
                <a:endParaRPr lang="en-US" sz="2400" b="1" dirty="0" smtClean="0">
                  <a:solidFill>
                    <a:srgbClr val="FF0000"/>
                  </a:solidFill>
                </a:endParaRPr>
              </a:p>
              <a:p>
                <a:pPr lvl="0"/>
                <a14:m>
                  <m:oMath xmlns:m="http://schemas.openxmlformats.org/officeDocument/2006/math">
                    <m:sSub>
                      <m:sSubPr>
                        <m:ctrlPr>
                          <a:rPr lang="ru-RU" sz="2400" i="1">
                            <a:solidFill>
                              <a:srgbClr val="0070C0"/>
                            </a:solidFill>
                            <a:latin typeface="Cambria Math" panose="02040503050406030204" pitchFamily="18" charset="0"/>
                          </a:rPr>
                        </m:ctrlPr>
                      </m:sSubPr>
                      <m:e>
                        <m:r>
                          <a:rPr lang="en-US" sz="2400" i="1">
                            <a:solidFill>
                              <a:srgbClr val="0070C0"/>
                            </a:solidFill>
                            <a:latin typeface="Cambria Math"/>
                          </a:rPr>
                          <m:t>𝐶</m:t>
                        </m:r>
                      </m:e>
                      <m:sub>
                        <m:r>
                          <a:rPr lang="en-US" sz="2400" i="1">
                            <a:solidFill>
                              <a:srgbClr val="0070C0"/>
                            </a:solidFill>
                            <a:latin typeface="Cambria Math"/>
                          </a:rPr>
                          <m:t>𝐺</m:t>
                        </m:r>
                      </m:sub>
                    </m:sSub>
                    <m:r>
                      <a:rPr lang="en-US" sz="2400" i="1">
                        <a:solidFill>
                          <a:srgbClr val="0070C0"/>
                        </a:solidFill>
                        <a:latin typeface="Cambria Math" panose="02040503050406030204" pitchFamily="18" charset="0"/>
                      </a:rPr>
                      <m:t>𝑘</m:t>
                    </m:r>
                  </m:oMath>
                </a14:m>
                <a:r>
                  <a:rPr lang="en-US" sz="2400" dirty="0">
                    <a:solidFill>
                      <a:srgbClr val="0070C0"/>
                    </a:solidFill>
                  </a:rPr>
                  <a:t> </a:t>
                </a:r>
                <a:r>
                  <a:rPr lang="en-US" sz="2400" dirty="0" smtClean="0">
                    <a:solidFill>
                      <a:srgbClr val="0070C0"/>
                    </a:solidFill>
                  </a:rPr>
                  <a:t>= </a:t>
                </a:r>
                <a14:m>
                  <m:oMath xmlns:m="http://schemas.openxmlformats.org/officeDocument/2006/math">
                    <m:sSubSup>
                      <m:sSubSupPr>
                        <m:ctrlPr>
                          <a:rPr lang="en-US" sz="2400" i="1" smtClean="0">
                            <a:solidFill>
                              <a:srgbClr val="0070C0"/>
                            </a:solidFill>
                            <a:latin typeface="Cambria Math" panose="02040503050406030204" pitchFamily="18" charset="0"/>
                          </a:rPr>
                        </m:ctrlPr>
                      </m:sSubSupPr>
                      <m:e>
                        <m:r>
                          <a:rPr lang="en-US" sz="2400" b="0" i="1" smtClean="0">
                            <a:solidFill>
                              <a:srgbClr val="0070C0"/>
                            </a:solidFill>
                            <a:latin typeface="Cambria Math" panose="02040503050406030204" pitchFamily="18" charset="0"/>
                          </a:rPr>
                          <m:t>𝐶</m:t>
                        </m:r>
                      </m:e>
                      <m:sub>
                        <m:r>
                          <a:rPr lang="en-US" sz="2400" b="0" i="1" smtClean="0">
                            <a:solidFill>
                              <a:srgbClr val="0070C0"/>
                            </a:solidFill>
                            <a:latin typeface="Cambria Math" panose="02040503050406030204" pitchFamily="18" charset="0"/>
                          </a:rPr>
                          <m:t>𝐺</m:t>
                        </m:r>
                      </m:sub>
                      <m:sup>
                        <m:r>
                          <a:rPr lang="en-US" sz="2400" b="0" i="1" smtClean="0">
                            <a:solidFill>
                              <a:srgbClr val="0070C0"/>
                            </a:solidFill>
                            <a:latin typeface="Cambria Math" panose="02040503050406030204" pitchFamily="18" charset="0"/>
                          </a:rPr>
                          <m:t>𝑘</m:t>
                        </m:r>
                      </m:sup>
                    </m:sSubSup>
                  </m:oMath>
                </a14:m>
                <a:r>
                  <a:rPr lang="en-US" sz="2400" b="1" dirty="0" smtClean="0">
                    <a:solidFill>
                      <a:srgbClr val="0070C0"/>
                    </a:solidFill>
                  </a:rPr>
                  <a:t> </a:t>
                </a:r>
                <a:r>
                  <a:rPr lang="ru-RU" sz="2400" b="1" dirty="0" smtClean="0">
                    <a:solidFill>
                      <a:srgbClr val="0070C0"/>
                    </a:solidFill>
                  </a:rPr>
                  <a:t>сочетание из </a:t>
                </a:r>
                <a:r>
                  <a:rPr lang="en-US" sz="2400" b="1" dirty="0" smtClean="0">
                    <a:solidFill>
                      <a:srgbClr val="0070C0"/>
                    </a:solidFill>
                  </a:rPr>
                  <a:t>G </a:t>
                </a:r>
                <a:r>
                  <a:rPr lang="ru-RU" sz="2400" b="1" dirty="0" smtClean="0">
                    <a:solidFill>
                      <a:srgbClr val="0070C0"/>
                    </a:solidFill>
                  </a:rPr>
                  <a:t>по </a:t>
                </a:r>
                <a:r>
                  <a:rPr lang="en-US" sz="2400" b="1" dirty="0" smtClean="0">
                    <a:solidFill>
                      <a:srgbClr val="0070C0"/>
                    </a:solidFill>
                  </a:rPr>
                  <a:t>k</a:t>
                </a:r>
                <a:endParaRPr lang="ru-RU" sz="2400" b="1" dirty="0">
                  <a:solidFill>
                    <a:srgbClr val="0070C0"/>
                  </a:solidFill>
                </a:endParaRPr>
              </a:p>
              <a:p>
                <a:r>
                  <a:rPr lang="ru-RU" sz="2400" dirty="0" smtClean="0">
                    <a:solidFill>
                      <a:srgbClr val="0070C0"/>
                    </a:solidFill>
                  </a:rPr>
                  <a:t>«</a:t>
                </a:r>
                <a:r>
                  <a:rPr lang="ru-RU" sz="2400" i="1" dirty="0">
                    <a:solidFill>
                      <a:srgbClr val="0070C0"/>
                    </a:solidFill>
                  </a:rPr>
                  <a:t>хотя бы у одного из вас чумазый </a:t>
                </a:r>
                <a:r>
                  <a:rPr lang="ru-RU" sz="2400" i="1" dirty="0" smtClean="0">
                    <a:solidFill>
                      <a:srgbClr val="0070C0"/>
                    </a:solidFill>
                  </a:rPr>
                  <a:t>лоб</a:t>
                </a:r>
                <a:r>
                  <a:rPr lang="ru-RU" sz="2400" dirty="0" smtClean="0">
                    <a:solidFill>
                      <a:srgbClr val="0070C0"/>
                    </a:solidFill>
                  </a:rPr>
                  <a:t>»</a:t>
                </a:r>
                <a:r>
                  <a:rPr lang="en-US" sz="2400" dirty="0" smtClean="0">
                    <a:solidFill>
                      <a:srgbClr val="0070C0"/>
                    </a:solidFill>
                  </a:rPr>
                  <a:t> </a:t>
                </a:r>
                <a:r>
                  <a:rPr lang="ru-RU" sz="2400" dirty="0" smtClean="0">
                    <a:solidFill>
                      <a:srgbClr val="0070C0"/>
                    </a:solidFill>
                  </a:rPr>
                  <a:t>начальное утверждение </a:t>
                </a:r>
                <a:r>
                  <a:rPr lang="ru-RU" sz="2400" dirty="0" smtClean="0">
                    <a:solidFill>
                      <a:srgbClr val="FF0000"/>
                    </a:solidFill>
                  </a:rPr>
                  <a:t>отца</a:t>
                </a:r>
                <a:r>
                  <a:rPr lang="ru-RU" sz="2400" dirty="0" smtClean="0">
                    <a:solidFill>
                      <a:srgbClr val="0070C0"/>
                    </a:solidFill>
                  </a:rPr>
                  <a:t>  </a:t>
                </a:r>
                <a:r>
                  <a:rPr lang="en-US" sz="2400" dirty="0" smtClean="0">
                    <a:solidFill>
                      <a:srgbClr val="0070C0"/>
                    </a:solidFill>
                  </a:rPr>
                  <a:t>   </a:t>
                </a:r>
                <a:r>
                  <a:rPr lang="ru-RU" sz="2400" dirty="0" smtClean="0">
                    <a:solidFill>
                      <a:srgbClr val="0070C0"/>
                    </a:solidFill>
                  </a:rPr>
                  <a:t> </a:t>
                </a:r>
                <a:r>
                  <a:rPr lang="en-US" sz="2400" dirty="0">
                    <a:solidFill>
                      <a:srgbClr val="0070C0"/>
                    </a:solidFill>
                  </a:rPr>
                  <a:t>[</a:t>
                </a:r>
                <a:r>
                  <a:rPr lang="en-US" sz="2400" dirty="0" smtClean="0">
                    <a:solidFill>
                      <a:srgbClr val="0070C0"/>
                    </a:solidFill>
                  </a:rPr>
                  <a:t>!</a:t>
                </a:r>
                <a:r>
                  <a:rPr lang="en-US" sz="2400" dirty="0" smtClean="0">
                    <a:solidFill>
                      <a:srgbClr val="0070C0"/>
                    </a:solidFill>
                    <a:cs typeface="Arial" panose="020B0604020202020204" pitchFamily="34" charset="0"/>
                  </a:rPr>
                  <a:t> </a:t>
                </a:r>
                <a14:m>
                  <m:oMath xmlns:m="http://schemas.openxmlformats.org/officeDocument/2006/math">
                    <m:sSub>
                      <m:sSubPr>
                        <m:ctrlPr>
                          <a:rPr lang="en-US" sz="2400" i="1">
                            <a:solidFill>
                              <a:srgbClr val="0070C0"/>
                            </a:solidFill>
                            <a:latin typeface="Cambria Math" panose="02040503050406030204" pitchFamily="18" charset="0"/>
                            <a:cs typeface="Arial" panose="020B0604020202020204" pitchFamily="34" charset="0"/>
                          </a:rPr>
                        </m:ctrlPr>
                      </m:sSubPr>
                      <m:e>
                        <m:r>
                          <a:rPr lang="en-US" sz="2400" i="1">
                            <a:solidFill>
                              <a:srgbClr val="0070C0"/>
                            </a:solidFill>
                            <a:latin typeface="Cambria Math" panose="02040503050406030204" pitchFamily="18" charset="0"/>
                            <a:cs typeface="Arial" panose="020B0604020202020204" pitchFamily="34" charset="0"/>
                          </a:rPr>
                          <m:t>𝐴</m:t>
                        </m:r>
                      </m:e>
                      <m:sub>
                        <m:r>
                          <a:rPr lang="en-US" sz="2400" b="0" i="1" smtClean="0">
                            <a:solidFill>
                              <a:srgbClr val="0070C0"/>
                            </a:solidFill>
                            <a:latin typeface="Cambria Math" panose="02040503050406030204" pitchFamily="18" charset="0"/>
                            <a:cs typeface="Arial" panose="020B0604020202020204" pitchFamily="34" charset="0"/>
                          </a:rPr>
                          <m:t>0</m:t>
                        </m:r>
                      </m:sub>
                    </m:sSub>
                  </m:oMath>
                </a14:m>
                <a:r>
                  <a:rPr lang="en-US" sz="2400" b="1" dirty="0" smtClean="0">
                    <a:solidFill>
                      <a:srgbClr val="0070C0"/>
                    </a:solidFill>
                  </a:rPr>
                  <a:t>]</a:t>
                </a:r>
                <a:r>
                  <a:rPr lang="ru-RU" sz="2400" dirty="0">
                    <a:solidFill>
                      <a:srgbClr val="0070C0"/>
                    </a:solidFill>
                  </a:rPr>
                  <a:t> </a:t>
                </a:r>
                <a14:m>
                  <m:oMath xmlns:m="http://schemas.openxmlformats.org/officeDocument/2006/math">
                    <m:sSub>
                      <m:sSubPr>
                        <m:ctrlPr>
                          <a:rPr lang="ru-RU" sz="2400" i="1">
                            <a:solidFill>
                              <a:srgbClr val="0070C0"/>
                            </a:solidFill>
                            <a:latin typeface="Cambria Math" panose="02040503050406030204" pitchFamily="18" charset="0"/>
                          </a:rPr>
                        </m:ctrlPr>
                      </m:sSubPr>
                      <m:e>
                        <m:r>
                          <m:rPr>
                            <m:sty m:val="p"/>
                          </m:rPr>
                          <a:rPr lang="en-US" sz="2400">
                            <a:solidFill>
                              <a:srgbClr val="0070C0"/>
                            </a:solidFill>
                            <a:latin typeface="Cambria Math"/>
                          </a:rPr>
                          <m:t>C</m:t>
                        </m:r>
                      </m:e>
                      <m:sub>
                        <m:r>
                          <m:rPr>
                            <m:sty m:val="p"/>
                          </m:rPr>
                          <a:rPr lang="en-US" sz="2400">
                            <a:solidFill>
                              <a:srgbClr val="0070C0"/>
                            </a:solidFill>
                            <a:latin typeface="Cambria Math"/>
                          </a:rPr>
                          <m:t>G</m:t>
                        </m:r>
                      </m:sub>
                    </m:sSub>
                    <m:r>
                      <a:rPr lang="ru-RU" sz="2400">
                        <a:solidFill>
                          <a:srgbClr val="0070C0"/>
                        </a:solidFill>
                        <a:latin typeface="Cambria Math" panose="02040503050406030204" pitchFamily="18" charset="0"/>
                      </a:rPr>
                      <m:t>1</m:t>
                    </m:r>
                    <m:r>
                      <a:rPr lang="en-US" sz="2400" b="1" i="0" smtClean="0">
                        <a:solidFill>
                          <a:srgbClr val="0070C0"/>
                        </a:solidFill>
                        <a:latin typeface="Cambria Math" panose="02040503050406030204" pitchFamily="18" charset="0"/>
                      </a:rPr>
                      <m:t> </m:t>
                    </m:r>
                  </m:oMath>
                </a14:m>
                <a:r>
                  <a:rPr lang="en-US" sz="2400" b="1" dirty="0" smtClean="0">
                    <a:solidFill>
                      <a:srgbClr val="0070C0"/>
                    </a:solidFill>
                  </a:rPr>
                  <a:t>– </a:t>
                </a:r>
                <a:r>
                  <a:rPr lang="ru-RU" sz="2400" b="1" dirty="0" smtClean="0">
                    <a:solidFill>
                      <a:srgbClr val="0070C0"/>
                    </a:solidFill>
                  </a:rPr>
                  <a:t>не менее 1 чумазого</a:t>
                </a:r>
                <a:endParaRPr lang="en-US" sz="2400" b="1" dirty="0">
                  <a:solidFill>
                    <a:srgbClr val="0070C0"/>
                  </a:solidFill>
                </a:endParaRPr>
              </a:p>
              <a:p>
                <a:pPr lvl="0"/>
                <a14:m>
                  <m:oMath xmlns:m="http://schemas.openxmlformats.org/officeDocument/2006/math">
                    <m:r>
                      <a:rPr lang="ru-RU" sz="2400" i="1">
                        <a:solidFill>
                          <a:srgbClr val="0070C0"/>
                        </a:solidFill>
                        <a:latin typeface="Cambria Math"/>
                      </a:rPr>
                      <m:t>𝜑</m:t>
                    </m:r>
                  </m:oMath>
                </a14:m>
                <a:r>
                  <a:rPr lang="ru-RU" sz="2400" dirty="0">
                    <a:solidFill>
                      <a:srgbClr val="0070C0"/>
                    </a:solidFill>
                    <a:ea typeface="Cambria Math" panose="02040503050406030204" pitchFamily="18" charset="0"/>
                    <a:cs typeface="Arial" panose="020B0604020202020204" pitchFamily="34" charset="0"/>
                  </a:rPr>
                  <a:t> </a:t>
                </a:r>
                <a14:m>
                  <m:oMath xmlns:m="http://schemas.openxmlformats.org/officeDocument/2006/math">
                    <m:r>
                      <a:rPr lang="ru-RU" sz="2400" i="1">
                        <a:solidFill>
                          <a:srgbClr val="0070C0"/>
                        </a:solidFill>
                        <a:latin typeface="Cambria Math" panose="02040503050406030204" pitchFamily="18" charset="0"/>
                        <a:ea typeface="Cambria Math" panose="02040503050406030204" pitchFamily="18" charset="0"/>
                        <a:cs typeface="Arial" panose="020B0604020202020204" pitchFamily="34" charset="0"/>
                      </a:rPr>
                      <m:t>≡</m:t>
                    </m:r>
                    <m:sSub>
                      <m:sSubPr>
                        <m:ctrlPr>
                          <a:rPr lang="ru-RU" sz="2400" i="1">
                            <a:solidFill>
                              <a:srgbClr val="0070C0"/>
                            </a:solidFill>
                            <a:latin typeface="Cambria Math" panose="02040503050406030204" pitchFamily="18" charset="0"/>
                            <a:ea typeface="Cambria Math" panose="02040503050406030204" pitchFamily="18" charset="0"/>
                            <a:cs typeface="Arial" panose="020B0604020202020204" pitchFamily="34" charset="0"/>
                          </a:rPr>
                        </m:ctrlPr>
                      </m:sSubPr>
                      <m:e>
                        <m:r>
                          <a:rPr lang="en-US" sz="2400" i="1">
                            <a:solidFill>
                              <a:srgbClr val="0070C0"/>
                            </a:solidFill>
                            <a:latin typeface="Cambria Math" panose="02040503050406030204" pitchFamily="18" charset="0"/>
                            <a:ea typeface="Cambria Math" panose="02040503050406030204" pitchFamily="18" charset="0"/>
                            <a:cs typeface="Arial" panose="020B0604020202020204" pitchFamily="34" charset="0"/>
                          </a:rPr>
                          <m:t>𝐴</m:t>
                        </m:r>
                      </m:e>
                      <m:sub>
                        <m:r>
                          <a:rPr lang="ru-RU" sz="2400" i="1">
                            <a:solidFill>
                              <a:srgbClr val="0070C0"/>
                            </a:solidFill>
                            <a:latin typeface="Cambria Math" panose="02040503050406030204" pitchFamily="18" charset="0"/>
                            <a:ea typeface="Cambria Math" panose="02040503050406030204" pitchFamily="18" charset="0"/>
                            <a:cs typeface="Arial" panose="020B0604020202020204" pitchFamily="34" charset="0"/>
                          </a:rPr>
                          <m:t>Г</m:t>
                        </m:r>
                      </m:sub>
                    </m:sSub>
                    <m:r>
                      <a:rPr lang="ru-RU" sz="2400" i="1">
                        <a:solidFill>
                          <a:srgbClr val="0070C0"/>
                        </a:solidFill>
                        <a:latin typeface="Cambria Math" panose="02040503050406030204" pitchFamily="18" charset="0"/>
                        <a:ea typeface="Cambria Math" panose="02040503050406030204" pitchFamily="18" charset="0"/>
                      </a:rPr>
                      <m:t>∨</m:t>
                    </m:r>
                    <m:sSub>
                      <m:sSubPr>
                        <m:ctrlPr>
                          <a:rPr lang="ru-RU" sz="2400" i="1">
                            <a:solidFill>
                              <a:srgbClr val="0070C0"/>
                            </a:solidFill>
                            <a:latin typeface="Cambria Math" panose="02040503050406030204" pitchFamily="18" charset="0"/>
                            <a:ea typeface="Cambria Math" panose="02040503050406030204" pitchFamily="18" charset="0"/>
                            <a:cs typeface="Arial" panose="020B0604020202020204" pitchFamily="34" charset="0"/>
                          </a:rPr>
                        </m:ctrlPr>
                      </m:sSubPr>
                      <m:e>
                        <m:r>
                          <a:rPr lang="en-US" sz="2400" i="1">
                            <a:solidFill>
                              <a:srgbClr val="0070C0"/>
                            </a:solidFill>
                            <a:latin typeface="Cambria Math" panose="02040503050406030204" pitchFamily="18" charset="0"/>
                            <a:ea typeface="Cambria Math" panose="02040503050406030204" pitchFamily="18" charset="0"/>
                            <a:cs typeface="Arial" panose="020B0604020202020204" pitchFamily="34" charset="0"/>
                          </a:rPr>
                          <m:t>𝐵</m:t>
                        </m:r>
                      </m:e>
                      <m:sub>
                        <m:r>
                          <a:rPr lang="ru-RU" sz="2400" i="1">
                            <a:solidFill>
                              <a:srgbClr val="0070C0"/>
                            </a:solidFill>
                            <a:latin typeface="Cambria Math" panose="02040503050406030204" pitchFamily="18" charset="0"/>
                            <a:ea typeface="Cambria Math" panose="02040503050406030204" pitchFamily="18" charset="0"/>
                            <a:cs typeface="Arial" panose="020B0604020202020204" pitchFamily="34" charset="0"/>
                          </a:rPr>
                          <m:t>Г</m:t>
                        </m:r>
                      </m:sub>
                    </m:sSub>
                  </m:oMath>
                </a14:m>
                <a:r>
                  <a:rPr lang="ru-RU" sz="2400" dirty="0">
                    <a:solidFill>
                      <a:srgbClr val="0070C0"/>
                    </a:solidFill>
                    <a:ea typeface="Cambria Math" panose="02040503050406030204" pitchFamily="18" charset="0"/>
                  </a:rPr>
                  <a:t> </a:t>
                </a:r>
                <a14:m>
                  <m:oMath xmlns:m="http://schemas.openxmlformats.org/officeDocument/2006/math">
                    <m:r>
                      <a:rPr lang="ru-RU" sz="2400" i="1">
                        <a:solidFill>
                          <a:srgbClr val="0070C0"/>
                        </a:solidFill>
                        <a:latin typeface="Cambria Math" panose="02040503050406030204" pitchFamily="18" charset="0"/>
                        <a:ea typeface="Cambria Math" panose="02040503050406030204" pitchFamily="18" charset="0"/>
                      </a:rPr>
                      <m:t>∨ </m:t>
                    </m:r>
                    <m:sSub>
                      <m:sSubPr>
                        <m:ctrlPr>
                          <a:rPr lang="ru-RU" sz="2400" i="1">
                            <a:solidFill>
                              <a:srgbClr val="0070C0"/>
                            </a:solidFill>
                            <a:latin typeface="Cambria Math" panose="02040503050406030204" pitchFamily="18" charset="0"/>
                            <a:ea typeface="Cambria Math" panose="02040503050406030204" pitchFamily="18" charset="0"/>
                            <a:cs typeface="Arial" panose="020B0604020202020204" pitchFamily="34" charset="0"/>
                          </a:rPr>
                        </m:ctrlPr>
                      </m:sSubPr>
                      <m:e>
                        <m:r>
                          <a:rPr lang="en-US" sz="2400" i="1">
                            <a:solidFill>
                              <a:srgbClr val="0070C0"/>
                            </a:solidFill>
                            <a:latin typeface="Cambria Math" panose="02040503050406030204" pitchFamily="18" charset="0"/>
                            <a:ea typeface="Cambria Math" panose="02040503050406030204" pitchFamily="18" charset="0"/>
                            <a:cs typeface="Arial" panose="020B0604020202020204" pitchFamily="34" charset="0"/>
                          </a:rPr>
                          <m:t>𝐶</m:t>
                        </m:r>
                      </m:e>
                      <m:sub>
                        <m:r>
                          <a:rPr lang="ru-RU" sz="2400" i="1">
                            <a:solidFill>
                              <a:srgbClr val="0070C0"/>
                            </a:solidFill>
                            <a:latin typeface="Cambria Math" panose="02040503050406030204" pitchFamily="18" charset="0"/>
                            <a:ea typeface="Cambria Math" panose="02040503050406030204" pitchFamily="18" charset="0"/>
                            <a:cs typeface="Arial" panose="020B0604020202020204" pitchFamily="34" charset="0"/>
                          </a:rPr>
                          <m:t>Г</m:t>
                        </m:r>
                      </m:sub>
                    </m:sSub>
                  </m:oMath>
                </a14:m>
                <a:r>
                  <a:rPr lang="en-US" sz="2400" b="1" dirty="0" smtClean="0">
                    <a:solidFill>
                      <a:srgbClr val="0070C0"/>
                    </a:solidFill>
                  </a:rPr>
                  <a:t> </a:t>
                </a:r>
              </a:p>
              <a:p>
                <a:pPr lvl="0"/>
                <a14:m>
                  <m:oMath xmlns:m="http://schemas.openxmlformats.org/officeDocument/2006/math">
                    <m:sSub>
                      <m:sSubPr>
                        <m:ctrlPr>
                          <a:rPr lang="ru-RU" sz="2400" i="1">
                            <a:solidFill>
                              <a:srgbClr val="0070C0"/>
                            </a:solidFill>
                            <a:latin typeface="Cambria Math" panose="02040503050406030204" pitchFamily="18" charset="0"/>
                          </a:rPr>
                        </m:ctrlPr>
                      </m:sSubPr>
                      <m:e>
                        <m:r>
                          <m:rPr>
                            <m:sty m:val="p"/>
                          </m:rPr>
                          <a:rPr lang="en-US" sz="2400">
                            <a:solidFill>
                              <a:srgbClr val="0070C0"/>
                            </a:solidFill>
                            <a:latin typeface="Cambria Math"/>
                          </a:rPr>
                          <m:t>C</m:t>
                        </m:r>
                      </m:e>
                      <m:sub>
                        <m:r>
                          <m:rPr>
                            <m:sty m:val="p"/>
                          </m:rPr>
                          <a:rPr lang="en-US" sz="2400">
                            <a:solidFill>
                              <a:srgbClr val="0070C0"/>
                            </a:solidFill>
                            <a:latin typeface="Cambria Math"/>
                          </a:rPr>
                          <m:t>G</m:t>
                        </m:r>
                      </m:sub>
                    </m:sSub>
                    <m:r>
                      <a:rPr lang="ru-RU" sz="2400">
                        <a:solidFill>
                          <a:srgbClr val="0070C0"/>
                        </a:solidFill>
                        <a:latin typeface="Cambria Math" panose="02040503050406030204" pitchFamily="18" charset="0"/>
                      </a:rPr>
                      <m:t>1</m:t>
                    </m:r>
                    <m:r>
                      <a:rPr lang="en-US" sz="2400" b="1">
                        <a:solidFill>
                          <a:srgbClr val="0070C0"/>
                        </a:solidFill>
                        <a:latin typeface="Cambria Math" panose="02040503050406030204" pitchFamily="18" charset="0"/>
                      </a:rPr>
                      <m:t> </m:t>
                    </m:r>
                  </m:oMath>
                </a14:m>
                <a:r>
                  <a:rPr lang="ru-RU" sz="2400" dirty="0">
                    <a:solidFill>
                      <a:srgbClr val="0070C0"/>
                    </a:solidFill>
                    <a:sym typeface="Symbol"/>
                  </a:rPr>
                  <a:t>≡</a:t>
                </a:r>
                <a14:m>
                  <m:oMath xmlns:m="http://schemas.openxmlformats.org/officeDocument/2006/math">
                    <m:sSub>
                      <m:sSubPr>
                        <m:ctrlPr>
                          <a:rPr lang="ru-RU" sz="2400" i="1">
                            <a:solidFill>
                              <a:srgbClr val="0070C0"/>
                            </a:solidFill>
                            <a:latin typeface="Cambria Math" panose="02040503050406030204" pitchFamily="18" charset="0"/>
                            <a:cs typeface="Times New Roman" panose="02020603050405020304" pitchFamily="18" charset="0"/>
                          </a:rPr>
                        </m:ctrlPr>
                      </m:sSubPr>
                      <m:e>
                        <m:r>
                          <a:rPr lang="en-US" sz="2400" i="1">
                            <a:solidFill>
                              <a:srgbClr val="0070C0"/>
                            </a:solidFill>
                            <a:latin typeface="Cambria Math" panose="02040503050406030204" pitchFamily="18" charset="0"/>
                            <a:cs typeface="Times New Roman" panose="02020603050405020304" pitchFamily="18" charset="0"/>
                          </a:rPr>
                          <m:t>𝐾</m:t>
                        </m:r>
                      </m:e>
                      <m:sub>
                        <m:r>
                          <a:rPr lang="en-US" sz="2400" i="1">
                            <a:solidFill>
                              <a:srgbClr val="0070C0"/>
                            </a:solidFill>
                            <a:latin typeface="Cambria Math" panose="02040503050406030204" pitchFamily="18" charset="0"/>
                            <a:cs typeface="Times New Roman" panose="02020603050405020304" pitchFamily="18" charset="0"/>
                          </a:rPr>
                          <m:t>𝐴</m:t>
                        </m:r>
                      </m:sub>
                    </m:sSub>
                    <m:r>
                      <a:rPr lang="en-US" sz="2400" b="0" i="1" smtClean="0">
                        <a:solidFill>
                          <a:srgbClr val="0070C0"/>
                        </a:solidFill>
                        <a:latin typeface="Cambria Math" panose="02040503050406030204" pitchFamily="18" charset="0"/>
                      </a:rPr>
                      <m:t>(</m:t>
                    </m:r>
                    <m:sSub>
                      <m:sSubPr>
                        <m:ctrlPr>
                          <a:rPr lang="ru-RU" sz="2400" i="1">
                            <a:solidFill>
                              <a:srgbClr val="0070C0"/>
                            </a:solidFill>
                            <a:latin typeface="Cambria Math" panose="02040503050406030204" pitchFamily="18" charset="0"/>
                            <a:ea typeface="Cambria Math" panose="02040503050406030204" pitchFamily="18" charset="0"/>
                            <a:cs typeface="Arial" panose="020B0604020202020204" pitchFamily="34" charset="0"/>
                          </a:rPr>
                        </m:ctrlPr>
                      </m:sSubPr>
                      <m:e>
                        <m:r>
                          <a:rPr lang="en-US" sz="2400" i="1">
                            <a:solidFill>
                              <a:srgbClr val="0070C0"/>
                            </a:solidFill>
                            <a:latin typeface="Cambria Math" panose="02040503050406030204" pitchFamily="18" charset="0"/>
                            <a:ea typeface="Cambria Math" panose="02040503050406030204" pitchFamily="18" charset="0"/>
                            <a:cs typeface="Arial" panose="020B0604020202020204" pitchFamily="34" charset="0"/>
                          </a:rPr>
                          <m:t>𝐴</m:t>
                        </m:r>
                      </m:e>
                      <m:sub>
                        <m:r>
                          <a:rPr lang="ru-RU" sz="2400" i="1">
                            <a:solidFill>
                              <a:srgbClr val="0070C0"/>
                            </a:solidFill>
                            <a:latin typeface="Cambria Math" panose="02040503050406030204" pitchFamily="18" charset="0"/>
                            <a:ea typeface="Cambria Math" panose="02040503050406030204" pitchFamily="18" charset="0"/>
                            <a:cs typeface="Arial" panose="020B0604020202020204" pitchFamily="34" charset="0"/>
                          </a:rPr>
                          <m:t>Г</m:t>
                        </m:r>
                      </m:sub>
                    </m:sSub>
                    <m:r>
                      <a:rPr lang="ru-RU" sz="2400" i="1">
                        <a:solidFill>
                          <a:srgbClr val="0070C0"/>
                        </a:solidFill>
                        <a:latin typeface="Cambria Math" panose="02040503050406030204" pitchFamily="18" charset="0"/>
                        <a:ea typeface="Cambria Math" panose="02040503050406030204" pitchFamily="18" charset="0"/>
                      </a:rPr>
                      <m:t>∨</m:t>
                    </m:r>
                    <m:sSub>
                      <m:sSubPr>
                        <m:ctrlPr>
                          <a:rPr lang="ru-RU" sz="2400" i="1">
                            <a:solidFill>
                              <a:srgbClr val="0070C0"/>
                            </a:solidFill>
                            <a:latin typeface="Cambria Math" panose="02040503050406030204" pitchFamily="18" charset="0"/>
                            <a:ea typeface="Cambria Math" panose="02040503050406030204" pitchFamily="18" charset="0"/>
                            <a:cs typeface="Arial" panose="020B0604020202020204" pitchFamily="34" charset="0"/>
                          </a:rPr>
                        </m:ctrlPr>
                      </m:sSubPr>
                      <m:e>
                        <m:r>
                          <a:rPr lang="en-US" sz="2400" i="1">
                            <a:solidFill>
                              <a:srgbClr val="0070C0"/>
                            </a:solidFill>
                            <a:latin typeface="Cambria Math" panose="02040503050406030204" pitchFamily="18" charset="0"/>
                            <a:ea typeface="Cambria Math" panose="02040503050406030204" pitchFamily="18" charset="0"/>
                            <a:cs typeface="Arial" panose="020B0604020202020204" pitchFamily="34" charset="0"/>
                          </a:rPr>
                          <m:t>𝐵</m:t>
                        </m:r>
                      </m:e>
                      <m:sub>
                        <m:r>
                          <a:rPr lang="ru-RU" sz="2400" i="1">
                            <a:solidFill>
                              <a:srgbClr val="0070C0"/>
                            </a:solidFill>
                            <a:latin typeface="Cambria Math" panose="02040503050406030204" pitchFamily="18" charset="0"/>
                            <a:ea typeface="Cambria Math" panose="02040503050406030204" pitchFamily="18" charset="0"/>
                            <a:cs typeface="Arial" panose="020B0604020202020204" pitchFamily="34" charset="0"/>
                          </a:rPr>
                          <m:t>Г</m:t>
                        </m:r>
                      </m:sub>
                    </m:sSub>
                    <m:r>
                      <m:rPr>
                        <m:nor/>
                      </m:rPr>
                      <a:rPr lang="ru-RU" sz="2400" dirty="0">
                        <a:solidFill>
                          <a:srgbClr val="0070C0"/>
                        </a:solidFill>
                        <a:ea typeface="Cambria Math" panose="02040503050406030204" pitchFamily="18" charset="0"/>
                      </a:rPr>
                      <m:t> </m:t>
                    </m:r>
                    <m:r>
                      <a:rPr lang="ru-RU" sz="2400" i="1">
                        <a:solidFill>
                          <a:srgbClr val="0070C0"/>
                        </a:solidFill>
                        <a:latin typeface="Cambria Math" panose="02040503050406030204" pitchFamily="18" charset="0"/>
                        <a:ea typeface="Cambria Math" panose="02040503050406030204" pitchFamily="18" charset="0"/>
                      </a:rPr>
                      <m:t>∨ </m:t>
                    </m:r>
                    <m:sSub>
                      <m:sSubPr>
                        <m:ctrlPr>
                          <a:rPr lang="ru-RU" sz="2400" i="1">
                            <a:solidFill>
                              <a:srgbClr val="0070C0"/>
                            </a:solidFill>
                            <a:latin typeface="Cambria Math" panose="02040503050406030204" pitchFamily="18" charset="0"/>
                            <a:ea typeface="Cambria Math" panose="02040503050406030204" pitchFamily="18" charset="0"/>
                            <a:cs typeface="Arial" panose="020B0604020202020204" pitchFamily="34" charset="0"/>
                          </a:rPr>
                        </m:ctrlPr>
                      </m:sSubPr>
                      <m:e>
                        <m:r>
                          <a:rPr lang="en-US" sz="2400" i="1">
                            <a:solidFill>
                              <a:srgbClr val="0070C0"/>
                            </a:solidFill>
                            <a:latin typeface="Cambria Math" panose="02040503050406030204" pitchFamily="18" charset="0"/>
                            <a:ea typeface="Cambria Math" panose="02040503050406030204" pitchFamily="18" charset="0"/>
                            <a:cs typeface="Arial" panose="020B0604020202020204" pitchFamily="34" charset="0"/>
                          </a:rPr>
                          <m:t>𝐶</m:t>
                        </m:r>
                      </m:e>
                      <m:sub>
                        <m:r>
                          <a:rPr lang="ru-RU" sz="2400" i="1">
                            <a:solidFill>
                              <a:srgbClr val="0070C0"/>
                            </a:solidFill>
                            <a:latin typeface="Cambria Math" panose="02040503050406030204" pitchFamily="18" charset="0"/>
                            <a:ea typeface="Cambria Math" panose="02040503050406030204" pitchFamily="18" charset="0"/>
                            <a:cs typeface="Arial" panose="020B0604020202020204" pitchFamily="34" charset="0"/>
                          </a:rPr>
                          <m:t>Г</m:t>
                        </m:r>
                      </m:sub>
                    </m:sSub>
                    <m:r>
                      <a:rPr lang="en-US" sz="2400" b="0" i="1" smtClean="0">
                        <a:solidFill>
                          <a:srgbClr val="0070C0"/>
                        </a:solidFill>
                        <a:latin typeface="Cambria Math" panose="02040503050406030204" pitchFamily="18" charset="0"/>
                      </a:rPr>
                      <m:t>)</m:t>
                    </m:r>
                    <m:r>
                      <a:rPr lang="en-US" sz="2400">
                        <a:solidFill>
                          <a:srgbClr val="0070C0"/>
                        </a:solidFill>
                        <a:latin typeface="Cambria Math" panose="02040503050406030204" pitchFamily="18" charset="0"/>
                      </a:rPr>
                      <m:t>&amp;</m:t>
                    </m:r>
                    <m:sSub>
                      <m:sSubPr>
                        <m:ctrlPr>
                          <a:rPr lang="ru-RU" sz="2400" i="1">
                            <a:solidFill>
                              <a:srgbClr val="0070C0"/>
                            </a:solidFill>
                            <a:latin typeface="Cambria Math" panose="02040503050406030204" pitchFamily="18" charset="0"/>
                            <a:cs typeface="Times New Roman" panose="02020603050405020304" pitchFamily="18" charset="0"/>
                          </a:rPr>
                        </m:ctrlPr>
                      </m:sSubPr>
                      <m:e>
                        <m:r>
                          <a:rPr lang="en-US" sz="2400" i="1">
                            <a:solidFill>
                              <a:srgbClr val="0070C0"/>
                            </a:solidFill>
                            <a:latin typeface="Cambria Math" panose="02040503050406030204" pitchFamily="18" charset="0"/>
                            <a:cs typeface="Times New Roman" panose="02020603050405020304" pitchFamily="18" charset="0"/>
                          </a:rPr>
                          <m:t>𝐾</m:t>
                        </m:r>
                      </m:e>
                      <m:sub>
                        <m:r>
                          <a:rPr lang="en-US" sz="2400" i="1">
                            <a:solidFill>
                              <a:srgbClr val="0070C0"/>
                            </a:solidFill>
                            <a:latin typeface="Cambria Math" panose="02040503050406030204" pitchFamily="18" charset="0"/>
                            <a:cs typeface="Times New Roman" panose="02020603050405020304" pitchFamily="18" charset="0"/>
                          </a:rPr>
                          <m:t>𝐵</m:t>
                        </m:r>
                      </m:sub>
                    </m:sSub>
                    <m:r>
                      <a:rPr lang="en-US" sz="2400" b="0" i="0" smtClean="0">
                        <a:solidFill>
                          <a:srgbClr val="0070C0"/>
                        </a:solidFill>
                        <a:latin typeface="Cambria Math" panose="02040503050406030204" pitchFamily="18" charset="0"/>
                        <a:cs typeface="Times New Roman" panose="02020603050405020304" pitchFamily="18" charset="0"/>
                      </a:rPr>
                      <m:t>(</m:t>
                    </m:r>
                    <m:sSub>
                      <m:sSubPr>
                        <m:ctrlPr>
                          <a:rPr lang="ru-RU" sz="2400" i="1">
                            <a:solidFill>
                              <a:srgbClr val="0070C0"/>
                            </a:solidFill>
                            <a:latin typeface="Cambria Math" panose="02040503050406030204" pitchFamily="18" charset="0"/>
                            <a:ea typeface="Cambria Math" panose="02040503050406030204" pitchFamily="18" charset="0"/>
                            <a:cs typeface="Arial" panose="020B0604020202020204" pitchFamily="34" charset="0"/>
                          </a:rPr>
                        </m:ctrlPr>
                      </m:sSubPr>
                      <m:e>
                        <m:r>
                          <a:rPr lang="en-US" sz="2400" i="1">
                            <a:solidFill>
                              <a:srgbClr val="0070C0"/>
                            </a:solidFill>
                            <a:latin typeface="Cambria Math" panose="02040503050406030204" pitchFamily="18" charset="0"/>
                            <a:ea typeface="Cambria Math" panose="02040503050406030204" pitchFamily="18" charset="0"/>
                            <a:cs typeface="Arial" panose="020B0604020202020204" pitchFamily="34" charset="0"/>
                          </a:rPr>
                          <m:t>𝐴</m:t>
                        </m:r>
                      </m:e>
                      <m:sub>
                        <m:r>
                          <a:rPr lang="ru-RU" sz="2400" i="1">
                            <a:solidFill>
                              <a:srgbClr val="0070C0"/>
                            </a:solidFill>
                            <a:latin typeface="Cambria Math" panose="02040503050406030204" pitchFamily="18" charset="0"/>
                            <a:ea typeface="Cambria Math" panose="02040503050406030204" pitchFamily="18" charset="0"/>
                            <a:cs typeface="Arial" panose="020B0604020202020204" pitchFamily="34" charset="0"/>
                          </a:rPr>
                          <m:t>Г</m:t>
                        </m:r>
                      </m:sub>
                    </m:sSub>
                    <m:r>
                      <a:rPr lang="ru-RU" sz="2400" i="1">
                        <a:solidFill>
                          <a:srgbClr val="0070C0"/>
                        </a:solidFill>
                        <a:latin typeface="Cambria Math" panose="02040503050406030204" pitchFamily="18" charset="0"/>
                        <a:ea typeface="Cambria Math" panose="02040503050406030204" pitchFamily="18" charset="0"/>
                      </a:rPr>
                      <m:t>∨</m:t>
                    </m:r>
                    <m:sSub>
                      <m:sSubPr>
                        <m:ctrlPr>
                          <a:rPr lang="ru-RU" sz="2400" i="1">
                            <a:solidFill>
                              <a:srgbClr val="0070C0"/>
                            </a:solidFill>
                            <a:latin typeface="Cambria Math" panose="02040503050406030204" pitchFamily="18" charset="0"/>
                            <a:ea typeface="Cambria Math" panose="02040503050406030204" pitchFamily="18" charset="0"/>
                            <a:cs typeface="Arial" panose="020B0604020202020204" pitchFamily="34" charset="0"/>
                          </a:rPr>
                        </m:ctrlPr>
                      </m:sSubPr>
                      <m:e>
                        <m:r>
                          <a:rPr lang="en-US" sz="2400" i="1">
                            <a:solidFill>
                              <a:srgbClr val="0070C0"/>
                            </a:solidFill>
                            <a:latin typeface="Cambria Math" panose="02040503050406030204" pitchFamily="18" charset="0"/>
                            <a:ea typeface="Cambria Math" panose="02040503050406030204" pitchFamily="18" charset="0"/>
                            <a:cs typeface="Arial" panose="020B0604020202020204" pitchFamily="34" charset="0"/>
                          </a:rPr>
                          <m:t>𝐵</m:t>
                        </m:r>
                      </m:e>
                      <m:sub>
                        <m:r>
                          <a:rPr lang="ru-RU" sz="2400" i="1">
                            <a:solidFill>
                              <a:srgbClr val="0070C0"/>
                            </a:solidFill>
                            <a:latin typeface="Cambria Math" panose="02040503050406030204" pitchFamily="18" charset="0"/>
                            <a:ea typeface="Cambria Math" panose="02040503050406030204" pitchFamily="18" charset="0"/>
                            <a:cs typeface="Arial" panose="020B0604020202020204" pitchFamily="34" charset="0"/>
                          </a:rPr>
                          <m:t>Г</m:t>
                        </m:r>
                      </m:sub>
                    </m:sSub>
                    <m:r>
                      <m:rPr>
                        <m:nor/>
                      </m:rPr>
                      <a:rPr lang="ru-RU" sz="2400" dirty="0">
                        <a:solidFill>
                          <a:srgbClr val="0070C0"/>
                        </a:solidFill>
                        <a:ea typeface="Cambria Math" panose="02040503050406030204" pitchFamily="18" charset="0"/>
                      </a:rPr>
                      <m:t> </m:t>
                    </m:r>
                    <m:r>
                      <a:rPr lang="ru-RU" sz="2400" i="1">
                        <a:solidFill>
                          <a:srgbClr val="0070C0"/>
                        </a:solidFill>
                        <a:latin typeface="Cambria Math" panose="02040503050406030204" pitchFamily="18" charset="0"/>
                        <a:ea typeface="Cambria Math" panose="02040503050406030204" pitchFamily="18" charset="0"/>
                      </a:rPr>
                      <m:t>∨ </m:t>
                    </m:r>
                    <m:sSub>
                      <m:sSubPr>
                        <m:ctrlPr>
                          <a:rPr lang="ru-RU" sz="2400" i="1">
                            <a:solidFill>
                              <a:srgbClr val="0070C0"/>
                            </a:solidFill>
                            <a:latin typeface="Cambria Math" panose="02040503050406030204" pitchFamily="18" charset="0"/>
                            <a:ea typeface="Cambria Math" panose="02040503050406030204" pitchFamily="18" charset="0"/>
                            <a:cs typeface="Arial" panose="020B0604020202020204" pitchFamily="34" charset="0"/>
                          </a:rPr>
                        </m:ctrlPr>
                      </m:sSubPr>
                      <m:e>
                        <m:r>
                          <a:rPr lang="en-US" sz="2400" i="1">
                            <a:solidFill>
                              <a:srgbClr val="0070C0"/>
                            </a:solidFill>
                            <a:latin typeface="Cambria Math" panose="02040503050406030204" pitchFamily="18" charset="0"/>
                            <a:ea typeface="Cambria Math" panose="02040503050406030204" pitchFamily="18" charset="0"/>
                            <a:cs typeface="Arial" panose="020B0604020202020204" pitchFamily="34" charset="0"/>
                          </a:rPr>
                          <m:t>𝐶</m:t>
                        </m:r>
                      </m:e>
                      <m:sub>
                        <m:r>
                          <a:rPr lang="ru-RU" sz="2400" i="1">
                            <a:solidFill>
                              <a:srgbClr val="0070C0"/>
                            </a:solidFill>
                            <a:latin typeface="Cambria Math" panose="02040503050406030204" pitchFamily="18" charset="0"/>
                            <a:ea typeface="Cambria Math" panose="02040503050406030204" pitchFamily="18" charset="0"/>
                            <a:cs typeface="Arial" panose="020B0604020202020204" pitchFamily="34" charset="0"/>
                          </a:rPr>
                          <m:t>Г</m:t>
                        </m:r>
                      </m:sub>
                    </m:sSub>
                    <m:r>
                      <a:rPr lang="en-US" sz="2400" b="0" i="0" smtClean="0">
                        <a:solidFill>
                          <a:srgbClr val="0070C0"/>
                        </a:solidFill>
                        <a:latin typeface="Cambria Math" panose="02040503050406030204" pitchFamily="18" charset="0"/>
                        <a:cs typeface="Times New Roman" panose="02020603050405020304" pitchFamily="18" charset="0"/>
                      </a:rPr>
                      <m:t>)</m:t>
                    </m:r>
                    <m:r>
                      <a:rPr lang="en-US" sz="2400">
                        <a:solidFill>
                          <a:srgbClr val="0070C0"/>
                        </a:solidFill>
                        <a:latin typeface="Cambria Math" panose="02040503050406030204" pitchFamily="18" charset="0"/>
                      </a:rPr>
                      <m:t>&amp;</m:t>
                    </m:r>
                    <m:sSub>
                      <m:sSubPr>
                        <m:ctrlPr>
                          <a:rPr lang="ru-RU" sz="2400" i="1">
                            <a:solidFill>
                              <a:srgbClr val="0070C0"/>
                            </a:solidFill>
                            <a:latin typeface="Cambria Math" panose="02040503050406030204" pitchFamily="18" charset="0"/>
                            <a:cs typeface="Times New Roman" panose="02020603050405020304" pitchFamily="18" charset="0"/>
                          </a:rPr>
                        </m:ctrlPr>
                      </m:sSubPr>
                      <m:e>
                        <m:r>
                          <a:rPr lang="en-US" sz="2400" i="1">
                            <a:solidFill>
                              <a:srgbClr val="0070C0"/>
                            </a:solidFill>
                            <a:latin typeface="Cambria Math" panose="02040503050406030204" pitchFamily="18" charset="0"/>
                            <a:cs typeface="Times New Roman" panose="02020603050405020304" pitchFamily="18" charset="0"/>
                          </a:rPr>
                          <m:t>𝐾</m:t>
                        </m:r>
                      </m:e>
                      <m:sub>
                        <m:r>
                          <a:rPr lang="en-US" sz="2400" i="1">
                            <a:solidFill>
                              <a:srgbClr val="0070C0"/>
                            </a:solidFill>
                            <a:latin typeface="Cambria Math" panose="02040503050406030204" pitchFamily="18" charset="0"/>
                            <a:cs typeface="Times New Roman" panose="02020603050405020304" pitchFamily="18" charset="0"/>
                          </a:rPr>
                          <m:t>𝐶</m:t>
                        </m:r>
                      </m:sub>
                    </m:sSub>
                    <m:r>
                      <a:rPr lang="en-US" sz="2400" b="0" i="1" smtClean="0">
                        <a:solidFill>
                          <a:srgbClr val="0070C0"/>
                        </a:solidFill>
                        <a:latin typeface="Cambria Math" panose="02040503050406030204" pitchFamily="18" charset="0"/>
                        <a:cs typeface="Times New Roman" panose="02020603050405020304" pitchFamily="18" charset="0"/>
                      </a:rPr>
                      <m:t>(</m:t>
                    </m:r>
                    <m:sSub>
                      <m:sSubPr>
                        <m:ctrlPr>
                          <a:rPr lang="ru-RU" sz="2400" i="1">
                            <a:solidFill>
                              <a:srgbClr val="0070C0"/>
                            </a:solidFill>
                            <a:latin typeface="Cambria Math" panose="02040503050406030204" pitchFamily="18" charset="0"/>
                            <a:ea typeface="Cambria Math" panose="02040503050406030204" pitchFamily="18" charset="0"/>
                            <a:cs typeface="Arial" panose="020B0604020202020204" pitchFamily="34" charset="0"/>
                          </a:rPr>
                        </m:ctrlPr>
                      </m:sSubPr>
                      <m:e>
                        <m:r>
                          <a:rPr lang="en-US" sz="2400" i="1">
                            <a:solidFill>
                              <a:srgbClr val="0070C0"/>
                            </a:solidFill>
                            <a:latin typeface="Cambria Math" panose="02040503050406030204" pitchFamily="18" charset="0"/>
                            <a:ea typeface="Cambria Math" panose="02040503050406030204" pitchFamily="18" charset="0"/>
                            <a:cs typeface="Arial" panose="020B0604020202020204" pitchFamily="34" charset="0"/>
                          </a:rPr>
                          <m:t>𝐴</m:t>
                        </m:r>
                      </m:e>
                      <m:sub>
                        <m:r>
                          <a:rPr lang="ru-RU" sz="2400" i="1">
                            <a:solidFill>
                              <a:srgbClr val="0070C0"/>
                            </a:solidFill>
                            <a:latin typeface="Cambria Math" panose="02040503050406030204" pitchFamily="18" charset="0"/>
                            <a:ea typeface="Cambria Math" panose="02040503050406030204" pitchFamily="18" charset="0"/>
                            <a:cs typeface="Arial" panose="020B0604020202020204" pitchFamily="34" charset="0"/>
                          </a:rPr>
                          <m:t>Г</m:t>
                        </m:r>
                      </m:sub>
                    </m:sSub>
                    <m:r>
                      <a:rPr lang="ru-RU" sz="2400" i="1">
                        <a:solidFill>
                          <a:srgbClr val="0070C0"/>
                        </a:solidFill>
                        <a:latin typeface="Cambria Math" panose="02040503050406030204" pitchFamily="18" charset="0"/>
                        <a:ea typeface="Cambria Math" panose="02040503050406030204" pitchFamily="18" charset="0"/>
                      </a:rPr>
                      <m:t>∨</m:t>
                    </m:r>
                    <m:sSub>
                      <m:sSubPr>
                        <m:ctrlPr>
                          <a:rPr lang="ru-RU" sz="2400" i="1">
                            <a:solidFill>
                              <a:srgbClr val="0070C0"/>
                            </a:solidFill>
                            <a:latin typeface="Cambria Math" panose="02040503050406030204" pitchFamily="18" charset="0"/>
                            <a:ea typeface="Cambria Math" panose="02040503050406030204" pitchFamily="18" charset="0"/>
                            <a:cs typeface="Arial" panose="020B0604020202020204" pitchFamily="34" charset="0"/>
                          </a:rPr>
                        </m:ctrlPr>
                      </m:sSubPr>
                      <m:e>
                        <m:r>
                          <a:rPr lang="en-US" sz="2400" i="1">
                            <a:solidFill>
                              <a:srgbClr val="0070C0"/>
                            </a:solidFill>
                            <a:latin typeface="Cambria Math" panose="02040503050406030204" pitchFamily="18" charset="0"/>
                            <a:ea typeface="Cambria Math" panose="02040503050406030204" pitchFamily="18" charset="0"/>
                            <a:cs typeface="Arial" panose="020B0604020202020204" pitchFamily="34" charset="0"/>
                          </a:rPr>
                          <m:t>𝐵</m:t>
                        </m:r>
                      </m:e>
                      <m:sub>
                        <m:r>
                          <a:rPr lang="ru-RU" sz="2400" i="1">
                            <a:solidFill>
                              <a:srgbClr val="0070C0"/>
                            </a:solidFill>
                            <a:latin typeface="Cambria Math" panose="02040503050406030204" pitchFamily="18" charset="0"/>
                            <a:ea typeface="Cambria Math" panose="02040503050406030204" pitchFamily="18" charset="0"/>
                            <a:cs typeface="Arial" panose="020B0604020202020204" pitchFamily="34" charset="0"/>
                          </a:rPr>
                          <m:t>Г</m:t>
                        </m:r>
                      </m:sub>
                    </m:sSub>
                    <m:r>
                      <m:rPr>
                        <m:nor/>
                      </m:rPr>
                      <a:rPr lang="ru-RU" sz="2400" dirty="0">
                        <a:solidFill>
                          <a:srgbClr val="0070C0"/>
                        </a:solidFill>
                        <a:ea typeface="Cambria Math" panose="02040503050406030204" pitchFamily="18" charset="0"/>
                      </a:rPr>
                      <m:t> </m:t>
                    </m:r>
                    <m:r>
                      <a:rPr lang="ru-RU" sz="2400" i="1">
                        <a:solidFill>
                          <a:srgbClr val="0070C0"/>
                        </a:solidFill>
                        <a:latin typeface="Cambria Math" panose="02040503050406030204" pitchFamily="18" charset="0"/>
                        <a:ea typeface="Cambria Math" panose="02040503050406030204" pitchFamily="18" charset="0"/>
                      </a:rPr>
                      <m:t>∨ </m:t>
                    </m:r>
                    <m:sSub>
                      <m:sSubPr>
                        <m:ctrlPr>
                          <a:rPr lang="ru-RU" sz="2400" i="1">
                            <a:solidFill>
                              <a:srgbClr val="0070C0"/>
                            </a:solidFill>
                            <a:latin typeface="Cambria Math" panose="02040503050406030204" pitchFamily="18" charset="0"/>
                            <a:ea typeface="Cambria Math" panose="02040503050406030204" pitchFamily="18" charset="0"/>
                            <a:cs typeface="Arial" panose="020B0604020202020204" pitchFamily="34" charset="0"/>
                          </a:rPr>
                        </m:ctrlPr>
                      </m:sSubPr>
                      <m:e>
                        <m:r>
                          <a:rPr lang="en-US" sz="2400" i="1">
                            <a:solidFill>
                              <a:srgbClr val="0070C0"/>
                            </a:solidFill>
                            <a:latin typeface="Cambria Math" panose="02040503050406030204" pitchFamily="18" charset="0"/>
                            <a:ea typeface="Cambria Math" panose="02040503050406030204" pitchFamily="18" charset="0"/>
                            <a:cs typeface="Arial" panose="020B0604020202020204" pitchFamily="34" charset="0"/>
                          </a:rPr>
                          <m:t>𝐶</m:t>
                        </m:r>
                      </m:e>
                      <m:sub>
                        <m:r>
                          <a:rPr lang="ru-RU" sz="2400" i="1">
                            <a:solidFill>
                              <a:srgbClr val="0070C0"/>
                            </a:solidFill>
                            <a:latin typeface="Cambria Math" panose="02040503050406030204" pitchFamily="18" charset="0"/>
                            <a:ea typeface="Cambria Math" panose="02040503050406030204" pitchFamily="18" charset="0"/>
                            <a:cs typeface="Arial" panose="020B0604020202020204" pitchFamily="34" charset="0"/>
                          </a:rPr>
                          <m:t>Г</m:t>
                        </m:r>
                      </m:sub>
                    </m:sSub>
                    <m:r>
                      <a:rPr lang="en-US" sz="2400" b="0" i="1" smtClean="0">
                        <a:solidFill>
                          <a:srgbClr val="0070C0"/>
                        </a:solidFill>
                        <a:latin typeface="Cambria Math" panose="02040503050406030204" pitchFamily="18" charset="0"/>
                        <a:cs typeface="Times New Roman" panose="02020603050405020304" pitchFamily="18" charset="0"/>
                      </a:rPr>
                      <m:t>)</m:t>
                    </m:r>
                  </m:oMath>
                </a14:m>
                <a:endParaRPr lang="ru-RU" sz="2400" b="1" dirty="0">
                  <a:solidFill>
                    <a:srgbClr val="0070C0"/>
                  </a:solidFill>
                </a:endParaRPr>
              </a:p>
              <a:p>
                <a:endParaRPr lang="ru-RU" sz="1800" dirty="0">
                  <a:solidFill>
                    <a:srgbClr val="0070C0"/>
                  </a:solidFill>
                </a:endParaRPr>
              </a:p>
            </p:txBody>
          </p:sp>
        </mc:Choice>
        <mc:Fallback xmlns="">
          <p:sp>
            <p:nvSpPr>
              <p:cNvPr id="18" name="Заголовок 1"/>
              <p:cNvSpPr txBox="1">
                <a:spLocks noRot="1" noChangeAspect="1" noMove="1" noResize="1" noEditPoints="1" noAdjustHandles="1" noChangeArrowheads="1" noChangeShapeType="1" noTextEdit="1"/>
              </p:cNvSpPr>
              <p:nvPr/>
            </p:nvSpPr>
            <p:spPr>
              <a:xfrm>
                <a:off x="554832" y="476673"/>
                <a:ext cx="7886700" cy="1853186"/>
              </a:xfrm>
              <a:prstGeom prst="rect">
                <a:avLst/>
              </a:prstGeom>
              <a:blipFill rotWithShape="0">
                <a:blip r:embed="rId19"/>
                <a:stretch>
                  <a:fillRect l="-773" t="-8882" b="-329"/>
                </a:stretch>
              </a:blipFill>
            </p:spPr>
            <p:txBody>
              <a:bodyPr/>
              <a:lstStyle/>
              <a:p>
                <a:r>
                  <a:rPr lang="ru-RU">
                    <a:noFill/>
                  </a:rPr>
                  <a:t> </a:t>
                </a:r>
              </a:p>
            </p:txBody>
          </p:sp>
        </mc:Fallback>
      </mc:AlternateContent>
    </p:spTree>
    <p:extLst>
      <p:ext uri="{BB962C8B-B14F-4D97-AF65-F5344CB8AC3E}">
        <p14:creationId xmlns:p14="http://schemas.microsoft.com/office/powerpoint/2010/main" val="1157009783"/>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Рисунок 4"/>
          <p:cNvPicPr>
            <a:picLocks noChangeAspect="1"/>
          </p:cNvPicPr>
          <p:nvPr/>
        </p:nvPicPr>
        <p:blipFill>
          <a:blip r:embed="rId2"/>
          <a:stretch>
            <a:fillRect/>
          </a:stretch>
        </p:blipFill>
        <p:spPr>
          <a:xfrm>
            <a:off x="1800000" y="1440000"/>
            <a:ext cx="5415396" cy="5040000"/>
          </a:xfrm>
          <a:prstGeom prst="rect">
            <a:avLst/>
          </a:prstGeom>
        </p:spPr>
      </p:pic>
      <p:sp>
        <p:nvSpPr>
          <p:cNvPr id="2" name="Заголовок 1"/>
          <p:cNvSpPr>
            <a:spLocks noGrp="1"/>
          </p:cNvSpPr>
          <p:nvPr>
            <p:ph type="title"/>
          </p:nvPr>
        </p:nvSpPr>
        <p:spPr/>
        <p:txBody>
          <a:bodyPr/>
          <a:lstStyle/>
          <a:p>
            <a:r>
              <a:rPr lang="ru-RU" dirty="0" smtClean="0"/>
              <a:t>Возможные миры</a:t>
            </a:r>
            <a:endParaRPr lang="ru-RU" dirty="0"/>
          </a:p>
        </p:txBody>
      </p:sp>
      <p:pic>
        <p:nvPicPr>
          <p:cNvPr id="3" name="Рисунок 2"/>
          <p:cNvPicPr>
            <a:picLocks noChangeAspect="1"/>
          </p:cNvPicPr>
          <p:nvPr/>
        </p:nvPicPr>
        <p:blipFill>
          <a:blip r:embed="rId3"/>
          <a:stretch>
            <a:fillRect/>
          </a:stretch>
        </p:blipFill>
        <p:spPr>
          <a:xfrm>
            <a:off x="7308305" y="19312"/>
            <a:ext cx="1835696" cy="1420688"/>
          </a:xfrm>
          <a:prstGeom prst="rect">
            <a:avLst/>
          </a:prstGeom>
        </p:spPr>
      </p:pic>
    </p:spTree>
    <p:extLst>
      <p:ext uri="{BB962C8B-B14F-4D97-AF65-F5344CB8AC3E}">
        <p14:creationId xmlns:p14="http://schemas.microsoft.com/office/powerpoint/2010/main" val="2766736437"/>
      </p:ext>
    </p:extLst>
  </p:cSld>
  <p:clrMapOvr>
    <a:masterClrMapping/>
  </p:clrMapOvr>
  <p:transition spd="med">
    <p:pull/>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Заголовок 1"/>
              <p:cNvSpPr>
                <a:spLocks noGrp="1"/>
              </p:cNvSpPr>
              <p:nvPr>
                <p:ph type="title"/>
              </p:nvPr>
            </p:nvSpPr>
            <p:spPr>
              <a:xfrm>
                <a:off x="628650" y="365128"/>
                <a:ext cx="7886700" cy="1623712"/>
              </a:xfrm>
            </p:spPr>
            <p:txBody>
              <a:bodyPr>
                <a:noAutofit/>
              </a:bodyPr>
              <a:lstStyle/>
              <a:p>
                <a:r>
                  <a:rPr lang="ru-RU" sz="2000" dirty="0"/>
                  <a:t>Папа: Хотя бы один из вас чумазый!</a:t>
                </a:r>
                <a:br>
                  <a:rPr lang="ru-RU" sz="2000" dirty="0"/>
                </a:br>
                <a:r>
                  <a:rPr lang="en-US" sz="2000" dirty="0">
                    <a:solidFill>
                      <a:srgbClr val="0070C0"/>
                    </a:solidFill>
                  </a:rPr>
                  <a:t>[!</a:t>
                </a:r>
                <a:r>
                  <a:rPr lang="en-US" sz="2000" dirty="0">
                    <a:solidFill>
                      <a:srgbClr val="0070C0"/>
                    </a:solidFill>
                    <a:cs typeface="Arial" panose="020B0604020202020204" pitchFamily="34" charset="0"/>
                  </a:rPr>
                  <a:t> </a:t>
                </a:r>
                <a14:m>
                  <m:oMath xmlns:m="http://schemas.openxmlformats.org/officeDocument/2006/math">
                    <m:sSub>
                      <m:sSubPr>
                        <m:ctrlPr>
                          <a:rPr lang="en-US" sz="2000" i="1">
                            <a:solidFill>
                              <a:srgbClr val="0070C0"/>
                            </a:solidFill>
                            <a:latin typeface="Cambria Math" panose="02040503050406030204" pitchFamily="18" charset="0"/>
                            <a:cs typeface="Arial" panose="020B0604020202020204" pitchFamily="34" charset="0"/>
                          </a:rPr>
                        </m:ctrlPr>
                      </m:sSubPr>
                      <m:e>
                        <m:r>
                          <a:rPr lang="en-US" sz="2000" i="1">
                            <a:solidFill>
                              <a:srgbClr val="0070C0"/>
                            </a:solidFill>
                            <a:latin typeface="Cambria Math" panose="02040503050406030204" pitchFamily="18" charset="0"/>
                            <a:cs typeface="Arial" panose="020B0604020202020204" pitchFamily="34" charset="0"/>
                          </a:rPr>
                          <m:t>𝐴</m:t>
                        </m:r>
                      </m:e>
                      <m:sub>
                        <m:r>
                          <a:rPr lang="en-US" sz="2000" i="1">
                            <a:solidFill>
                              <a:srgbClr val="0070C0"/>
                            </a:solidFill>
                            <a:latin typeface="Cambria Math" panose="02040503050406030204" pitchFamily="18" charset="0"/>
                            <a:cs typeface="Arial" panose="020B0604020202020204" pitchFamily="34" charset="0"/>
                          </a:rPr>
                          <m:t>0</m:t>
                        </m:r>
                      </m:sub>
                    </m:sSub>
                  </m:oMath>
                </a14:m>
                <a:r>
                  <a:rPr lang="en-US" sz="2000" b="1" dirty="0">
                    <a:solidFill>
                      <a:srgbClr val="0070C0"/>
                    </a:solidFill>
                  </a:rPr>
                  <a:t>]</a:t>
                </a:r>
                <a:r>
                  <a:rPr lang="ru-RU" sz="2000" dirty="0">
                    <a:solidFill>
                      <a:srgbClr val="0070C0"/>
                    </a:solidFill>
                  </a:rPr>
                  <a:t> </a:t>
                </a:r>
                <a14:m>
                  <m:oMath xmlns:m="http://schemas.openxmlformats.org/officeDocument/2006/math">
                    <m:sSub>
                      <m:sSubPr>
                        <m:ctrlPr>
                          <a:rPr lang="ru-RU" sz="2000" i="1">
                            <a:solidFill>
                              <a:srgbClr val="0070C0"/>
                            </a:solidFill>
                            <a:latin typeface="Cambria Math" panose="02040503050406030204" pitchFamily="18" charset="0"/>
                          </a:rPr>
                        </m:ctrlPr>
                      </m:sSubPr>
                      <m:e>
                        <m:r>
                          <m:rPr>
                            <m:sty m:val="p"/>
                          </m:rPr>
                          <a:rPr lang="en-US" sz="2000">
                            <a:solidFill>
                              <a:srgbClr val="0070C0"/>
                            </a:solidFill>
                            <a:latin typeface="Cambria Math"/>
                          </a:rPr>
                          <m:t>C</m:t>
                        </m:r>
                      </m:e>
                      <m:sub>
                        <m:r>
                          <m:rPr>
                            <m:sty m:val="p"/>
                          </m:rPr>
                          <a:rPr lang="en-US" sz="2000">
                            <a:solidFill>
                              <a:srgbClr val="0070C0"/>
                            </a:solidFill>
                            <a:latin typeface="Cambria Math"/>
                          </a:rPr>
                          <m:t>G</m:t>
                        </m:r>
                      </m:sub>
                    </m:sSub>
                    <m:r>
                      <a:rPr lang="ru-RU" sz="2000">
                        <a:solidFill>
                          <a:srgbClr val="0070C0"/>
                        </a:solidFill>
                        <a:latin typeface="Cambria Math" panose="02040503050406030204" pitchFamily="18" charset="0"/>
                      </a:rPr>
                      <m:t>1</m:t>
                    </m:r>
                    <m:r>
                      <a:rPr lang="en-US" sz="2000" b="1">
                        <a:solidFill>
                          <a:srgbClr val="0070C0"/>
                        </a:solidFill>
                        <a:latin typeface="Cambria Math" panose="02040503050406030204" pitchFamily="18" charset="0"/>
                      </a:rPr>
                      <m:t> </m:t>
                    </m:r>
                  </m:oMath>
                </a14:m>
                <a:r>
                  <a:rPr lang="en-US" sz="2000" b="1" dirty="0">
                    <a:solidFill>
                      <a:srgbClr val="0070C0"/>
                    </a:solidFill>
                  </a:rPr>
                  <a:t>– </a:t>
                </a:r>
                <a:r>
                  <a:rPr lang="ru-RU" sz="2000" b="1" dirty="0">
                    <a:solidFill>
                      <a:srgbClr val="0070C0"/>
                    </a:solidFill>
                  </a:rPr>
                  <a:t>не менее 1 чумазого</a:t>
                </a:r>
                <a:r>
                  <a:rPr lang="en-US" sz="2000" b="1" dirty="0">
                    <a:solidFill>
                      <a:srgbClr val="0070C0"/>
                    </a:solidFill>
                  </a:rPr>
                  <a:t/>
                </a:r>
                <a:br>
                  <a:rPr lang="en-US" sz="2000" b="1" dirty="0">
                    <a:solidFill>
                      <a:srgbClr val="0070C0"/>
                    </a:solidFill>
                  </a:rPr>
                </a:br>
                <a14:m>
                  <m:oMath xmlns:m="http://schemas.openxmlformats.org/officeDocument/2006/math">
                    <m:r>
                      <a:rPr lang="ru-RU" sz="2000" i="1">
                        <a:solidFill>
                          <a:srgbClr val="0070C0"/>
                        </a:solidFill>
                        <a:latin typeface="Cambria Math"/>
                      </a:rPr>
                      <m:t>𝜑</m:t>
                    </m:r>
                  </m:oMath>
                </a14:m>
                <a:r>
                  <a:rPr lang="ru-RU" sz="2000" dirty="0">
                    <a:solidFill>
                      <a:srgbClr val="0070C0"/>
                    </a:solidFill>
                    <a:ea typeface="Cambria Math" panose="02040503050406030204" pitchFamily="18" charset="0"/>
                    <a:cs typeface="Arial" panose="020B0604020202020204" pitchFamily="34" charset="0"/>
                  </a:rPr>
                  <a:t> </a:t>
                </a:r>
                <a14:m>
                  <m:oMath xmlns:m="http://schemas.openxmlformats.org/officeDocument/2006/math">
                    <m:r>
                      <a:rPr lang="ru-RU" sz="2000" i="1">
                        <a:solidFill>
                          <a:srgbClr val="0070C0"/>
                        </a:solidFill>
                        <a:latin typeface="Cambria Math" panose="02040503050406030204" pitchFamily="18" charset="0"/>
                        <a:ea typeface="Cambria Math" panose="02040503050406030204" pitchFamily="18" charset="0"/>
                        <a:cs typeface="Arial" panose="020B0604020202020204" pitchFamily="34" charset="0"/>
                      </a:rPr>
                      <m:t>≡</m:t>
                    </m:r>
                    <m:sSub>
                      <m:sSubPr>
                        <m:ctrlPr>
                          <a:rPr lang="ru-RU" sz="2000" i="1">
                            <a:solidFill>
                              <a:srgbClr val="0070C0"/>
                            </a:solidFill>
                            <a:latin typeface="Cambria Math" panose="02040503050406030204" pitchFamily="18" charset="0"/>
                            <a:ea typeface="Cambria Math" panose="02040503050406030204" pitchFamily="18" charset="0"/>
                            <a:cs typeface="Arial" panose="020B0604020202020204" pitchFamily="34" charset="0"/>
                          </a:rPr>
                        </m:ctrlPr>
                      </m:sSubPr>
                      <m:e>
                        <m:r>
                          <a:rPr lang="en-US" sz="2000" i="1">
                            <a:solidFill>
                              <a:srgbClr val="0070C0"/>
                            </a:solidFill>
                            <a:latin typeface="Cambria Math" panose="02040503050406030204" pitchFamily="18" charset="0"/>
                            <a:ea typeface="Cambria Math" panose="02040503050406030204" pitchFamily="18" charset="0"/>
                            <a:cs typeface="Arial" panose="020B0604020202020204" pitchFamily="34" charset="0"/>
                          </a:rPr>
                          <m:t>𝐴</m:t>
                        </m:r>
                      </m:e>
                      <m:sub>
                        <m:r>
                          <a:rPr lang="ru-RU" sz="2000" i="1">
                            <a:solidFill>
                              <a:srgbClr val="0070C0"/>
                            </a:solidFill>
                            <a:latin typeface="Cambria Math" panose="02040503050406030204" pitchFamily="18" charset="0"/>
                            <a:ea typeface="Cambria Math" panose="02040503050406030204" pitchFamily="18" charset="0"/>
                            <a:cs typeface="Arial" panose="020B0604020202020204" pitchFamily="34" charset="0"/>
                          </a:rPr>
                          <m:t>Г</m:t>
                        </m:r>
                      </m:sub>
                    </m:sSub>
                    <m:r>
                      <a:rPr lang="ru-RU" sz="2000" i="1">
                        <a:solidFill>
                          <a:srgbClr val="0070C0"/>
                        </a:solidFill>
                        <a:latin typeface="Cambria Math" panose="02040503050406030204" pitchFamily="18" charset="0"/>
                        <a:ea typeface="Cambria Math" panose="02040503050406030204" pitchFamily="18" charset="0"/>
                      </a:rPr>
                      <m:t>∨</m:t>
                    </m:r>
                    <m:sSub>
                      <m:sSubPr>
                        <m:ctrlPr>
                          <a:rPr lang="ru-RU" sz="2000" i="1">
                            <a:solidFill>
                              <a:srgbClr val="0070C0"/>
                            </a:solidFill>
                            <a:latin typeface="Cambria Math" panose="02040503050406030204" pitchFamily="18" charset="0"/>
                            <a:ea typeface="Cambria Math" panose="02040503050406030204" pitchFamily="18" charset="0"/>
                            <a:cs typeface="Arial" panose="020B0604020202020204" pitchFamily="34" charset="0"/>
                          </a:rPr>
                        </m:ctrlPr>
                      </m:sSubPr>
                      <m:e>
                        <m:r>
                          <a:rPr lang="en-US" sz="2000" i="1">
                            <a:solidFill>
                              <a:srgbClr val="0070C0"/>
                            </a:solidFill>
                            <a:latin typeface="Cambria Math" panose="02040503050406030204" pitchFamily="18" charset="0"/>
                            <a:ea typeface="Cambria Math" panose="02040503050406030204" pitchFamily="18" charset="0"/>
                            <a:cs typeface="Arial" panose="020B0604020202020204" pitchFamily="34" charset="0"/>
                          </a:rPr>
                          <m:t>𝐵</m:t>
                        </m:r>
                      </m:e>
                      <m:sub>
                        <m:r>
                          <a:rPr lang="ru-RU" sz="2000" i="1">
                            <a:solidFill>
                              <a:srgbClr val="0070C0"/>
                            </a:solidFill>
                            <a:latin typeface="Cambria Math" panose="02040503050406030204" pitchFamily="18" charset="0"/>
                            <a:ea typeface="Cambria Math" panose="02040503050406030204" pitchFamily="18" charset="0"/>
                            <a:cs typeface="Arial" panose="020B0604020202020204" pitchFamily="34" charset="0"/>
                          </a:rPr>
                          <m:t>Г</m:t>
                        </m:r>
                      </m:sub>
                    </m:sSub>
                  </m:oMath>
                </a14:m>
                <a:r>
                  <a:rPr lang="ru-RU" sz="2000" dirty="0">
                    <a:solidFill>
                      <a:srgbClr val="0070C0"/>
                    </a:solidFill>
                    <a:ea typeface="Cambria Math" panose="02040503050406030204" pitchFamily="18" charset="0"/>
                  </a:rPr>
                  <a:t> </a:t>
                </a:r>
                <a14:m>
                  <m:oMath xmlns:m="http://schemas.openxmlformats.org/officeDocument/2006/math">
                    <m:r>
                      <a:rPr lang="ru-RU" sz="2000" i="1">
                        <a:solidFill>
                          <a:srgbClr val="0070C0"/>
                        </a:solidFill>
                        <a:latin typeface="Cambria Math" panose="02040503050406030204" pitchFamily="18" charset="0"/>
                        <a:ea typeface="Cambria Math" panose="02040503050406030204" pitchFamily="18" charset="0"/>
                      </a:rPr>
                      <m:t>∨ </m:t>
                    </m:r>
                    <m:sSub>
                      <m:sSubPr>
                        <m:ctrlPr>
                          <a:rPr lang="ru-RU" sz="2000" i="1">
                            <a:solidFill>
                              <a:srgbClr val="0070C0"/>
                            </a:solidFill>
                            <a:latin typeface="Cambria Math" panose="02040503050406030204" pitchFamily="18" charset="0"/>
                            <a:ea typeface="Cambria Math" panose="02040503050406030204" pitchFamily="18" charset="0"/>
                            <a:cs typeface="Arial" panose="020B0604020202020204" pitchFamily="34" charset="0"/>
                          </a:rPr>
                        </m:ctrlPr>
                      </m:sSubPr>
                      <m:e>
                        <m:r>
                          <a:rPr lang="en-US" sz="2000" i="1">
                            <a:solidFill>
                              <a:srgbClr val="0070C0"/>
                            </a:solidFill>
                            <a:latin typeface="Cambria Math" panose="02040503050406030204" pitchFamily="18" charset="0"/>
                            <a:ea typeface="Cambria Math" panose="02040503050406030204" pitchFamily="18" charset="0"/>
                            <a:cs typeface="Arial" panose="020B0604020202020204" pitchFamily="34" charset="0"/>
                          </a:rPr>
                          <m:t>𝐶</m:t>
                        </m:r>
                      </m:e>
                      <m:sub>
                        <m:r>
                          <a:rPr lang="ru-RU" sz="2000" i="1">
                            <a:solidFill>
                              <a:srgbClr val="0070C0"/>
                            </a:solidFill>
                            <a:latin typeface="Cambria Math" panose="02040503050406030204" pitchFamily="18" charset="0"/>
                            <a:ea typeface="Cambria Math" panose="02040503050406030204" pitchFamily="18" charset="0"/>
                            <a:cs typeface="Arial" panose="020B0604020202020204" pitchFamily="34" charset="0"/>
                          </a:rPr>
                          <m:t>Г</m:t>
                        </m:r>
                      </m:sub>
                    </m:sSub>
                  </m:oMath>
                </a14:m>
                <a:r>
                  <a:rPr lang="en-US" sz="2000" b="1" dirty="0">
                    <a:solidFill>
                      <a:srgbClr val="0070C0"/>
                    </a:solidFill>
                  </a:rPr>
                  <a:t> </a:t>
                </a:r>
                <a:br>
                  <a:rPr lang="en-US" sz="2000" b="1" dirty="0">
                    <a:solidFill>
                      <a:srgbClr val="0070C0"/>
                    </a:solidFill>
                  </a:rPr>
                </a:br>
                <a14:m>
                  <m:oMath xmlns:m="http://schemas.openxmlformats.org/officeDocument/2006/math">
                    <m:sSub>
                      <m:sSubPr>
                        <m:ctrlPr>
                          <a:rPr lang="ru-RU" sz="2000" i="1">
                            <a:solidFill>
                              <a:srgbClr val="0070C0"/>
                            </a:solidFill>
                            <a:latin typeface="Cambria Math" panose="02040503050406030204" pitchFamily="18" charset="0"/>
                          </a:rPr>
                        </m:ctrlPr>
                      </m:sSubPr>
                      <m:e>
                        <m:r>
                          <m:rPr>
                            <m:sty m:val="p"/>
                          </m:rPr>
                          <a:rPr lang="en-US" sz="2000">
                            <a:solidFill>
                              <a:srgbClr val="0070C0"/>
                            </a:solidFill>
                            <a:latin typeface="Cambria Math"/>
                          </a:rPr>
                          <m:t>C</m:t>
                        </m:r>
                      </m:e>
                      <m:sub>
                        <m:r>
                          <m:rPr>
                            <m:sty m:val="p"/>
                          </m:rPr>
                          <a:rPr lang="en-US" sz="2000">
                            <a:solidFill>
                              <a:srgbClr val="0070C0"/>
                            </a:solidFill>
                            <a:latin typeface="Cambria Math"/>
                          </a:rPr>
                          <m:t>G</m:t>
                        </m:r>
                      </m:sub>
                    </m:sSub>
                    <m:r>
                      <a:rPr lang="ru-RU" sz="2000">
                        <a:solidFill>
                          <a:srgbClr val="0070C0"/>
                        </a:solidFill>
                        <a:latin typeface="Cambria Math" panose="02040503050406030204" pitchFamily="18" charset="0"/>
                      </a:rPr>
                      <m:t>1</m:t>
                    </m:r>
                    <m:r>
                      <a:rPr lang="en-US" sz="2000" b="1">
                        <a:solidFill>
                          <a:srgbClr val="0070C0"/>
                        </a:solidFill>
                        <a:latin typeface="Cambria Math" panose="02040503050406030204" pitchFamily="18" charset="0"/>
                      </a:rPr>
                      <m:t> </m:t>
                    </m:r>
                  </m:oMath>
                </a14:m>
                <a:r>
                  <a:rPr lang="ru-RU" sz="2000" dirty="0">
                    <a:solidFill>
                      <a:srgbClr val="0070C0"/>
                    </a:solidFill>
                    <a:sym typeface="Symbol"/>
                  </a:rPr>
                  <a:t>≡</a:t>
                </a:r>
                <a14:m>
                  <m:oMath xmlns:m="http://schemas.openxmlformats.org/officeDocument/2006/math">
                    <m:sSub>
                      <m:sSubPr>
                        <m:ctrlPr>
                          <a:rPr lang="ru-RU" sz="2000" i="1">
                            <a:solidFill>
                              <a:srgbClr val="0070C0"/>
                            </a:solidFill>
                            <a:latin typeface="Cambria Math" panose="02040503050406030204" pitchFamily="18" charset="0"/>
                            <a:cs typeface="Times New Roman" panose="02020603050405020304" pitchFamily="18" charset="0"/>
                          </a:rPr>
                        </m:ctrlPr>
                      </m:sSubPr>
                      <m:e>
                        <m:r>
                          <a:rPr lang="en-US" sz="2000" i="1">
                            <a:solidFill>
                              <a:srgbClr val="0070C0"/>
                            </a:solidFill>
                            <a:latin typeface="Cambria Math" panose="02040503050406030204" pitchFamily="18" charset="0"/>
                            <a:cs typeface="Times New Roman" panose="02020603050405020304" pitchFamily="18" charset="0"/>
                          </a:rPr>
                          <m:t>𝐾</m:t>
                        </m:r>
                      </m:e>
                      <m:sub>
                        <m:r>
                          <a:rPr lang="en-US" sz="2000" i="1">
                            <a:solidFill>
                              <a:srgbClr val="0070C0"/>
                            </a:solidFill>
                            <a:latin typeface="Cambria Math" panose="02040503050406030204" pitchFamily="18" charset="0"/>
                            <a:cs typeface="Times New Roman" panose="02020603050405020304" pitchFamily="18" charset="0"/>
                          </a:rPr>
                          <m:t>𝐴</m:t>
                        </m:r>
                      </m:sub>
                    </m:sSub>
                    <m:r>
                      <a:rPr lang="en-US" sz="2000" i="1">
                        <a:solidFill>
                          <a:srgbClr val="0070C0"/>
                        </a:solidFill>
                        <a:latin typeface="Cambria Math" panose="02040503050406030204" pitchFamily="18" charset="0"/>
                      </a:rPr>
                      <m:t>(</m:t>
                    </m:r>
                    <m:sSub>
                      <m:sSubPr>
                        <m:ctrlPr>
                          <a:rPr lang="ru-RU" sz="2000" i="1">
                            <a:solidFill>
                              <a:srgbClr val="0070C0"/>
                            </a:solidFill>
                            <a:latin typeface="Cambria Math" panose="02040503050406030204" pitchFamily="18" charset="0"/>
                            <a:ea typeface="Cambria Math" panose="02040503050406030204" pitchFamily="18" charset="0"/>
                            <a:cs typeface="Arial" panose="020B0604020202020204" pitchFamily="34" charset="0"/>
                          </a:rPr>
                        </m:ctrlPr>
                      </m:sSubPr>
                      <m:e>
                        <m:r>
                          <a:rPr lang="en-US" sz="2000" i="1">
                            <a:solidFill>
                              <a:srgbClr val="0070C0"/>
                            </a:solidFill>
                            <a:latin typeface="Cambria Math" panose="02040503050406030204" pitchFamily="18" charset="0"/>
                            <a:ea typeface="Cambria Math" panose="02040503050406030204" pitchFamily="18" charset="0"/>
                            <a:cs typeface="Arial" panose="020B0604020202020204" pitchFamily="34" charset="0"/>
                          </a:rPr>
                          <m:t>𝐴</m:t>
                        </m:r>
                      </m:e>
                      <m:sub>
                        <m:r>
                          <a:rPr lang="ru-RU" sz="2000" i="1">
                            <a:solidFill>
                              <a:srgbClr val="0070C0"/>
                            </a:solidFill>
                            <a:latin typeface="Cambria Math" panose="02040503050406030204" pitchFamily="18" charset="0"/>
                            <a:ea typeface="Cambria Math" panose="02040503050406030204" pitchFamily="18" charset="0"/>
                            <a:cs typeface="Arial" panose="020B0604020202020204" pitchFamily="34" charset="0"/>
                          </a:rPr>
                          <m:t>Г</m:t>
                        </m:r>
                      </m:sub>
                    </m:sSub>
                    <m:r>
                      <a:rPr lang="ru-RU" sz="2000" i="1">
                        <a:solidFill>
                          <a:srgbClr val="0070C0"/>
                        </a:solidFill>
                        <a:latin typeface="Cambria Math" panose="02040503050406030204" pitchFamily="18" charset="0"/>
                        <a:ea typeface="Cambria Math" panose="02040503050406030204" pitchFamily="18" charset="0"/>
                      </a:rPr>
                      <m:t>∨</m:t>
                    </m:r>
                    <m:sSub>
                      <m:sSubPr>
                        <m:ctrlPr>
                          <a:rPr lang="ru-RU" sz="2000" i="1">
                            <a:solidFill>
                              <a:srgbClr val="0070C0"/>
                            </a:solidFill>
                            <a:latin typeface="Cambria Math" panose="02040503050406030204" pitchFamily="18" charset="0"/>
                            <a:ea typeface="Cambria Math" panose="02040503050406030204" pitchFamily="18" charset="0"/>
                            <a:cs typeface="Arial" panose="020B0604020202020204" pitchFamily="34" charset="0"/>
                          </a:rPr>
                        </m:ctrlPr>
                      </m:sSubPr>
                      <m:e>
                        <m:r>
                          <a:rPr lang="en-US" sz="2000" i="1">
                            <a:solidFill>
                              <a:srgbClr val="0070C0"/>
                            </a:solidFill>
                            <a:latin typeface="Cambria Math" panose="02040503050406030204" pitchFamily="18" charset="0"/>
                            <a:ea typeface="Cambria Math" panose="02040503050406030204" pitchFamily="18" charset="0"/>
                            <a:cs typeface="Arial" panose="020B0604020202020204" pitchFamily="34" charset="0"/>
                          </a:rPr>
                          <m:t>𝐵</m:t>
                        </m:r>
                      </m:e>
                      <m:sub>
                        <m:r>
                          <a:rPr lang="ru-RU" sz="2000" i="1">
                            <a:solidFill>
                              <a:srgbClr val="0070C0"/>
                            </a:solidFill>
                            <a:latin typeface="Cambria Math" panose="02040503050406030204" pitchFamily="18" charset="0"/>
                            <a:ea typeface="Cambria Math" panose="02040503050406030204" pitchFamily="18" charset="0"/>
                            <a:cs typeface="Arial" panose="020B0604020202020204" pitchFamily="34" charset="0"/>
                          </a:rPr>
                          <m:t>Г</m:t>
                        </m:r>
                      </m:sub>
                    </m:sSub>
                    <m:r>
                      <m:rPr>
                        <m:nor/>
                      </m:rPr>
                      <a:rPr lang="ru-RU" sz="2000" dirty="0">
                        <a:solidFill>
                          <a:srgbClr val="0070C0"/>
                        </a:solidFill>
                        <a:ea typeface="Cambria Math" panose="02040503050406030204" pitchFamily="18" charset="0"/>
                      </a:rPr>
                      <m:t> </m:t>
                    </m:r>
                    <m:r>
                      <a:rPr lang="ru-RU" sz="2000" i="1">
                        <a:solidFill>
                          <a:srgbClr val="0070C0"/>
                        </a:solidFill>
                        <a:latin typeface="Cambria Math" panose="02040503050406030204" pitchFamily="18" charset="0"/>
                        <a:ea typeface="Cambria Math" panose="02040503050406030204" pitchFamily="18" charset="0"/>
                      </a:rPr>
                      <m:t>∨ </m:t>
                    </m:r>
                    <m:sSub>
                      <m:sSubPr>
                        <m:ctrlPr>
                          <a:rPr lang="ru-RU" sz="2000" i="1">
                            <a:solidFill>
                              <a:srgbClr val="0070C0"/>
                            </a:solidFill>
                            <a:latin typeface="Cambria Math" panose="02040503050406030204" pitchFamily="18" charset="0"/>
                            <a:ea typeface="Cambria Math" panose="02040503050406030204" pitchFamily="18" charset="0"/>
                            <a:cs typeface="Arial" panose="020B0604020202020204" pitchFamily="34" charset="0"/>
                          </a:rPr>
                        </m:ctrlPr>
                      </m:sSubPr>
                      <m:e>
                        <m:r>
                          <a:rPr lang="en-US" sz="2000" i="1">
                            <a:solidFill>
                              <a:srgbClr val="0070C0"/>
                            </a:solidFill>
                            <a:latin typeface="Cambria Math" panose="02040503050406030204" pitchFamily="18" charset="0"/>
                            <a:ea typeface="Cambria Math" panose="02040503050406030204" pitchFamily="18" charset="0"/>
                            <a:cs typeface="Arial" panose="020B0604020202020204" pitchFamily="34" charset="0"/>
                          </a:rPr>
                          <m:t>𝐶</m:t>
                        </m:r>
                      </m:e>
                      <m:sub>
                        <m:r>
                          <a:rPr lang="ru-RU" sz="2000" i="1">
                            <a:solidFill>
                              <a:srgbClr val="0070C0"/>
                            </a:solidFill>
                            <a:latin typeface="Cambria Math" panose="02040503050406030204" pitchFamily="18" charset="0"/>
                            <a:ea typeface="Cambria Math" panose="02040503050406030204" pitchFamily="18" charset="0"/>
                            <a:cs typeface="Arial" panose="020B0604020202020204" pitchFamily="34" charset="0"/>
                          </a:rPr>
                          <m:t>Г</m:t>
                        </m:r>
                      </m:sub>
                    </m:sSub>
                    <m:r>
                      <a:rPr lang="en-US" sz="2000" i="1">
                        <a:solidFill>
                          <a:srgbClr val="0070C0"/>
                        </a:solidFill>
                        <a:latin typeface="Cambria Math" panose="02040503050406030204" pitchFamily="18" charset="0"/>
                      </a:rPr>
                      <m:t>)</m:t>
                    </m:r>
                    <m:r>
                      <a:rPr lang="en-US" sz="2000">
                        <a:solidFill>
                          <a:srgbClr val="0070C0"/>
                        </a:solidFill>
                        <a:latin typeface="Cambria Math" panose="02040503050406030204" pitchFamily="18" charset="0"/>
                      </a:rPr>
                      <m:t>&amp;</m:t>
                    </m:r>
                    <m:sSub>
                      <m:sSubPr>
                        <m:ctrlPr>
                          <a:rPr lang="ru-RU" sz="2000" i="1">
                            <a:solidFill>
                              <a:srgbClr val="0070C0"/>
                            </a:solidFill>
                            <a:latin typeface="Cambria Math" panose="02040503050406030204" pitchFamily="18" charset="0"/>
                            <a:cs typeface="Times New Roman" panose="02020603050405020304" pitchFamily="18" charset="0"/>
                          </a:rPr>
                        </m:ctrlPr>
                      </m:sSubPr>
                      <m:e>
                        <m:r>
                          <a:rPr lang="en-US" sz="2000" i="1">
                            <a:solidFill>
                              <a:srgbClr val="0070C0"/>
                            </a:solidFill>
                            <a:latin typeface="Cambria Math" panose="02040503050406030204" pitchFamily="18" charset="0"/>
                            <a:cs typeface="Times New Roman" panose="02020603050405020304" pitchFamily="18" charset="0"/>
                          </a:rPr>
                          <m:t>𝐾</m:t>
                        </m:r>
                      </m:e>
                      <m:sub>
                        <m:r>
                          <a:rPr lang="en-US" sz="2000" i="1">
                            <a:solidFill>
                              <a:srgbClr val="0070C0"/>
                            </a:solidFill>
                            <a:latin typeface="Cambria Math" panose="02040503050406030204" pitchFamily="18" charset="0"/>
                            <a:cs typeface="Times New Roman" panose="02020603050405020304" pitchFamily="18" charset="0"/>
                          </a:rPr>
                          <m:t>𝐵</m:t>
                        </m:r>
                      </m:sub>
                    </m:sSub>
                    <m:r>
                      <a:rPr lang="en-US" sz="2000">
                        <a:solidFill>
                          <a:srgbClr val="0070C0"/>
                        </a:solidFill>
                        <a:latin typeface="Cambria Math" panose="02040503050406030204" pitchFamily="18" charset="0"/>
                        <a:cs typeface="Times New Roman" panose="02020603050405020304" pitchFamily="18" charset="0"/>
                      </a:rPr>
                      <m:t>(</m:t>
                    </m:r>
                    <m:sSub>
                      <m:sSubPr>
                        <m:ctrlPr>
                          <a:rPr lang="ru-RU" sz="2000" i="1">
                            <a:solidFill>
                              <a:srgbClr val="0070C0"/>
                            </a:solidFill>
                            <a:latin typeface="Cambria Math" panose="02040503050406030204" pitchFamily="18" charset="0"/>
                            <a:ea typeface="Cambria Math" panose="02040503050406030204" pitchFamily="18" charset="0"/>
                            <a:cs typeface="Arial" panose="020B0604020202020204" pitchFamily="34" charset="0"/>
                          </a:rPr>
                        </m:ctrlPr>
                      </m:sSubPr>
                      <m:e>
                        <m:r>
                          <a:rPr lang="en-US" sz="2000" i="1">
                            <a:solidFill>
                              <a:srgbClr val="0070C0"/>
                            </a:solidFill>
                            <a:latin typeface="Cambria Math" panose="02040503050406030204" pitchFamily="18" charset="0"/>
                            <a:ea typeface="Cambria Math" panose="02040503050406030204" pitchFamily="18" charset="0"/>
                            <a:cs typeface="Arial" panose="020B0604020202020204" pitchFamily="34" charset="0"/>
                          </a:rPr>
                          <m:t>𝐴</m:t>
                        </m:r>
                      </m:e>
                      <m:sub>
                        <m:r>
                          <a:rPr lang="ru-RU" sz="2000" i="1">
                            <a:solidFill>
                              <a:srgbClr val="0070C0"/>
                            </a:solidFill>
                            <a:latin typeface="Cambria Math" panose="02040503050406030204" pitchFamily="18" charset="0"/>
                            <a:ea typeface="Cambria Math" panose="02040503050406030204" pitchFamily="18" charset="0"/>
                            <a:cs typeface="Arial" panose="020B0604020202020204" pitchFamily="34" charset="0"/>
                          </a:rPr>
                          <m:t>Г</m:t>
                        </m:r>
                      </m:sub>
                    </m:sSub>
                    <m:r>
                      <a:rPr lang="ru-RU" sz="2000" i="1">
                        <a:solidFill>
                          <a:srgbClr val="0070C0"/>
                        </a:solidFill>
                        <a:latin typeface="Cambria Math" panose="02040503050406030204" pitchFamily="18" charset="0"/>
                        <a:ea typeface="Cambria Math" panose="02040503050406030204" pitchFamily="18" charset="0"/>
                      </a:rPr>
                      <m:t>∨</m:t>
                    </m:r>
                    <m:sSub>
                      <m:sSubPr>
                        <m:ctrlPr>
                          <a:rPr lang="ru-RU" sz="2000" i="1">
                            <a:solidFill>
                              <a:srgbClr val="0070C0"/>
                            </a:solidFill>
                            <a:latin typeface="Cambria Math" panose="02040503050406030204" pitchFamily="18" charset="0"/>
                            <a:ea typeface="Cambria Math" panose="02040503050406030204" pitchFamily="18" charset="0"/>
                            <a:cs typeface="Arial" panose="020B0604020202020204" pitchFamily="34" charset="0"/>
                          </a:rPr>
                        </m:ctrlPr>
                      </m:sSubPr>
                      <m:e>
                        <m:r>
                          <a:rPr lang="en-US" sz="2000" i="1">
                            <a:solidFill>
                              <a:srgbClr val="0070C0"/>
                            </a:solidFill>
                            <a:latin typeface="Cambria Math" panose="02040503050406030204" pitchFamily="18" charset="0"/>
                            <a:ea typeface="Cambria Math" panose="02040503050406030204" pitchFamily="18" charset="0"/>
                            <a:cs typeface="Arial" panose="020B0604020202020204" pitchFamily="34" charset="0"/>
                          </a:rPr>
                          <m:t>𝐵</m:t>
                        </m:r>
                      </m:e>
                      <m:sub>
                        <m:r>
                          <a:rPr lang="ru-RU" sz="2000" i="1">
                            <a:solidFill>
                              <a:srgbClr val="0070C0"/>
                            </a:solidFill>
                            <a:latin typeface="Cambria Math" panose="02040503050406030204" pitchFamily="18" charset="0"/>
                            <a:ea typeface="Cambria Math" panose="02040503050406030204" pitchFamily="18" charset="0"/>
                            <a:cs typeface="Arial" panose="020B0604020202020204" pitchFamily="34" charset="0"/>
                          </a:rPr>
                          <m:t>Г</m:t>
                        </m:r>
                      </m:sub>
                    </m:sSub>
                    <m:r>
                      <m:rPr>
                        <m:nor/>
                      </m:rPr>
                      <a:rPr lang="ru-RU" sz="2000" dirty="0">
                        <a:solidFill>
                          <a:srgbClr val="0070C0"/>
                        </a:solidFill>
                        <a:ea typeface="Cambria Math" panose="02040503050406030204" pitchFamily="18" charset="0"/>
                      </a:rPr>
                      <m:t> </m:t>
                    </m:r>
                    <m:r>
                      <a:rPr lang="ru-RU" sz="2000" i="1">
                        <a:solidFill>
                          <a:srgbClr val="0070C0"/>
                        </a:solidFill>
                        <a:latin typeface="Cambria Math" panose="02040503050406030204" pitchFamily="18" charset="0"/>
                        <a:ea typeface="Cambria Math" panose="02040503050406030204" pitchFamily="18" charset="0"/>
                      </a:rPr>
                      <m:t>∨ </m:t>
                    </m:r>
                    <m:sSub>
                      <m:sSubPr>
                        <m:ctrlPr>
                          <a:rPr lang="ru-RU" sz="2000" i="1">
                            <a:solidFill>
                              <a:srgbClr val="0070C0"/>
                            </a:solidFill>
                            <a:latin typeface="Cambria Math" panose="02040503050406030204" pitchFamily="18" charset="0"/>
                            <a:ea typeface="Cambria Math" panose="02040503050406030204" pitchFamily="18" charset="0"/>
                            <a:cs typeface="Arial" panose="020B0604020202020204" pitchFamily="34" charset="0"/>
                          </a:rPr>
                        </m:ctrlPr>
                      </m:sSubPr>
                      <m:e>
                        <m:r>
                          <a:rPr lang="en-US" sz="2000" i="1">
                            <a:solidFill>
                              <a:srgbClr val="0070C0"/>
                            </a:solidFill>
                            <a:latin typeface="Cambria Math" panose="02040503050406030204" pitchFamily="18" charset="0"/>
                            <a:ea typeface="Cambria Math" panose="02040503050406030204" pitchFamily="18" charset="0"/>
                            <a:cs typeface="Arial" panose="020B0604020202020204" pitchFamily="34" charset="0"/>
                          </a:rPr>
                          <m:t>𝐶</m:t>
                        </m:r>
                      </m:e>
                      <m:sub>
                        <m:r>
                          <a:rPr lang="ru-RU" sz="2000" i="1">
                            <a:solidFill>
                              <a:srgbClr val="0070C0"/>
                            </a:solidFill>
                            <a:latin typeface="Cambria Math" panose="02040503050406030204" pitchFamily="18" charset="0"/>
                            <a:ea typeface="Cambria Math" panose="02040503050406030204" pitchFamily="18" charset="0"/>
                            <a:cs typeface="Arial" panose="020B0604020202020204" pitchFamily="34" charset="0"/>
                          </a:rPr>
                          <m:t>Г</m:t>
                        </m:r>
                      </m:sub>
                    </m:sSub>
                    <m:r>
                      <a:rPr lang="en-US" sz="2000">
                        <a:solidFill>
                          <a:srgbClr val="0070C0"/>
                        </a:solidFill>
                        <a:latin typeface="Cambria Math" panose="02040503050406030204" pitchFamily="18" charset="0"/>
                        <a:cs typeface="Times New Roman" panose="02020603050405020304" pitchFamily="18" charset="0"/>
                      </a:rPr>
                      <m:t>)</m:t>
                    </m:r>
                    <m:r>
                      <a:rPr lang="en-US" sz="2000">
                        <a:solidFill>
                          <a:srgbClr val="0070C0"/>
                        </a:solidFill>
                        <a:latin typeface="Cambria Math" panose="02040503050406030204" pitchFamily="18" charset="0"/>
                      </a:rPr>
                      <m:t>&amp;</m:t>
                    </m:r>
                    <m:sSub>
                      <m:sSubPr>
                        <m:ctrlPr>
                          <a:rPr lang="ru-RU" sz="2000" i="1">
                            <a:solidFill>
                              <a:srgbClr val="0070C0"/>
                            </a:solidFill>
                            <a:latin typeface="Cambria Math" panose="02040503050406030204" pitchFamily="18" charset="0"/>
                            <a:cs typeface="Times New Roman" panose="02020603050405020304" pitchFamily="18" charset="0"/>
                          </a:rPr>
                        </m:ctrlPr>
                      </m:sSubPr>
                      <m:e>
                        <m:r>
                          <a:rPr lang="en-US" sz="2000" i="1">
                            <a:solidFill>
                              <a:srgbClr val="0070C0"/>
                            </a:solidFill>
                            <a:latin typeface="Cambria Math" panose="02040503050406030204" pitchFamily="18" charset="0"/>
                            <a:cs typeface="Times New Roman" panose="02020603050405020304" pitchFamily="18" charset="0"/>
                          </a:rPr>
                          <m:t>𝐾</m:t>
                        </m:r>
                      </m:e>
                      <m:sub>
                        <m:r>
                          <a:rPr lang="en-US" sz="2000" i="1">
                            <a:solidFill>
                              <a:srgbClr val="0070C0"/>
                            </a:solidFill>
                            <a:latin typeface="Cambria Math" panose="02040503050406030204" pitchFamily="18" charset="0"/>
                            <a:cs typeface="Times New Roman" panose="02020603050405020304" pitchFamily="18" charset="0"/>
                          </a:rPr>
                          <m:t>𝐶</m:t>
                        </m:r>
                      </m:sub>
                    </m:sSub>
                    <m:r>
                      <a:rPr lang="en-US" sz="2000" i="1">
                        <a:solidFill>
                          <a:srgbClr val="0070C0"/>
                        </a:solidFill>
                        <a:latin typeface="Cambria Math" panose="02040503050406030204" pitchFamily="18" charset="0"/>
                        <a:cs typeface="Times New Roman" panose="02020603050405020304" pitchFamily="18" charset="0"/>
                      </a:rPr>
                      <m:t>(</m:t>
                    </m:r>
                    <m:sSub>
                      <m:sSubPr>
                        <m:ctrlPr>
                          <a:rPr lang="ru-RU" sz="2000" i="1">
                            <a:solidFill>
                              <a:srgbClr val="0070C0"/>
                            </a:solidFill>
                            <a:latin typeface="Cambria Math" panose="02040503050406030204" pitchFamily="18" charset="0"/>
                            <a:ea typeface="Cambria Math" panose="02040503050406030204" pitchFamily="18" charset="0"/>
                            <a:cs typeface="Arial" panose="020B0604020202020204" pitchFamily="34" charset="0"/>
                          </a:rPr>
                        </m:ctrlPr>
                      </m:sSubPr>
                      <m:e>
                        <m:r>
                          <a:rPr lang="en-US" sz="2000" i="1">
                            <a:solidFill>
                              <a:srgbClr val="0070C0"/>
                            </a:solidFill>
                            <a:latin typeface="Cambria Math" panose="02040503050406030204" pitchFamily="18" charset="0"/>
                            <a:ea typeface="Cambria Math" panose="02040503050406030204" pitchFamily="18" charset="0"/>
                            <a:cs typeface="Arial" panose="020B0604020202020204" pitchFamily="34" charset="0"/>
                          </a:rPr>
                          <m:t>𝐴</m:t>
                        </m:r>
                      </m:e>
                      <m:sub>
                        <m:r>
                          <a:rPr lang="ru-RU" sz="2000" i="1">
                            <a:solidFill>
                              <a:srgbClr val="0070C0"/>
                            </a:solidFill>
                            <a:latin typeface="Cambria Math" panose="02040503050406030204" pitchFamily="18" charset="0"/>
                            <a:ea typeface="Cambria Math" panose="02040503050406030204" pitchFamily="18" charset="0"/>
                            <a:cs typeface="Arial" panose="020B0604020202020204" pitchFamily="34" charset="0"/>
                          </a:rPr>
                          <m:t>Г</m:t>
                        </m:r>
                      </m:sub>
                    </m:sSub>
                    <m:r>
                      <a:rPr lang="ru-RU" sz="2000" i="1">
                        <a:solidFill>
                          <a:srgbClr val="0070C0"/>
                        </a:solidFill>
                        <a:latin typeface="Cambria Math" panose="02040503050406030204" pitchFamily="18" charset="0"/>
                        <a:ea typeface="Cambria Math" panose="02040503050406030204" pitchFamily="18" charset="0"/>
                      </a:rPr>
                      <m:t>∨</m:t>
                    </m:r>
                    <m:sSub>
                      <m:sSubPr>
                        <m:ctrlPr>
                          <a:rPr lang="ru-RU" sz="2000" i="1">
                            <a:solidFill>
                              <a:srgbClr val="0070C0"/>
                            </a:solidFill>
                            <a:latin typeface="Cambria Math" panose="02040503050406030204" pitchFamily="18" charset="0"/>
                            <a:ea typeface="Cambria Math" panose="02040503050406030204" pitchFamily="18" charset="0"/>
                            <a:cs typeface="Arial" panose="020B0604020202020204" pitchFamily="34" charset="0"/>
                          </a:rPr>
                        </m:ctrlPr>
                      </m:sSubPr>
                      <m:e>
                        <m:r>
                          <a:rPr lang="en-US" sz="2000" i="1">
                            <a:solidFill>
                              <a:srgbClr val="0070C0"/>
                            </a:solidFill>
                            <a:latin typeface="Cambria Math" panose="02040503050406030204" pitchFamily="18" charset="0"/>
                            <a:ea typeface="Cambria Math" panose="02040503050406030204" pitchFamily="18" charset="0"/>
                            <a:cs typeface="Arial" panose="020B0604020202020204" pitchFamily="34" charset="0"/>
                          </a:rPr>
                          <m:t>𝐵</m:t>
                        </m:r>
                      </m:e>
                      <m:sub>
                        <m:r>
                          <a:rPr lang="ru-RU" sz="2000" i="1">
                            <a:solidFill>
                              <a:srgbClr val="0070C0"/>
                            </a:solidFill>
                            <a:latin typeface="Cambria Math" panose="02040503050406030204" pitchFamily="18" charset="0"/>
                            <a:ea typeface="Cambria Math" panose="02040503050406030204" pitchFamily="18" charset="0"/>
                            <a:cs typeface="Arial" panose="020B0604020202020204" pitchFamily="34" charset="0"/>
                          </a:rPr>
                          <m:t>Г</m:t>
                        </m:r>
                      </m:sub>
                    </m:sSub>
                    <m:r>
                      <m:rPr>
                        <m:nor/>
                      </m:rPr>
                      <a:rPr lang="ru-RU" sz="2000" dirty="0">
                        <a:solidFill>
                          <a:srgbClr val="0070C0"/>
                        </a:solidFill>
                        <a:ea typeface="Cambria Math" panose="02040503050406030204" pitchFamily="18" charset="0"/>
                      </a:rPr>
                      <m:t> </m:t>
                    </m:r>
                    <m:r>
                      <a:rPr lang="ru-RU" sz="2000" i="1">
                        <a:solidFill>
                          <a:srgbClr val="0070C0"/>
                        </a:solidFill>
                        <a:latin typeface="Cambria Math" panose="02040503050406030204" pitchFamily="18" charset="0"/>
                        <a:ea typeface="Cambria Math" panose="02040503050406030204" pitchFamily="18" charset="0"/>
                      </a:rPr>
                      <m:t>∨ </m:t>
                    </m:r>
                    <m:sSub>
                      <m:sSubPr>
                        <m:ctrlPr>
                          <a:rPr lang="ru-RU" sz="2000" i="1">
                            <a:solidFill>
                              <a:srgbClr val="0070C0"/>
                            </a:solidFill>
                            <a:latin typeface="Cambria Math" panose="02040503050406030204" pitchFamily="18" charset="0"/>
                            <a:ea typeface="Cambria Math" panose="02040503050406030204" pitchFamily="18" charset="0"/>
                            <a:cs typeface="Arial" panose="020B0604020202020204" pitchFamily="34" charset="0"/>
                          </a:rPr>
                        </m:ctrlPr>
                      </m:sSubPr>
                      <m:e>
                        <m:r>
                          <a:rPr lang="en-US" sz="2000" i="1">
                            <a:solidFill>
                              <a:srgbClr val="0070C0"/>
                            </a:solidFill>
                            <a:latin typeface="Cambria Math" panose="02040503050406030204" pitchFamily="18" charset="0"/>
                            <a:ea typeface="Cambria Math" panose="02040503050406030204" pitchFamily="18" charset="0"/>
                            <a:cs typeface="Arial" panose="020B0604020202020204" pitchFamily="34" charset="0"/>
                          </a:rPr>
                          <m:t>𝐶</m:t>
                        </m:r>
                      </m:e>
                      <m:sub>
                        <m:r>
                          <a:rPr lang="ru-RU" sz="2000" i="1">
                            <a:solidFill>
                              <a:srgbClr val="0070C0"/>
                            </a:solidFill>
                            <a:latin typeface="Cambria Math" panose="02040503050406030204" pitchFamily="18" charset="0"/>
                            <a:ea typeface="Cambria Math" panose="02040503050406030204" pitchFamily="18" charset="0"/>
                            <a:cs typeface="Arial" panose="020B0604020202020204" pitchFamily="34" charset="0"/>
                          </a:rPr>
                          <m:t>Г</m:t>
                        </m:r>
                      </m:sub>
                    </m:sSub>
                    <m:r>
                      <a:rPr lang="en-US" sz="2000" i="1">
                        <a:solidFill>
                          <a:srgbClr val="0070C0"/>
                        </a:solidFill>
                        <a:latin typeface="Cambria Math" panose="02040503050406030204" pitchFamily="18" charset="0"/>
                        <a:cs typeface="Times New Roman" panose="02020603050405020304" pitchFamily="18" charset="0"/>
                      </a:rPr>
                      <m:t>)</m:t>
                    </m:r>
                  </m:oMath>
                </a14:m>
                <a:r>
                  <a:rPr lang="ru-RU" sz="2000" b="1" dirty="0">
                    <a:solidFill>
                      <a:srgbClr val="0070C0"/>
                    </a:solidFill>
                  </a:rPr>
                  <a:t/>
                </a:r>
                <a:br>
                  <a:rPr lang="ru-RU" sz="2000" b="1" dirty="0">
                    <a:solidFill>
                      <a:srgbClr val="0070C0"/>
                    </a:solidFill>
                  </a:rPr>
                </a:br>
                <a:r>
                  <a:rPr lang="ru-RU" sz="2000" dirty="0"/>
                  <a:t/>
                </a:r>
                <a:br>
                  <a:rPr lang="ru-RU" sz="2000" dirty="0"/>
                </a:br>
                <a:endParaRPr lang="ru-RU" sz="2000" dirty="0"/>
              </a:p>
            </p:txBody>
          </p:sp>
        </mc:Choice>
        <mc:Fallback xmlns="">
          <p:sp>
            <p:nvSpPr>
              <p:cNvPr id="2" name="Заголовок 1"/>
              <p:cNvSpPr>
                <a:spLocks noGrp="1" noRot="1" noChangeAspect="1" noMove="1" noResize="1" noEditPoints="1" noAdjustHandles="1" noChangeArrowheads="1" noChangeShapeType="1" noTextEdit="1"/>
              </p:cNvSpPr>
              <p:nvPr>
                <p:ph type="title"/>
              </p:nvPr>
            </p:nvSpPr>
            <p:spPr>
              <a:xfrm>
                <a:off x="628650" y="365128"/>
                <a:ext cx="7886700" cy="1623712"/>
              </a:xfrm>
              <a:blipFill rotWithShape="0">
                <a:blip r:embed="rId7"/>
                <a:stretch>
                  <a:fillRect l="-773" t="-7519"/>
                </a:stretch>
              </a:blipFill>
            </p:spPr>
            <p:txBody>
              <a:bodyPr/>
              <a:lstStyle/>
              <a:p>
                <a:r>
                  <a:rPr lang="ru-RU">
                    <a:noFill/>
                  </a:rPr>
                  <a:t> </a:t>
                </a:r>
              </a:p>
            </p:txBody>
          </p:sp>
        </mc:Fallback>
      </mc:AlternateContent>
      <p:pic>
        <p:nvPicPr>
          <p:cNvPr id="4" name="Объект 3"/>
          <p:cNvPicPr>
            <a:picLocks noGrp="1" noChangeAspect="1"/>
          </p:cNvPicPr>
          <p:nvPr>
            <p:ph idx="1"/>
          </p:nvPr>
        </p:nvPicPr>
        <p:blipFill>
          <a:blip r:embed="rId8"/>
          <a:stretch>
            <a:fillRect/>
          </a:stretch>
        </p:blipFill>
        <p:spPr>
          <a:xfrm>
            <a:off x="1863265" y="1556792"/>
            <a:ext cx="5417470" cy="5040000"/>
          </a:xfrm>
          <a:prstGeom prst="rect">
            <a:avLst/>
          </a:prstGeom>
        </p:spPr>
      </p:pic>
      <p:pic>
        <p:nvPicPr>
          <p:cNvPr id="3" name="Рисунок 2"/>
          <p:cNvPicPr>
            <a:picLocks noChangeAspect="1"/>
          </p:cNvPicPr>
          <p:nvPr/>
        </p:nvPicPr>
        <p:blipFill>
          <a:blip r:embed="rId9"/>
          <a:stretch>
            <a:fillRect/>
          </a:stretch>
        </p:blipFill>
        <p:spPr>
          <a:xfrm>
            <a:off x="7139336" y="34988"/>
            <a:ext cx="1993321" cy="1542678"/>
          </a:xfrm>
          <a:prstGeom prst="rect">
            <a:avLst/>
          </a:prstGeom>
        </p:spPr>
      </p:pic>
    </p:spTree>
    <p:extLst>
      <p:ext uri="{BB962C8B-B14F-4D97-AF65-F5344CB8AC3E}">
        <p14:creationId xmlns:p14="http://schemas.microsoft.com/office/powerpoint/2010/main" val="2383278484"/>
      </p:ext>
    </p:extLst>
  </p:cSld>
  <p:clrMapOvr>
    <a:masterClrMapping/>
  </p:clrMapOvr>
  <p:transition spd="med">
    <p:pull/>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28650" y="1"/>
            <a:ext cx="7886700" cy="980728"/>
          </a:xfrm>
        </p:spPr>
        <p:txBody>
          <a:bodyPr/>
          <a:lstStyle/>
          <a:p>
            <a:r>
              <a:rPr lang="ru-RU" dirty="0" smtClean="0"/>
              <a:t>Размышления</a:t>
            </a:r>
            <a:r>
              <a:rPr lang="en-US" dirty="0" smtClean="0"/>
              <a:t> </a:t>
            </a:r>
            <a:r>
              <a:rPr lang="ru-RU" dirty="0" smtClean="0"/>
              <a:t>агентов</a:t>
            </a:r>
            <a:endParaRPr lang="ru-RU" dirty="0"/>
          </a:p>
        </p:txBody>
      </p:sp>
      <mc:AlternateContent xmlns:mc="http://schemas.openxmlformats.org/markup-compatibility/2006" xmlns:a14="http://schemas.microsoft.com/office/drawing/2010/main">
        <mc:Choice Requires="a14">
          <p:sp>
            <p:nvSpPr>
              <p:cNvPr id="3" name="Объект 2"/>
              <p:cNvSpPr>
                <a:spLocks noGrp="1"/>
              </p:cNvSpPr>
              <p:nvPr>
                <p:ph idx="1"/>
              </p:nvPr>
            </p:nvSpPr>
            <p:spPr>
              <a:xfrm>
                <a:off x="323528" y="980728"/>
                <a:ext cx="8640960" cy="5877272"/>
              </a:xfrm>
            </p:spPr>
            <p:txBody>
              <a:bodyPr>
                <a:normAutofit/>
              </a:bodyPr>
              <a:lstStyle/>
              <a:p>
                <a:pPr marL="0" indent="0">
                  <a:buNone/>
                </a:pPr>
                <a:r>
                  <a:rPr lang="en-US" sz="2400" dirty="0" smtClean="0">
                    <a:solidFill>
                      <a:srgbClr val="0070C0"/>
                    </a:solidFill>
                  </a:rPr>
                  <a:t>[!</a:t>
                </a:r>
                <a:r>
                  <a:rPr lang="en-US" sz="2400" dirty="0">
                    <a:solidFill>
                      <a:srgbClr val="0070C0"/>
                    </a:solidFill>
                    <a:cs typeface="Arial" panose="020B0604020202020204" pitchFamily="34" charset="0"/>
                  </a:rPr>
                  <a:t> </a:t>
                </a:r>
                <a14:m>
                  <m:oMath xmlns:m="http://schemas.openxmlformats.org/officeDocument/2006/math">
                    <m:sSub>
                      <m:sSubPr>
                        <m:ctrlPr>
                          <a:rPr lang="en-US" sz="2400" i="1">
                            <a:solidFill>
                              <a:srgbClr val="0070C0"/>
                            </a:solidFill>
                            <a:latin typeface="Cambria Math" panose="02040503050406030204" pitchFamily="18" charset="0"/>
                            <a:cs typeface="Arial" panose="020B0604020202020204" pitchFamily="34" charset="0"/>
                          </a:rPr>
                        </m:ctrlPr>
                      </m:sSubPr>
                      <m:e>
                        <m:r>
                          <a:rPr lang="en-US" sz="2400" i="1">
                            <a:solidFill>
                              <a:srgbClr val="0070C0"/>
                            </a:solidFill>
                            <a:latin typeface="Cambria Math" panose="02040503050406030204" pitchFamily="18" charset="0"/>
                            <a:cs typeface="Arial" panose="020B0604020202020204" pitchFamily="34" charset="0"/>
                          </a:rPr>
                          <m:t>𝐴</m:t>
                        </m:r>
                      </m:e>
                      <m:sub>
                        <m:r>
                          <a:rPr lang="en-US" sz="2400" i="1">
                            <a:solidFill>
                              <a:srgbClr val="0070C0"/>
                            </a:solidFill>
                            <a:latin typeface="Cambria Math" panose="02040503050406030204" pitchFamily="18" charset="0"/>
                            <a:cs typeface="Arial" panose="020B0604020202020204" pitchFamily="34" charset="0"/>
                          </a:rPr>
                          <m:t>0</m:t>
                        </m:r>
                      </m:sub>
                    </m:sSub>
                  </m:oMath>
                </a14:m>
                <a:r>
                  <a:rPr lang="en-US" sz="2400" b="1" dirty="0">
                    <a:solidFill>
                      <a:srgbClr val="0070C0"/>
                    </a:solidFill>
                  </a:rPr>
                  <a:t>]</a:t>
                </a:r>
                <a:r>
                  <a:rPr lang="ru-RU" sz="2400" dirty="0">
                    <a:solidFill>
                      <a:srgbClr val="0070C0"/>
                    </a:solidFill>
                  </a:rPr>
                  <a:t> </a:t>
                </a:r>
                <a14:m>
                  <m:oMath xmlns:m="http://schemas.openxmlformats.org/officeDocument/2006/math">
                    <m:sSub>
                      <m:sSubPr>
                        <m:ctrlPr>
                          <a:rPr lang="ru-RU" sz="2400" i="1">
                            <a:solidFill>
                              <a:srgbClr val="0070C0"/>
                            </a:solidFill>
                            <a:latin typeface="Cambria Math" panose="02040503050406030204" pitchFamily="18" charset="0"/>
                          </a:rPr>
                        </m:ctrlPr>
                      </m:sSubPr>
                      <m:e>
                        <m:r>
                          <m:rPr>
                            <m:sty m:val="p"/>
                          </m:rPr>
                          <a:rPr lang="en-US" sz="2400">
                            <a:solidFill>
                              <a:srgbClr val="0070C0"/>
                            </a:solidFill>
                            <a:latin typeface="Cambria Math"/>
                          </a:rPr>
                          <m:t>C</m:t>
                        </m:r>
                      </m:e>
                      <m:sub>
                        <m:r>
                          <m:rPr>
                            <m:sty m:val="p"/>
                          </m:rPr>
                          <a:rPr lang="en-US" sz="2400">
                            <a:solidFill>
                              <a:srgbClr val="0070C0"/>
                            </a:solidFill>
                            <a:latin typeface="Cambria Math"/>
                          </a:rPr>
                          <m:t>G</m:t>
                        </m:r>
                      </m:sub>
                    </m:sSub>
                    <m:r>
                      <a:rPr lang="ru-RU" sz="2400">
                        <a:solidFill>
                          <a:srgbClr val="0070C0"/>
                        </a:solidFill>
                        <a:latin typeface="Cambria Math" panose="02040503050406030204" pitchFamily="18" charset="0"/>
                      </a:rPr>
                      <m:t>1</m:t>
                    </m:r>
                    <m:r>
                      <a:rPr lang="en-US" sz="2400" b="1">
                        <a:solidFill>
                          <a:srgbClr val="0070C0"/>
                        </a:solidFill>
                        <a:latin typeface="Cambria Math" panose="02040503050406030204" pitchFamily="18" charset="0"/>
                      </a:rPr>
                      <m:t> </m:t>
                    </m:r>
                  </m:oMath>
                </a14:m>
                <a:r>
                  <a:rPr lang="en-US" sz="2400" b="1" dirty="0">
                    <a:solidFill>
                      <a:srgbClr val="0070C0"/>
                    </a:solidFill>
                  </a:rPr>
                  <a:t>– </a:t>
                </a:r>
                <a:r>
                  <a:rPr lang="ru-RU" sz="2400" b="1" dirty="0">
                    <a:solidFill>
                      <a:srgbClr val="0070C0"/>
                    </a:solidFill>
                  </a:rPr>
                  <a:t>не менее 1 чумазого</a:t>
                </a:r>
                <a:r>
                  <a:rPr lang="en-US" sz="2400" b="1" dirty="0">
                    <a:solidFill>
                      <a:srgbClr val="0070C0"/>
                    </a:solidFill>
                  </a:rPr>
                  <a:t/>
                </a:r>
                <a:br>
                  <a:rPr lang="en-US" sz="2400" b="1" dirty="0">
                    <a:solidFill>
                      <a:srgbClr val="0070C0"/>
                    </a:solidFill>
                  </a:rPr>
                </a:br>
                <a14:m>
                  <m:oMath xmlns:m="http://schemas.openxmlformats.org/officeDocument/2006/math">
                    <m:r>
                      <a:rPr lang="ru-RU" sz="2400" i="1">
                        <a:solidFill>
                          <a:srgbClr val="0070C0"/>
                        </a:solidFill>
                        <a:latin typeface="Cambria Math"/>
                      </a:rPr>
                      <m:t>𝜑</m:t>
                    </m:r>
                  </m:oMath>
                </a14:m>
                <a:r>
                  <a:rPr lang="ru-RU" sz="2400" dirty="0">
                    <a:solidFill>
                      <a:srgbClr val="0070C0"/>
                    </a:solidFill>
                    <a:ea typeface="Cambria Math" panose="02040503050406030204" pitchFamily="18" charset="0"/>
                    <a:cs typeface="Arial" panose="020B0604020202020204" pitchFamily="34" charset="0"/>
                  </a:rPr>
                  <a:t> </a:t>
                </a:r>
                <a14:m>
                  <m:oMath xmlns:m="http://schemas.openxmlformats.org/officeDocument/2006/math">
                    <m:r>
                      <a:rPr lang="ru-RU" sz="2400" i="1">
                        <a:solidFill>
                          <a:srgbClr val="0070C0"/>
                        </a:solidFill>
                        <a:latin typeface="Cambria Math" panose="02040503050406030204" pitchFamily="18" charset="0"/>
                        <a:ea typeface="Cambria Math" panose="02040503050406030204" pitchFamily="18" charset="0"/>
                        <a:cs typeface="Arial" panose="020B0604020202020204" pitchFamily="34" charset="0"/>
                      </a:rPr>
                      <m:t>≡</m:t>
                    </m:r>
                    <m:sSub>
                      <m:sSubPr>
                        <m:ctrlPr>
                          <a:rPr lang="ru-RU" sz="2400" i="1">
                            <a:solidFill>
                              <a:srgbClr val="0070C0"/>
                            </a:solidFill>
                            <a:latin typeface="Cambria Math" panose="02040503050406030204" pitchFamily="18" charset="0"/>
                            <a:ea typeface="Cambria Math" panose="02040503050406030204" pitchFamily="18" charset="0"/>
                            <a:cs typeface="Arial" panose="020B0604020202020204" pitchFamily="34" charset="0"/>
                          </a:rPr>
                        </m:ctrlPr>
                      </m:sSubPr>
                      <m:e>
                        <m:r>
                          <a:rPr lang="en-US" sz="2400" i="1">
                            <a:solidFill>
                              <a:srgbClr val="0070C0"/>
                            </a:solidFill>
                            <a:latin typeface="Cambria Math" panose="02040503050406030204" pitchFamily="18" charset="0"/>
                            <a:ea typeface="Cambria Math" panose="02040503050406030204" pitchFamily="18" charset="0"/>
                            <a:cs typeface="Arial" panose="020B0604020202020204" pitchFamily="34" charset="0"/>
                          </a:rPr>
                          <m:t>𝐴</m:t>
                        </m:r>
                      </m:e>
                      <m:sub>
                        <m:r>
                          <a:rPr lang="ru-RU" sz="2400" i="1">
                            <a:solidFill>
                              <a:srgbClr val="0070C0"/>
                            </a:solidFill>
                            <a:latin typeface="Cambria Math" panose="02040503050406030204" pitchFamily="18" charset="0"/>
                            <a:ea typeface="Cambria Math" panose="02040503050406030204" pitchFamily="18" charset="0"/>
                            <a:cs typeface="Arial" panose="020B0604020202020204" pitchFamily="34" charset="0"/>
                          </a:rPr>
                          <m:t>Г</m:t>
                        </m:r>
                      </m:sub>
                    </m:sSub>
                    <m:r>
                      <a:rPr lang="ru-RU" sz="2400" i="1">
                        <a:solidFill>
                          <a:srgbClr val="0070C0"/>
                        </a:solidFill>
                        <a:latin typeface="Cambria Math" panose="02040503050406030204" pitchFamily="18" charset="0"/>
                        <a:ea typeface="Cambria Math" panose="02040503050406030204" pitchFamily="18" charset="0"/>
                      </a:rPr>
                      <m:t>∨</m:t>
                    </m:r>
                    <m:sSub>
                      <m:sSubPr>
                        <m:ctrlPr>
                          <a:rPr lang="ru-RU" sz="2400" i="1">
                            <a:solidFill>
                              <a:srgbClr val="0070C0"/>
                            </a:solidFill>
                            <a:latin typeface="Cambria Math" panose="02040503050406030204" pitchFamily="18" charset="0"/>
                            <a:ea typeface="Cambria Math" panose="02040503050406030204" pitchFamily="18" charset="0"/>
                            <a:cs typeface="Arial" panose="020B0604020202020204" pitchFamily="34" charset="0"/>
                          </a:rPr>
                        </m:ctrlPr>
                      </m:sSubPr>
                      <m:e>
                        <m:r>
                          <a:rPr lang="en-US" sz="2400" i="1">
                            <a:solidFill>
                              <a:srgbClr val="0070C0"/>
                            </a:solidFill>
                            <a:latin typeface="Cambria Math" panose="02040503050406030204" pitchFamily="18" charset="0"/>
                            <a:ea typeface="Cambria Math" panose="02040503050406030204" pitchFamily="18" charset="0"/>
                            <a:cs typeface="Arial" panose="020B0604020202020204" pitchFamily="34" charset="0"/>
                          </a:rPr>
                          <m:t>𝐵</m:t>
                        </m:r>
                      </m:e>
                      <m:sub>
                        <m:r>
                          <a:rPr lang="ru-RU" sz="2400" i="1">
                            <a:solidFill>
                              <a:srgbClr val="0070C0"/>
                            </a:solidFill>
                            <a:latin typeface="Cambria Math" panose="02040503050406030204" pitchFamily="18" charset="0"/>
                            <a:ea typeface="Cambria Math" panose="02040503050406030204" pitchFamily="18" charset="0"/>
                            <a:cs typeface="Arial" panose="020B0604020202020204" pitchFamily="34" charset="0"/>
                          </a:rPr>
                          <m:t>Г</m:t>
                        </m:r>
                      </m:sub>
                    </m:sSub>
                  </m:oMath>
                </a14:m>
                <a:r>
                  <a:rPr lang="ru-RU" sz="2400" dirty="0">
                    <a:solidFill>
                      <a:srgbClr val="0070C0"/>
                    </a:solidFill>
                    <a:ea typeface="Cambria Math" panose="02040503050406030204" pitchFamily="18" charset="0"/>
                  </a:rPr>
                  <a:t> </a:t>
                </a:r>
                <a14:m>
                  <m:oMath xmlns:m="http://schemas.openxmlformats.org/officeDocument/2006/math">
                    <m:r>
                      <a:rPr lang="ru-RU" sz="2400" i="1">
                        <a:solidFill>
                          <a:srgbClr val="0070C0"/>
                        </a:solidFill>
                        <a:latin typeface="Cambria Math" panose="02040503050406030204" pitchFamily="18" charset="0"/>
                        <a:ea typeface="Cambria Math" panose="02040503050406030204" pitchFamily="18" charset="0"/>
                      </a:rPr>
                      <m:t>∨ </m:t>
                    </m:r>
                    <m:sSub>
                      <m:sSubPr>
                        <m:ctrlPr>
                          <a:rPr lang="ru-RU" sz="2400" i="1">
                            <a:solidFill>
                              <a:srgbClr val="0070C0"/>
                            </a:solidFill>
                            <a:latin typeface="Cambria Math" panose="02040503050406030204" pitchFamily="18" charset="0"/>
                            <a:ea typeface="Cambria Math" panose="02040503050406030204" pitchFamily="18" charset="0"/>
                            <a:cs typeface="Arial" panose="020B0604020202020204" pitchFamily="34" charset="0"/>
                          </a:rPr>
                        </m:ctrlPr>
                      </m:sSubPr>
                      <m:e>
                        <m:r>
                          <a:rPr lang="en-US" sz="2400" i="1">
                            <a:solidFill>
                              <a:srgbClr val="0070C0"/>
                            </a:solidFill>
                            <a:latin typeface="Cambria Math" panose="02040503050406030204" pitchFamily="18" charset="0"/>
                            <a:ea typeface="Cambria Math" panose="02040503050406030204" pitchFamily="18" charset="0"/>
                            <a:cs typeface="Arial" panose="020B0604020202020204" pitchFamily="34" charset="0"/>
                          </a:rPr>
                          <m:t>𝐶</m:t>
                        </m:r>
                      </m:e>
                      <m:sub>
                        <m:r>
                          <a:rPr lang="ru-RU" sz="2400" i="1">
                            <a:solidFill>
                              <a:srgbClr val="0070C0"/>
                            </a:solidFill>
                            <a:latin typeface="Cambria Math" panose="02040503050406030204" pitchFamily="18" charset="0"/>
                            <a:ea typeface="Cambria Math" panose="02040503050406030204" pitchFamily="18" charset="0"/>
                            <a:cs typeface="Arial" panose="020B0604020202020204" pitchFamily="34" charset="0"/>
                          </a:rPr>
                          <m:t>Г</m:t>
                        </m:r>
                      </m:sub>
                    </m:sSub>
                  </m:oMath>
                </a14:m>
                <a:r>
                  <a:rPr lang="en-US" sz="2400" b="1" dirty="0">
                    <a:solidFill>
                      <a:srgbClr val="0070C0"/>
                    </a:solidFill>
                  </a:rPr>
                  <a:t> </a:t>
                </a:r>
                <a:br>
                  <a:rPr lang="en-US" sz="2400" b="1" dirty="0">
                    <a:solidFill>
                      <a:srgbClr val="0070C0"/>
                    </a:solidFill>
                  </a:rPr>
                </a:br>
                <a14:m>
                  <m:oMath xmlns:m="http://schemas.openxmlformats.org/officeDocument/2006/math">
                    <m:sSub>
                      <m:sSubPr>
                        <m:ctrlPr>
                          <a:rPr lang="ru-RU" sz="2400" i="1">
                            <a:solidFill>
                              <a:srgbClr val="0070C0"/>
                            </a:solidFill>
                            <a:latin typeface="Cambria Math" panose="02040503050406030204" pitchFamily="18" charset="0"/>
                          </a:rPr>
                        </m:ctrlPr>
                      </m:sSubPr>
                      <m:e>
                        <m:r>
                          <m:rPr>
                            <m:sty m:val="p"/>
                          </m:rPr>
                          <a:rPr lang="en-US" sz="2400">
                            <a:solidFill>
                              <a:srgbClr val="0070C0"/>
                            </a:solidFill>
                            <a:latin typeface="Cambria Math"/>
                          </a:rPr>
                          <m:t>C</m:t>
                        </m:r>
                      </m:e>
                      <m:sub>
                        <m:r>
                          <m:rPr>
                            <m:sty m:val="p"/>
                          </m:rPr>
                          <a:rPr lang="en-US" sz="2400">
                            <a:solidFill>
                              <a:srgbClr val="0070C0"/>
                            </a:solidFill>
                            <a:latin typeface="Cambria Math"/>
                          </a:rPr>
                          <m:t>G</m:t>
                        </m:r>
                      </m:sub>
                    </m:sSub>
                    <m:r>
                      <a:rPr lang="ru-RU" sz="2400">
                        <a:solidFill>
                          <a:srgbClr val="0070C0"/>
                        </a:solidFill>
                        <a:latin typeface="Cambria Math" panose="02040503050406030204" pitchFamily="18" charset="0"/>
                      </a:rPr>
                      <m:t>1</m:t>
                    </m:r>
                    <m:r>
                      <a:rPr lang="en-US" sz="2400" b="1">
                        <a:solidFill>
                          <a:srgbClr val="0070C0"/>
                        </a:solidFill>
                        <a:latin typeface="Cambria Math" panose="02040503050406030204" pitchFamily="18" charset="0"/>
                      </a:rPr>
                      <m:t> </m:t>
                    </m:r>
                  </m:oMath>
                </a14:m>
                <a:r>
                  <a:rPr lang="ru-RU" sz="2400" dirty="0">
                    <a:solidFill>
                      <a:srgbClr val="0070C0"/>
                    </a:solidFill>
                    <a:sym typeface="Symbol"/>
                  </a:rPr>
                  <a:t>≡</a:t>
                </a:r>
                <a14:m>
                  <m:oMath xmlns:m="http://schemas.openxmlformats.org/officeDocument/2006/math">
                    <m:sSub>
                      <m:sSubPr>
                        <m:ctrlPr>
                          <a:rPr lang="ru-RU" sz="2400" i="1">
                            <a:solidFill>
                              <a:srgbClr val="0070C0"/>
                            </a:solidFill>
                            <a:latin typeface="Cambria Math" panose="02040503050406030204" pitchFamily="18" charset="0"/>
                            <a:cs typeface="Times New Roman" panose="02020603050405020304" pitchFamily="18" charset="0"/>
                          </a:rPr>
                        </m:ctrlPr>
                      </m:sSubPr>
                      <m:e>
                        <m:r>
                          <a:rPr lang="en-US" sz="2400" i="1">
                            <a:solidFill>
                              <a:srgbClr val="0070C0"/>
                            </a:solidFill>
                            <a:latin typeface="Cambria Math" panose="02040503050406030204" pitchFamily="18" charset="0"/>
                            <a:cs typeface="Times New Roman" panose="02020603050405020304" pitchFamily="18" charset="0"/>
                          </a:rPr>
                          <m:t>𝐾</m:t>
                        </m:r>
                      </m:e>
                      <m:sub>
                        <m:r>
                          <a:rPr lang="en-US" sz="2400" i="1">
                            <a:solidFill>
                              <a:srgbClr val="0070C0"/>
                            </a:solidFill>
                            <a:latin typeface="Cambria Math" panose="02040503050406030204" pitchFamily="18" charset="0"/>
                            <a:cs typeface="Times New Roman" panose="02020603050405020304" pitchFamily="18" charset="0"/>
                          </a:rPr>
                          <m:t>𝐴</m:t>
                        </m:r>
                      </m:sub>
                    </m:sSub>
                    <m:r>
                      <a:rPr lang="en-US" sz="2400" i="1">
                        <a:solidFill>
                          <a:srgbClr val="0070C0"/>
                        </a:solidFill>
                        <a:latin typeface="Cambria Math" panose="02040503050406030204" pitchFamily="18" charset="0"/>
                      </a:rPr>
                      <m:t>(</m:t>
                    </m:r>
                    <m:sSub>
                      <m:sSubPr>
                        <m:ctrlPr>
                          <a:rPr lang="ru-RU" sz="2400" i="1">
                            <a:solidFill>
                              <a:srgbClr val="0070C0"/>
                            </a:solidFill>
                            <a:latin typeface="Cambria Math" panose="02040503050406030204" pitchFamily="18" charset="0"/>
                            <a:ea typeface="Cambria Math" panose="02040503050406030204" pitchFamily="18" charset="0"/>
                            <a:cs typeface="Arial" panose="020B0604020202020204" pitchFamily="34" charset="0"/>
                          </a:rPr>
                        </m:ctrlPr>
                      </m:sSubPr>
                      <m:e>
                        <m:r>
                          <a:rPr lang="en-US" sz="2400" i="1">
                            <a:solidFill>
                              <a:srgbClr val="0070C0"/>
                            </a:solidFill>
                            <a:latin typeface="Cambria Math" panose="02040503050406030204" pitchFamily="18" charset="0"/>
                            <a:ea typeface="Cambria Math" panose="02040503050406030204" pitchFamily="18" charset="0"/>
                            <a:cs typeface="Arial" panose="020B0604020202020204" pitchFamily="34" charset="0"/>
                          </a:rPr>
                          <m:t>𝐴</m:t>
                        </m:r>
                      </m:e>
                      <m:sub>
                        <m:r>
                          <a:rPr lang="ru-RU" sz="2400" i="1">
                            <a:solidFill>
                              <a:srgbClr val="0070C0"/>
                            </a:solidFill>
                            <a:latin typeface="Cambria Math" panose="02040503050406030204" pitchFamily="18" charset="0"/>
                            <a:ea typeface="Cambria Math" panose="02040503050406030204" pitchFamily="18" charset="0"/>
                            <a:cs typeface="Arial" panose="020B0604020202020204" pitchFamily="34" charset="0"/>
                          </a:rPr>
                          <m:t>Г</m:t>
                        </m:r>
                      </m:sub>
                    </m:sSub>
                    <m:r>
                      <a:rPr lang="ru-RU" sz="2400" i="1">
                        <a:solidFill>
                          <a:srgbClr val="0070C0"/>
                        </a:solidFill>
                        <a:latin typeface="Cambria Math" panose="02040503050406030204" pitchFamily="18" charset="0"/>
                        <a:ea typeface="Cambria Math" panose="02040503050406030204" pitchFamily="18" charset="0"/>
                      </a:rPr>
                      <m:t>∨</m:t>
                    </m:r>
                    <m:sSub>
                      <m:sSubPr>
                        <m:ctrlPr>
                          <a:rPr lang="ru-RU" sz="2400" i="1">
                            <a:solidFill>
                              <a:srgbClr val="0070C0"/>
                            </a:solidFill>
                            <a:latin typeface="Cambria Math" panose="02040503050406030204" pitchFamily="18" charset="0"/>
                            <a:ea typeface="Cambria Math" panose="02040503050406030204" pitchFamily="18" charset="0"/>
                            <a:cs typeface="Arial" panose="020B0604020202020204" pitchFamily="34" charset="0"/>
                          </a:rPr>
                        </m:ctrlPr>
                      </m:sSubPr>
                      <m:e>
                        <m:r>
                          <a:rPr lang="en-US" sz="2400" i="1">
                            <a:solidFill>
                              <a:srgbClr val="0070C0"/>
                            </a:solidFill>
                            <a:latin typeface="Cambria Math" panose="02040503050406030204" pitchFamily="18" charset="0"/>
                            <a:ea typeface="Cambria Math" panose="02040503050406030204" pitchFamily="18" charset="0"/>
                            <a:cs typeface="Arial" panose="020B0604020202020204" pitchFamily="34" charset="0"/>
                          </a:rPr>
                          <m:t>𝐵</m:t>
                        </m:r>
                      </m:e>
                      <m:sub>
                        <m:r>
                          <a:rPr lang="ru-RU" sz="2400" i="1">
                            <a:solidFill>
                              <a:srgbClr val="0070C0"/>
                            </a:solidFill>
                            <a:latin typeface="Cambria Math" panose="02040503050406030204" pitchFamily="18" charset="0"/>
                            <a:ea typeface="Cambria Math" panose="02040503050406030204" pitchFamily="18" charset="0"/>
                            <a:cs typeface="Arial" panose="020B0604020202020204" pitchFamily="34" charset="0"/>
                          </a:rPr>
                          <m:t>Г</m:t>
                        </m:r>
                      </m:sub>
                    </m:sSub>
                    <m:r>
                      <m:rPr>
                        <m:nor/>
                      </m:rPr>
                      <a:rPr lang="ru-RU" sz="2400" dirty="0">
                        <a:solidFill>
                          <a:srgbClr val="0070C0"/>
                        </a:solidFill>
                        <a:ea typeface="Cambria Math" panose="02040503050406030204" pitchFamily="18" charset="0"/>
                      </a:rPr>
                      <m:t> </m:t>
                    </m:r>
                    <m:r>
                      <a:rPr lang="ru-RU" sz="2400" i="1">
                        <a:solidFill>
                          <a:srgbClr val="0070C0"/>
                        </a:solidFill>
                        <a:latin typeface="Cambria Math" panose="02040503050406030204" pitchFamily="18" charset="0"/>
                        <a:ea typeface="Cambria Math" panose="02040503050406030204" pitchFamily="18" charset="0"/>
                      </a:rPr>
                      <m:t>∨ </m:t>
                    </m:r>
                    <m:sSub>
                      <m:sSubPr>
                        <m:ctrlPr>
                          <a:rPr lang="ru-RU" sz="2400" i="1">
                            <a:solidFill>
                              <a:srgbClr val="0070C0"/>
                            </a:solidFill>
                            <a:latin typeface="Cambria Math" panose="02040503050406030204" pitchFamily="18" charset="0"/>
                            <a:ea typeface="Cambria Math" panose="02040503050406030204" pitchFamily="18" charset="0"/>
                            <a:cs typeface="Arial" panose="020B0604020202020204" pitchFamily="34" charset="0"/>
                          </a:rPr>
                        </m:ctrlPr>
                      </m:sSubPr>
                      <m:e>
                        <m:r>
                          <a:rPr lang="en-US" sz="2400" i="1">
                            <a:solidFill>
                              <a:srgbClr val="0070C0"/>
                            </a:solidFill>
                            <a:latin typeface="Cambria Math" panose="02040503050406030204" pitchFamily="18" charset="0"/>
                            <a:ea typeface="Cambria Math" panose="02040503050406030204" pitchFamily="18" charset="0"/>
                            <a:cs typeface="Arial" panose="020B0604020202020204" pitchFamily="34" charset="0"/>
                          </a:rPr>
                          <m:t>𝐶</m:t>
                        </m:r>
                      </m:e>
                      <m:sub>
                        <m:r>
                          <a:rPr lang="ru-RU" sz="2400" i="1">
                            <a:solidFill>
                              <a:srgbClr val="0070C0"/>
                            </a:solidFill>
                            <a:latin typeface="Cambria Math" panose="02040503050406030204" pitchFamily="18" charset="0"/>
                            <a:ea typeface="Cambria Math" panose="02040503050406030204" pitchFamily="18" charset="0"/>
                            <a:cs typeface="Arial" panose="020B0604020202020204" pitchFamily="34" charset="0"/>
                          </a:rPr>
                          <m:t>Г</m:t>
                        </m:r>
                      </m:sub>
                    </m:sSub>
                    <m:r>
                      <a:rPr lang="en-US" sz="2400" i="1">
                        <a:solidFill>
                          <a:srgbClr val="0070C0"/>
                        </a:solidFill>
                        <a:latin typeface="Cambria Math" panose="02040503050406030204" pitchFamily="18" charset="0"/>
                      </a:rPr>
                      <m:t>)</m:t>
                    </m:r>
                    <m:r>
                      <a:rPr lang="en-US" sz="2400">
                        <a:solidFill>
                          <a:srgbClr val="0070C0"/>
                        </a:solidFill>
                        <a:latin typeface="Cambria Math" panose="02040503050406030204" pitchFamily="18" charset="0"/>
                      </a:rPr>
                      <m:t>&amp;</m:t>
                    </m:r>
                    <m:sSub>
                      <m:sSubPr>
                        <m:ctrlPr>
                          <a:rPr lang="ru-RU" sz="2400" i="1">
                            <a:solidFill>
                              <a:srgbClr val="0070C0"/>
                            </a:solidFill>
                            <a:latin typeface="Cambria Math" panose="02040503050406030204" pitchFamily="18" charset="0"/>
                            <a:cs typeface="Times New Roman" panose="02020603050405020304" pitchFamily="18" charset="0"/>
                          </a:rPr>
                        </m:ctrlPr>
                      </m:sSubPr>
                      <m:e>
                        <m:r>
                          <a:rPr lang="en-US" sz="2400" i="1">
                            <a:solidFill>
                              <a:srgbClr val="0070C0"/>
                            </a:solidFill>
                            <a:latin typeface="Cambria Math" panose="02040503050406030204" pitchFamily="18" charset="0"/>
                            <a:cs typeface="Times New Roman" panose="02020603050405020304" pitchFamily="18" charset="0"/>
                          </a:rPr>
                          <m:t>𝐾</m:t>
                        </m:r>
                      </m:e>
                      <m:sub>
                        <m:r>
                          <a:rPr lang="en-US" sz="2400" i="1">
                            <a:solidFill>
                              <a:srgbClr val="0070C0"/>
                            </a:solidFill>
                            <a:latin typeface="Cambria Math" panose="02040503050406030204" pitchFamily="18" charset="0"/>
                            <a:cs typeface="Times New Roman" panose="02020603050405020304" pitchFamily="18" charset="0"/>
                          </a:rPr>
                          <m:t>𝐵</m:t>
                        </m:r>
                      </m:sub>
                    </m:sSub>
                    <m:r>
                      <a:rPr lang="en-US" sz="2400">
                        <a:solidFill>
                          <a:srgbClr val="0070C0"/>
                        </a:solidFill>
                        <a:latin typeface="Cambria Math" panose="02040503050406030204" pitchFamily="18" charset="0"/>
                        <a:cs typeface="Times New Roman" panose="02020603050405020304" pitchFamily="18" charset="0"/>
                      </a:rPr>
                      <m:t>(</m:t>
                    </m:r>
                    <m:sSub>
                      <m:sSubPr>
                        <m:ctrlPr>
                          <a:rPr lang="ru-RU" sz="2400" i="1">
                            <a:solidFill>
                              <a:srgbClr val="0070C0"/>
                            </a:solidFill>
                            <a:latin typeface="Cambria Math" panose="02040503050406030204" pitchFamily="18" charset="0"/>
                            <a:ea typeface="Cambria Math" panose="02040503050406030204" pitchFamily="18" charset="0"/>
                            <a:cs typeface="Arial" panose="020B0604020202020204" pitchFamily="34" charset="0"/>
                          </a:rPr>
                        </m:ctrlPr>
                      </m:sSubPr>
                      <m:e>
                        <m:r>
                          <a:rPr lang="en-US" sz="2400" i="1">
                            <a:solidFill>
                              <a:srgbClr val="0070C0"/>
                            </a:solidFill>
                            <a:latin typeface="Cambria Math" panose="02040503050406030204" pitchFamily="18" charset="0"/>
                            <a:ea typeface="Cambria Math" panose="02040503050406030204" pitchFamily="18" charset="0"/>
                            <a:cs typeface="Arial" panose="020B0604020202020204" pitchFamily="34" charset="0"/>
                          </a:rPr>
                          <m:t>𝐴</m:t>
                        </m:r>
                      </m:e>
                      <m:sub>
                        <m:r>
                          <a:rPr lang="ru-RU" sz="2400" i="1">
                            <a:solidFill>
                              <a:srgbClr val="0070C0"/>
                            </a:solidFill>
                            <a:latin typeface="Cambria Math" panose="02040503050406030204" pitchFamily="18" charset="0"/>
                            <a:ea typeface="Cambria Math" panose="02040503050406030204" pitchFamily="18" charset="0"/>
                            <a:cs typeface="Arial" panose="020B0604020202020204" pitchFamily="34" charset="0"/>
                          </a:rPr>
                          <m:t>Г</m:t>
                        </m:r>
                      </m:sub>
                    </m:sSub>
                    <m:r>
                      <a:rPr lang="ru-RU" sz="2400" i="1">
                        <a:solidFill>
                          <a:srgbClr val="0070C0"/>
                        </a:solidFill>
                        <a:latin typeface="Cambria Math" panose="02040503050406030204" pitchFamily="18" charset="0"/>
                        <a:ea typeface="Cambria Math" panose="02040503050406030204" pitchFamily="18" charset="0"/>
                      </a:rPr>
                      <m:t>∨</m:t>
                    </m:r>
                    <m:sSub>
                      <m:sSubPr>
                        <m:ctrlPr>
                          <a:rPr lang="ru-RU" sz="2400" i="1">
                            <a:solidFill>
                              <a:srgbClr val="0070C0"/>
                            </a:solidFill>
                            <a:latin typeface="Cambria Math" panose="02040503050406030204" pitchFamily="18" charset="0"/>
                            <a:ea typeface="Cambria Math" panose="02040503050406030204" pitchFamily="18" charset="0"/>
                            <a:cs typeface="Arial" panose="020B0604020202020204" pitchFamily="34" charset="0"/>
                          </a:rPr>
                        </m:ctrlPr>
                      </m:sSubPr>
                      <m:e>
                        <m:r>
                          <a:rPr lang="en-US" sz="2400" i="1">
                            <a:solidFill>
                              <a:srgbClr val="0070C0"/>
                            </a:solidFill>
                            <a:latin typeface="Cambria Math" panose="02040503050406030204" pitchFamily="18" charset="0"/>
                            <a:ea typeface="Cambria Math" panose="02040503050406030204" pitchFamily="18" charset="0"/>
                            <a:cs typeface="Arial" panose="020B0604020202020204" pitchFamily="34" charset="0"/>
                          </a:rPr>
                          <m:t>𝐵</m:t>
                        </m:r>
                      </m:e>
                      <m:sub>
                        <m:r>
                          <a:rPr lang="ru-RU" sz="2400" i="1">
                            <a:solidFill>
                              <a:srgbClr val="0070C0"/>
                            </a:solidFill>
                            <a:latin typeface="Cambria Math" panose="02040503050406030204" pitchFamily="18" charset="0"/>
                            <a:ea typeface="Cambria Math" panose="02040503050406030204" pitchFamily="18" charset="0"/>
                            <a:cs typeface="Arial" panose="020B0604020202020204" pitchFamily="34" charset="0"/>
                          </a:rPr>
                          <m:t>Г</m:t>
                        </m:r>
                      </m:sub>
                    </m:sSub>
                    <m:r>
                      <m:rPr>
                        <m:nor/>
                      </m:rPr>
                      <a:rPr lang="ru-RU" sz="2400" dirty="0">
                        <a:solidFill>
                          <a:srgbClr val="0070C0"/>
                        </a:solidFill>
                        <a:ea typeface="Cambria Math" panose="02040503050406030204" pitchFamily="18" charset="0"/>
                      </a:rPr>
                      <m:t> </m:t>
                    </m:r>
                    <m:r>
                      <a:rPr lang="ru-RU" sz="2400" i="1">
                        <a:solidFill>
                          <a:srgbClr val="0070C0"/>
                        </a:solidFill>
                        <a:latin typeface="Cambria Math" panose="02040503050406030204" pitchFamily="18" charset="0"/>
                        <a:ea typeface="Cambria Math" panose="02040503050406030204" pitchFamily="18" charset="0"/>
                      </a:rPr>
                      <m:t>∨ </m:t>
                    </m:r>
                    <m:sSub>
                      <m:sSubPr>
                        <m:ctrlPr>
                          <a:rPr lang="ru-RU" sz="2400" i="1">
                            <a:solidFill>
                              <a:srgbClr val="0070C0"/>
                            </a:solidFill>
                            <a:latin typeface="Cambria Math" panose="02040503050406030204" pitchFamily="18" charset="0"/>
                            <a:ea typeface="Cambria Math" panose="02040503050406030204" pitchFamily="18" charset="0"/>
                            <a:cs typeface="Arial" panose="020B0604020202020204" pitchFamily="34" charset="0"/>
                          </a:rPr>
                        </m:ctrlPr>
                      </m:sSubPr>
                      <m:e>
                        <m:r>
                          <a:rPr lang="en-US" sz="2400" i="1">
                            <a:solidFill>
                              <a:srgbClr val="0070C0"/>
                            </a:solidFill>
                            <a:latin typeface="Cambria Math" panose="02040503050406030204" pitchFamily="18" charset="0"/>
                            <a:ea typeface="Cambria Math" panose="02040503050406030204" pitchFamily="18" charset="0"/>
                            <a:cs typeface="Arial" panose="020B0604020202020204" pitchFamily="34" charset="0"/>
                          </a:rPr>
                          <m:t>𝐶</m:t>
                        </m:r>
                      </m:e>
                      <m:sub>
                        <m:r>
                          <a:rPr lang="ru-RU" sz="2400" i="1">
                            <a:solidFill>
                              <a:srgbClr val="0070C0"/>
                            </a:solidFill>
                            <a:latin typeface="Cambria Math" panose="02040503050406030204" pitchFamily="18" charset="0"/>
                            <a:ea typeface="Cambria Math" panose="02040503050406030204" pitchFamily="18" charset="0"/>
                            <a:cs typeface="Arial" panose="020B0604020202020204" pitchFamily="34" charset="0"/>
                          </a:rPr>
                          <m:t>Г</m:t>
                        </m:r>
                      </m:sub>
                    </m:sSub>
                    <m:r>
                      <a:rPr lang="en-US" sz="2400">
                        <a:solidFill>
                          <a:srgbClr val="0070C0"/>
                        </a:solidFill>
                        <a:latin typeface="Cambria Math" panose="02040503050406030204" pitchFamily="18" charset="0"/>
                        <a:cs typeface="Times New Roman" panose="02020603050405020304" pitchFamily="18" charset="0"/>
                      </a:rPr>
                      <m:t>)</m:t>
                    </m:r>
                    <m:r>
                      <a:rPr lang="en-US" sz="2400">
                        <a:solidFill>
                          <a:srgbClr val="0070C0"/>
                        </a:solidFill>
                        <a:latin typeface="Cambria Math" panose="02040503050406030204" pitchFamily="18" charset="0"/>
                      </a:rPr>
                      <m:t>&amp;</m:t>
                    </m:r>
                    <m:sSub>
                      <m:sSubPr>
                        <m:ctrlPr>
                          <a:rPr lang="ru-RU" sz="2400" i="1">
                            <a:solidFill>
                              <a:srgbClr val="0070C0"/>
                            </a:solidFill>
                            <a:latin typeface="Cambria Math" panose="02040503050406030204" pitchFamily="18" charset="0"/>
                            <a:cs typeface="Times New Roman" panose="02020603050405020304" pitchFamily="18" charset="0"/>
                          </a:rPr>
                        </m:ctrlPr>
                      </m:sSubPr>
                      <m:e>
                        <m:r>
                          <a:rPr lang="en-US" sz="2400" i="1">
                            <a:solidFill>
                              <a:srgbClr val="0070C0"/>
                            </a:solidFill>
                            <a:latin typeface="Cambria Math" panose="02040503050406030204" pitchFamily="18" charset="0"/>
                            <a:cs typeface="Times New Roman" panose="02020603050405020304" pitchFamily="18" charset="0"/>
                          </a:rPr>
                          <m:t>𝐾</m:t>
                        </m:r>
                      </m:e>
                      <m:sub>
                        <m:r>
                          <a:rPr lang="en-US" sz="2400" i="1">
                            <a:solidFill>
                              <a:srgbClr val="0070C0"/>
                            </a:solidFill>
                            <a:latin typeface="Cambria Math" panose="02040503050406030204" pitchFamily="18" charset="0"/>
                            <a:cs typeface="Times New Roman" panose="02020603050405020304" pitchFamily="18" charset="0"/>
                          </a:rPr>
                          <m:t>𝐶</m:t>
                        </m:r>
                      </m:sub>
                    </m:sSub>
                    <m:r>
                      <a:rPr lang="en-US" sz="2400" i="1">
                        <a:solidFill>
                          <a:srgbClr val="0070C0"/>
                        </a:solidFill>
                        <a:latin typeface="Cambria Math" panose="02040503050406030204" pitchFamily="18" charset="0"/>
                        <a:cs typeface="Times New Roman" panose="02020603050405020304" pitchFamily="18" charset="0"/>
                      </a:rPr>
                      <m:t>(</m:t>
                    </m:r>
                    <m:sSub>
                      <m:sSubPr>
                        <m:ctrlPr>
                          <a:rPr lang="ru-RU" sz="2400" i="1">
                            <a:solidFill>
                              <a:srgbClr val="0070C0"/>
                            </a:solidFill>
                            <a:latin typeface="Cambria Math" panose="02040503050406030204" pitchFamily="18" charset="0"/>
                            <a:ea typeface="Cambria Math" panose="02040503050406030204" pitchFamily="18" charset="0"/>
                            <a:cs typeface="Arial" panose="020B0604020202020204" pitchFamily="34" charset="0"/>
                          </a:rPr>
                        </m:ctrlPr>
                      </m:sSubPr>
                      <m:e>
                        <m:r>
                          <a:rPr lang="en-US" sz="2400" i="1">
                            <a:solidFill>
                              <a:srgbClr val="0070C0"/>
                            </a:solidFill>
                            <a:latin typeface="Cambria Math" panose="02040503050406030204" pitchFamily="18" charset="0"/>
                            <a:ea typeface="Cambria Math" panose="02040503050406030204" pitchFamily="18" charset="0"/>
                            <a:cs typeface="Arial" panose="020B0604020202020204" pitchFamily="34" charset="0"/>
                          </a:rPr>
                          <m:t>𝐴</m:t>
                        </m:r>
                      </m:e>
                      <m:sub>
                        <m:r>
                          <a:rPr lang="ru-RU" sz="2400" i="1">
                            <a:solidFill>
                              <a:srgbClr val="0070C0"/>
                            </a:solidFill>
                            <a:latin typeface="Cambria Math" panose="02040503050406030204" pitchFamily="18" charset="0"/>
                            <a:ea typeface="Cambria Math" panose="02040503050406030204" pitchFamily="18" charset="0"/>
                            <a:cs typeface="Arial" panose="020B0604020202020204" pitchFamily="34" charset="0"/>
                          </a:rPr>
                          <m:t>Г</m:t>
                        </m:r>
                      </m:sub>
                    </m:sSub>
                    <m:r>
                      <a:rPr lang="ru-RU" sz="2400" i="1">
                        <a:solidFill>
                          <a:srgbClr val="0070C0"/>
                        </a:solidFill>
                        <a:latin typeface="Cambria Math" panose="02040503050406030204" pitchFamily="18" charset="0"/>
                        <a:ea typeface="Cambria Math" panose="02040503050406030204" pitchFamily="18" charset="0"/>
                      </a:rPr>
                      <m:t>∨</m:t>
                    </m:r>
                    <m:sSub>
                      <m:sSubPr>
                        <m:ctrlPr>
                          <a:rPr lang="ru-RU" sz="2400" i="1">
                            <a:solidFill>
                              <a:srgbClr val="0070C0"/>
                            </a:solidFill>
                            <a:latin typeface="Cambria Math" panose="02040503050406030204" pitchFamily="18" charset="0"/>
                            <a:ea typeface="Cambria Math" panose="02040503050406030204" pitchFamily="18" charset="0"/>
                            <a:cs typeface="Arial" panose="020B0604020202020204" pitchFamily="34" charset="0"/>
                          </a:rPr>
                        </m:ctrlPr>
                      </m:sSubPr>
                      <m:e>
                        <m:r>
                          <a:rPr lang="en-US" sz="2400" i="1">
                            <a:solidFill>
                              <a:srgbClr val="0070C0"/>
                            </a:solidFill>
                            <a:latin typeface="Cambria Math" panose="02040503050406030204" pitchFamily="18" charset="0"/>
                            <a:ea typeface="Cambria Math" panose="02040503050406030204" pitchFamily="18" charset="0"/>
                            <a:cs typeface="Arial" panose="020B0604020202020204" pitchFamily="34" charset="0"/>
                          </a:rPr>
                          <m:t>𝐵</m:t>
                        </m:r>
                      </m:e>
                      <m:sub>
                        <m:r>
                          <a:rPr lang="ru-RU" sz="2400" i="1">
                            <a:solidFill>
                              <a:srgbClr val="0070C0"/>
                            </a:solidFill>
                            <a:latin typeface="Cambria Math" panose="02040503050406030204" pitchFamily="18" charset="0"/>
                            <a:ea typeface="Cambria Math" panose="02040503050406030204" pitchFamily="18" charset="0"/>
                            <a:cs typeface="Arial" panose="020B0604020202020204" pitchFamily="34" charset="0"/>
                          </a:rPr>
                          <m:t>Г</m:t>
                        </m:r>
                      </m:sub>
                    </m:sSub>
                    <m:r>
                      <m:rPr>
                        <m:nor/>
                      </m:rPr>
                      <a:rPr lang="ru-RU" sz="2400" dirty="0">
                        <a:solidFill>
                          <a:srgbClr val="0070C0"/>
                        </a:solidFill>
                        <a:ea typeface="Cambria Math" panose="02040503050406030204" pitchFamily="18" charset="0"/>
                      </a:rPr>
                      <m:t> </m:t>
                    </m:r>
                    <m:r>
                      <a:rPr lang="ru-RU" sz="2400" i="1">
                        <a:solidFill>
                          <a:srgbClr val="0070C0"/>
                        </a:solidFill>
                        <a:latin typeface="Cambria Math" panose="02040503050406030204" pitchFamily="18" charset="0"/>
                        <a:ea typeface="Cambria Math" panose="02040503050406030204" pitchFamily="18" charset="0"/>
                      </a:rPr>
                      <m:t>∨ </m:t>
                    </m:r>
                    <m:sSub>
                      <m:sSubPr>
                        <m:ctrlPr>
                          <a:rPr lang="ru-RU" sz="2400" i="1">
                            <a:solidFill>
                              <a:srgbClr val="0070C0"/>
                            </a:solidFill>
                            <a:latin typeface="Cambria Math" panose="02040503050406030204" pitchFamily="18" charset="0"/>
                            <a:ea typeface="Cambria Math" panose="02040503050406030204" pitchFamily="18" charset="0"/>
                            <a:cs typeface="Arial" panose="020B0604020202020204" pitchFamily="34" charset="0"/>
                          </a:rPr>
                        </m:ctrlPr>
                      </m:sSubPr>
                      <m:e>
                        <m:r>
                          <a:rPr lang="en-US" sz="2400" i="1">
                            <a:solidFill>
                              <a:srgbClr val="0070C0"/>
                            </a:solidFill>
                            <a:latin typeface="Cambria Math" panose="02040503050406030204" pitchFamily="18" charset="0"/>
                            <a:ea typeface="Cambria Math" panose="02040503050406030204" pitchFamily="18" charset="0"/>
                            <a:cs typeface="Arial" panose="020B0604020202020204" pitchFamily="34" charset="0"/>
                          </a:rPr>
                          <m:t>𝐶</m:t>
                        </m:r>
                      </m:e>
                      <m:sub>
                        <m:r>
                          <a:rPr lang="ru-RU" sz="2400" i="1">
                            <a:solidFill>
                              <a:srgbClr val="0070C0"/>
                            </a:solidFill>
                            <a:latin typeface="Cambria Math" panose="02040503050406030204" pitchFamily="18" charset="0"/>
                            <a:ea typeface="Cambria Math" panose="02040503050406030204" pitchFamily="18" charset="0"/>
                            <a:cs typeface="Arial" panose="020B0604020202020204" pitchFamily="34" charset="0"/>
                          </a:rPr>
                          <m:t>Г</m:t>
                        </m:r>
                      </m:sub>
                    </m:sSub>
                    <m:r>
                      <a:rPr lang="en-US" sz="2400" i="1">
                        <a:solidFill>
                          <a:srgbClr val="0070C0"/>
                        </a:solidFill>
                        <a:latin typeface="Cambria Math" panose="02040503050406030204" pitchFamily="18" charset="0"/>
                        <a:cs typeface="Times New Roman" panose="02020603050405020304" pitchFamily="18" charset="0"/>
                      </a:rPr>
                      <m:t>)</m:t>
                    </m:r>
                  </m:oMath>
                </a14:m>
                <a:r>
                  <a:rPr lang="ru-RU" b="1" dirty="0">
                    <a:solidFill>
                      <a:srgbClr val="0070C0"/>
                    </a:solidFill>
                  </a:rPr>
                  <a:t/>
                </a:r>
                <a:br>
                  <a:rPr lang="ru-RU" b="1" dirty="0">
                    <a:solidFill>
                      <a:srgbClr val="0070C0"/>
                    </a:solidFill>
                  </a:rPr>
                </a:br>
                <a:r>
                  <a:rPr lang="ru-RU" dirty="0"/>
                  <a:t/>
                </a:r>
                <a:br>
                  <a:rPr lang="ru-RU" dirty="0"/>
                </a:br>
                <a:r>
                  <a:rPr lang="ru-RU" dirty="0" smtClean="0"/>
                  <a:t>Агент </a:t>
                </a:r>
                <a:r>
                  <a:rPr lang="en-US" dirty="0" smtClean="0"/>
                  <a:t>A: </a:t>
                </a:r>
                <a14:m>
                  <m:oMath xmlns:m="http://schemas.openxmlformats.org/officeDocument/2006/math">
                    <m:sSub>
                      <m:sSubPr>
                        <m:ctrlPr>
                          <a:rPr lang="ru-RU" i="1">
                            <a:solidFill>
                              <a:srgbClr val="0070C0"/>
                            </a:solidFill>
                            <a:latin typeface="Cambria Math" panose="02040503050406030204" pitchFamily="18" charset="0"/>
                            <a:ea typeface="Cambria Math" panose="02040503050406030204" pitchFamily="18" charset="0"/>
                            <a:cs typeface="Arial" panose="020B0604020202020204" pitchFamily="34" charset="0"/>
                          </a:rPr>
                        </m:ctrlPr>
                      </m:sSubPr>
                      <m:e>
                        <m:r>
                          <a:rPr lang="en-US" i="1">
                            <a:solidFill>
                              <a:srgbClr val="0070C0"/>
                            </a:solidFill>
                            <a:latin typeface="Cambria Math" panose="02040503050406030204" pitchFamily="18" charset="0"/>
                            <a:ea typeface="Cambria Math" panose="02040503050406030204" pitchFamily="18" charset="0"/>
                            <a:cs typeface="Arial" panose="020B0604020202020204" pitchFamily="34" charset="0"/>
                          </a:rPr>
                          <m:t>𝐾</m:t>
                        </m:r>
                      </m:e>
                      <m:sub>
                        <m:r>
                          <a:rPr lang="en-US" b="0" i="1" smtClean="0">
                            <a:solidFill>
                              <a:srgbClr val="0070C0"/>
                            </a:solidFill>
                            <a:latin typeface="Cambria Math" panose="02040503050406030204" pitchFamily="18" charset="0"/>
                            <a:ea typeface="Cambria Math" panose="02040503050406030204" pitchFamily="18" charset="0"/>
                            <a:cs typeface="Arial" panose="020B0604020202020204" pitchFamily="34" charset="0"/>
                          </a:rPr>
                          <m:t>𝐴</m:t>
                        </m:r>
                      </m:sub>
                    </m:sSub>
                    <m:sSub>
                      <m:sSubPr>
                        <m:ctrlPr>
                          <a:rPr lang="en-US" i="1">
                            <a:solidFill>
                              <a:srgbClr val="0070C0"/>
                            </a:solidFill>
                            <a:latin typeface="Cambria Math" panose="02040503050406030204" pitchFamily="18" charset="0"/>
                            <a:cs typeface="Arial" panose="020B0604020202020204" pitchFamily="34" charset="0"/>
                          </a:rPr>
                        </m:ctrlPr>
                      </m:sSubPr>
                      <m:e>
                        <m:r>
                          <a:rPr lang="en-US" b="0" i="1" smtClean="0">
                            <a:solidFill>
                              <a:srgbClr val="0070C0"/>
                            </a:solidFill>
                            <a:latin typeface="Cambria Math" panose="02040503050406030204" pitchFamily="18" charset="0"/>
                            <a:cs typeface="Arial" panose="020B0604020202020204" pitchFamily="34" charset="0"/>
                          </a:rPr>
                          <m:t>𝐶</m:t>
                        </m:r>
                      </m:e>
                      <m:sub>
                        <m:r>
                          <a:rPr lang="ru-RU" i="1">
                            <a:solidFill>
                              <a:srgbClr val="0070C0"/>
                            </a:solidFill>
                            <a:latin typeface="Cambria Math" panose="02040503050406030204" pitchFamily="18" charset="0"/>
                            <a:cs typeface="Arial" panose="020B0604020202020204" pitchFamily="34" charset="0"/>
                          </a:rPr>
                          <m:t>Г</m:t>
                        </m:r>
                      </m:sub>
                    </m:sSub>
                    <m:r>
                      <a:rPr lang="en-US" b="0" i="0" smtClean="0">
                        <a:solidFill>
                          <a:srgbClr val="0070C0"/>
                        </a:solidFill>
                        <a:latin typeface="Cambria Math" panose="02040503050406030204" pitchFamily="18" charset="0"/>
                        <a:cs typeface="Arial" panose="020B0604020202020204" pitchFamily="34" charset="0"/>
                      </a:rPr>
                      <m:t>&amp;</m:t>
                    </m:r>
                    <m:sSub>
                      <m:sSubPr>
                        <m:ctrlPr>
                          <a:rPr lang="ru-RU" i="1">
                            <a:solidFill>
                              <a:srgbClr val="0070C0"/>
                            </a:solidFill>
                            <a:latin typeface="Cambria Math" panose="02040503050406030204" pitchFamily="18" charset="0"/>
                            <a:ea typeface="Cambria Math" panose="02040503050406030204" pitchFamily="18" charset="0"/>
                            <a:cs typeface="Arial" panose="020B0604020202020204" pitchFamily="34" charset="0"/>
                          </a:rPr>
                        </m:ctrlPr>
                      </m:sSubPr>
                      <m:e>
                        <m:r>
                          <a:rPr lang="en-US" i="1">
                            <a:solidFill>
                              <a:srgbClr val="0070C0"/>
                            </a:solidFill>
                            <a:latin typeface="Cambria Math" panose="02040503050406030204" pitchFamily="18" charset="0"/>
                            <a:ea typeface="Cambria Math" panose="02040503050406030204" pitchFamily="18" charset="0"/>
                            <a:cs typeface="Arial" panose="020B0604020202020204" pitchFamily="34" charset="0"/>
                          </a:rPr>
                          <m:t>𝐾</m:t>
                        </m:r>
                      </m:e>
                      <m:sub>
                        <m:r>
                          <a:rPr lang="en-US" b="0" i="1" smtClean="0">
                            <a:solidFill>
                              <a:srgbClr val="0070C0"/>
                            </a:solidFill>
                            <a:latin typeface="Cambria Math" panose="02040503050406030204" pitchFamily="18" charset="0"/>
                            <a:ea typeface="Cambria Math" panose="02040503050406030204" pitchFamily="18" charset="0"/>
                            <a:cs typeface="Arial" panose="020B0604020202020204" pitchFamily="34" charset="0"/>
                          </a:rPr>
                          <m:t>𝐴</m:t>
                        </m:r>
                      </m:sub>
                    </m:sSub>
                    <m:sSub>
                      <m:sSubPr>
                        <m:ctrlPr>
                          <a:rPr lang="en-US" i="1">
                            <a:solidFill>
                              <a:srgbClr val="0070C0"/>
                            </a:solidFill>
                            <a:latin typeface="Cambria Math" panose="02040503050406030204" pitchFamily="18" charset="0"/>
                            <a:cs typeface="Arial" panose="020B0604020202020204" pitchFamily="34" charset="0"/>
                          </a:rPr>
                        </m:ctrlPr>
                      </m:sSubPr>
                      <m:e>
                        <m:r>
                          <a:rPr lang="en-US" b="0" i="1" smtClean="0">
                            <a:solidFill>
                              <a:srgbClr val="0070C0"/>
                            </a:solidFill>
                            <a:latin typeface="Cambria Math" panose="02040503050406030204" pitchFamily="18" charset="0"/>
                            <a:cs typeface="Arial" panose="020B0604020202020204" pitchFamily="34" charset="0"/>
                          </a:rPr>
                          <m:t>𝐵</m:t>
                        </m:r>
                      </m:e>
                      <m:sub>
                        <m:r>
                          <a:rPr lang="ru-RU" b="0" i="1" smtClean="0">
                            <a:solidFill>
                              <a:srgbClr val="0070C0"/>
                            </a:solidFill>
                            <a:latin typeface="Cambria Math" panose="02040503050406030204" pitchFamily="18" charset="0"/>
                            <a:cs typeface="Arial" panose="020B0604020202020204" pitchFamily="34" charset="0"/>
                          </a:rPr>
                          <m:t>Ч</m:t>
                        </m:r>
                      </m:sub>
                    </m:sSub>
                    <m:r>
                      <a:rPr lang="en-US" b="0" i="0" smtClean="0">
                        <a:solidFill>
                          <a:srgbClr val="0070C0"/>
                        </a:solidFill>
                        <a:latin typeface="Cambria Math" panose="02040503050406030204" pitchFamily="18" charset="0"/>
                        <a:cs typeface="Arial" panose="020B0604020202020204" pitchFamily="34" charset="0"/>
                      </a:rPr>
                      <m:t>&amp;</m:t>
                    </m:r>
                    <m:sSub>
                      <m:sSubPr>
                        <m:ctrlPr>
                          <a:rPr lang="ru-RU" i="1">
                            <a:solidFill>
                              <a:srgbClr val="0070C0"/>
                            </a:solidFill>
                            <a:latin typeface="Cambria Math" panose="02040503050406030204" pitchFamily="18" charset="0"/>
                          </a:rPr>
                        </m:ctrlPr>
                      </m:sSubPr>
                      <m:e>
                        <m:r>
                          <a:rPr lang="en-US" i="1">
                            <a:solidFill>
                              <a:srgbClr val="0070C0"/>
                            </a:solidFill>
                            <a:latin typeface="Cambria Math" panose="02040503050406030204" pitchFamily="18" charset="0"/>
                          </a:rPr>
                          <m:t>𝐾</m:t>
                        </m:r>
                      </m:e>
                      <m:sub>
                        <m:r>
                          <a:rPr lang="en-US" i="1">
                            <a:solidFill>
                              <a:srgbClr val="0070C0"/>
                            </a:solidFill>
                            <a:latin typeface="Cambria Math" panose="02040503050406030204" pitchFamily="18" charset="0"/>
                          </a:rPr>
                          <m:t>𝐴</m:t>
                        </m:r>
                      </m:sub>
                    </m:sSub>
                    <m:d>
                      <m:dPr>
                        <m:ctrlPr>
                          <a:rPr lang="ru-RU" i="1">
                            <a:solidFill>
                              <a:srgbClr val="0070C0"/>
                            </a:solidFill>
                            <a:latin typeface="Cambria Math" panose="02040503050406030204" pitchFamily="18" charset="0"/>
                          </a:rPr>
                        </m:ctrlPr>
                      </m:dPr>
                      <m:e>
                        <m:sSub>
                          <m:sSubPr>
                            <m:ctrlPr>
                              <a:rPr lang="ru-RU" i="1">
                                <a:solidFill>
                                  <a:srgbClr val="0070C0"/>
                                </a:solidFill>
                                <a:latin typeface="Cambria Math" panose="02040503050406030204" pitchFamily="18" charset="0"/>
                              </a:rPr>
                            </m:ctrlPr>
                          </m:sSubPr>
                          <m:e>
                            <m:r>
                              <a:rPr lang="en-US" i="1">
                                <a:solidFill>
                                  <a:srgbClr val="0070C0"/>
                                </a:solidFill>
                                <a:latin typeface="Cambria Math" panose="02040503050406030204" pitchFamily="18" charset="0"/>
                              </a:rPr>
                              <m:t>𝐴</m:t>
                            </m:r>
                          </m:e>
                          <m:sub>
                            <m:r>
                              <a:rPr lang="ru-RU" i="1">
                                <a:solidFill>
                                  <a:srgbClr val="0070C0"/>
                                </a:solidFill>
                                <a:latin typeface="Cambria Math" panose="02040503050406030204" pitchFamily="18" charset="0"/>
                              </a:rPr>
                              <m:t>Г</m:t>
                            </m:r>
                          </m:sub>
                        </m:sSub>
                        <m:r>
                          <a:rPr lang="ru-RU" i="1">
                            <a:solidFill>
                              <a:srgbClr val="0070C0"/>
                            </a:solidFill>
                            <a:latin typeface="Cambria Math" panose="02040503050406030204" pitchFamily="18" charset="0"/>
                            <a:ea typeface="Cambria Math" panose="02040503050406030204" pitchFamily="18" charset="0"/>
                          </a:rPr>
                          <m:t>∨</m:t>
                        </m:r>
                        <m:sSub>
                          <m:sSubPr>
                            <m:ctrlPr>
                              <a:rPr lang="ru-RU" i="1">
                                <a:solidFill>
                                  <a:srgbClr val="0070C0"/>
                                </a:solidFill>
                                <a:latin typeface="Cambria Math" panose="02040503050406030204" pitchFamily="18" charset="0"/>
                                <a:ea typeface="Cambria Math" panose="02040503050406030204" pitchFamily="18" charset="0"/>
                              </a:rPr>
                            </m:ctrlPr>
                          </m:sSubPr>
                          <m:e>
                            <m:r>
                              <a:rPr lang="en-US" i="1">
                                <a:solidFill>
                                  <a:srgbClr val="0070C0"/>
                                </a:solidFill>
                                <a:latin typeface="Cambria Math" panose="02040503050406030204" pitchFamily="18" charset="0"/>
                                <a:ea typeface="Cambria Math" panose="02040503050406030204" pitchFamily="18" charset="0"/>
                              </a:rPr>
                              <m:t>𝐴</m:t>
                            </m:r>
                          </m:e>
                          <m:sub>
                            <m:r>
                              <a:rPr lang="ru-RU" i="1">
                                <a:solidFill>
                                  <a:srgbClr val="0070C0"/>
                                </a:solidFill>
                                <a:latin typeface="Cambria Math" panose="02040503050406030204" pitchFamily="18" charset="0"/>
                                <a:ea typeface="Cambria Math" panose="02040503050406030204" pitchFamily="18" charset="0"/>
                              </a:rPr>
                              <m:t>Ч</m:t>
                            </m:r>
                          </m:sub>
                        </m:sSub>
                      </m:e>
                    </m:d>
                    <m:r>
                      <a:rPr lang="en-US" b="0" i="0" smtClean="0">
                        <a:solidFill>
                          <a:srgbClr val="0070C0"/>
                        </a:solidFill>
                        <a:latin typeface="Cambria Math" panose="02040503050406030204" pitchFamily="18" charset="0"/>
                        <a:ea typeface="Cambria Math" panose="02040503050406030204" pitchFamily="18" charset="0"/>
                      </a:rPr>
                      <m:t>&amp;</m:t>
                    </m:r>
                    <m:sSub>
                      <m:sSubPr>
                        <m:ctrlPr>
                          <a:rPr lang="ru-RU" i="1">
                            <a:solidFill>
                              <a:srgbClr val="0070C0"/>
                            </a:solidFill>
                            <a:latin typeface="Cambria Math" panose="02040503050406030204" pitchFamily="18" charset="0"/>
                            <a:cs typeface="Times New Roman" panose="02020603050405020304" pitchFamily="18" charset="0"/>
                          </a:rPr>
                        </m:ctrlPr>
                      </m:sSubPr>
                      <m:e>
                        <m:r>
                          <a:rPr lang="en-US" i="1">
                            <a:solidFill>
                              <a:srgbClr val="0070C0"/>
                            </a:solidFill>
                            <a:latin typeface="Cambria Math" panose="02040503050406030204" pitchFamily="18" charset="0"/>
                            <a:cs typeface="Times New Roman" panose="02020603050405020304" pitchFamily="18" charset="0"/>
                          </a:rPr>
                          <m:t>𝐾</m:t>
                        </m:r>
                      </m:e>
                      <m:sub>
                        <m:r>
                          <a:rPr lang="en-US" i="1">
                            <a:solidFill>
                              <a:srgbClr val="0070C0"/>
                            </a:solidFill>
                            <a:latin typeface="Cambria Math" panose="02040503050406030204" pitchFamily="18" charset="0"/>
                            <a:cs typeface="Times New Roman" panose="02020603050405020304" pitchFamily="18" charset="0"/>
                          </a:rPr>
                          <m:t>𝐴</m:t>
                        </m:r>
                      </m:sub>
                    </m:sSub>
                    <m:r>
                      <a:rPr lang="en-US" i="1">
                        <a:solidFill>
                          <a:srgbClr val="0070C0"/>
                        </a:solidFill>
                        <a:latin typeface="Cambria Math" panose="02040503050406030204" pitchFamily="18" charset="0"/>
                      </a:rPr>
                      <m:t>(</m:t>
                    </m:r>
                    <m:sSub>
                      <m:sSubPr>
                        <m:ctrlPr>
                          <a:rPr lang="ru-RU" i="1">
                            <a:solidFill>
                              <a:srgbClr val="0070C0"/>
                            </a:solidFill>
                            <a:latin typeface="Cambria Math" panose="02040503050406030204" pitchFamily="18" charset="0"/>
                            <a:ea typeface="Cambria Math" panose="02040503050406030204" pitchFamily="18" charset="0"/>
                            <a:cs typeface="Arial" panose="020B0604020202020204" pitchFamily="34" charset="0"/>
                          </a:rPr>
                        </m:ctrlPr>
                      </m:sSubPr>
                      <m:e>
                        <m:r>
                          <a:rPr lang="en-US" i="1">
                            <a:solidFill>
                              <a:srgbClr val="0070C0"/>
                            </a:solidFill>
                            <a:latin typeface="Cambria Math" panose="02040503050406030204" pitchFamily="18" charset="0"/>
                            <a:ea typeface="Cambria Math" panose="02040503050406030204" pitchFamily="18" charset="0"/>
                            <a:cs typeface="Arial" panose="020B0604020202020204" pitchFamily="34" charset="0"/>
                          </a:rPr>
                          <m:t>𝐴</m:t>
                        </m:r>
                      </m:e>
                      <m:sub>
                        <m:r>
                          <a:rPr lang="ru-RU" i="1">
                            <a:solidFill>
                              <a:srgbClr val="0070C0"/>
                            </a:solidFill>
                            <a:latin typeface="Cambria Math" panose="02040503050406030204" pitchFamily="18" charset="0"/>
                            <a:ea typeface="Cambria Math" panose="02040503050406030204" pitchFamily="18" charset="0"/>
                            <a:cs typeface="Arial" panose="020B0604020202020204" pitchFamily="34" charset="0"/>
                          </a:rPr>
                          <m:t>Г</m:t>
                        </m:r>
                      </m:sub>
                    </m:sSub>
                    <m:r>
                      <a:rPr lang="ru-RU" i="1">
                        <a:solidFill>
                          <a:srgbClr val="0070C0"/>
                        </a:solidFill>
                        <a:latin typeface="Cambria Math" panose="02040503050406030204" pitchFamily="18" charset="0"/>
                        <a:ea typeface="Cambria Math" panose="02040503050406030204" pitchFamily="18" charset="0"/>
                      </a:rPr>
                      <m:t>∨</m:t>
                    </m:r>
                    <m:sSub>
                      <m:sSubPr>
                        <m:ctrlPr>
                          <a:rPr lang="ru-RU" i="1">
                            <a:solidFill>
                              <a:srgbClr val="0070C0"/>
                            </a:solidFill>
                            <a:latin typeface="Cambria Math" panose="02040503050406030204" pitchFamily="18" charset="0"/>
                            <a:ea typeface="Cambria Math" panose="02040503050406030204" pitchFamily="18" charset="0"/>
                            <a:cs typeface="Arial" panose="020B0604020202020204" pitchFamily="34" charset="0"/>
                          </a:rPr>
                        </m:ctrlPr>
                      </m:sSubPr>
                      <m:e>
                        <m:r>
                          <a:rPr lang="en-US" i="1">
                            <a:solidFill>
                              <a:srgbClr val="0070C0"/>
                            </a:solidFill>
                            <a:latin typeface="Cambria Math" panose="02040503050406030204" pitchFamily="18" charset="0"/>
                            <a:ea typeface="Cambria Math" panose="02040503050406030204" pitchFamily="18" charset="0"/>
                            <a:cs typeface="Arial" panose="020B0604020202020204" pitchFamily="34" charset="0"/>
                          </a:rPr>
                          <m:t>𝐵</m:t>
                        </m:r>
                      </m:e>
                      <m:sub>
                        <m:r>
                          <a:rPr lang="ru-RU" i="1">
                            <a:solidFill>
                              <a:srgbClr val="0070C0"/>
                            </a:solidFill>
                            <a:latin typeface="Cambria Math" panose="02040503050406030204" pitchFamily="18" charset="0"/>
                            <a:ea typeface="Cambria Math" panose="02040503050406030204" pitchFamily="18" charset="0"/>
                            <a:cs typeface="Arial" panose="020B0604020202020204" pitchFamily="34" charset="0"/>
                          </a:rPr>
                          <m:t>Г</m:t>
                        </m:r>
                      </m:sub>
                    </m:sSub>
                    <m:r>
                      <m:rPr>
                        <m:nor/>
                      </m:rPr>
                      <a:rPr lang="ru-RU" dirty="0">
                        <a:solidFill>
                          <a:srgbClr val="0070C0"/>
                        </a:solidFill>
                        <a:ea typeface="Cambria Math" panose="02040503050406030204" pitchFamily="18" charset="0"/>
                      </a:rPr>
                      <m:t> </m:t>
                    </m:r>
                    <m:r>
                      <a:rPr lang="ru-RU" i="1">
                        <a:solidFill>
                          <a:srgbClr val="0070C0"/>
                        </a:solidFill>
                        <a:latin typeface="Cambria Math" panose="02040503050406030204" pitchFamily="18" charset="0"/>
                        <a:ea typeface="Cambria Math" panose="02040503050406030204" pitchFamily="18" charset="0"/>
                      </a:rPr>
                      <m:t>∨ </m:t>
                    </m:r>
                    <m:sSub>
                      <m:sSubPr>
                        <m:ctrlPr>
                          <a:rPr lang="ru-RU" i="1">
                            <a:solidFill>
                              <a:srgbClr val="0070C0"/>
                            </a:solidFill>
                            <a:latin typeface="Cambria Math" panose="02040503050406030204" pitchFamily="18" charset="0"/>
                            <a:ea typeface="Cambria Math" panose="02040503050406030204" pitchFamily="18" charset="0"/>
                            <a:cs typeface="Arial" panose="020B0604020202020204" pitchFamily="34" charset="0"/>
                          </a:rPr>
                        </m:ctrlPr>
                      </m:sSubPr>
                      <m:e>
                        <m:r>
                          <a:rPr lang="en-US" i="1">
                            <a:solidFill>
                              <a:srgbClr val="0070C0"/>
                            </a:solidFill>
                            <a:latin typeface="Cambria Math" panose="02040503050406030204" pitchFamily="18" charset="0"/>
                            <a:ea typeface="Cambria Math" panose="02040503050406030204" pitchFamily="18" charset="0"/>
                            <a:cs typeface="Arial" panose="020B0604020202020204" pitchFamily="34" charset="0"/>
                          </a:rPr>
                          <m:t>𝐶</m:t>
                        </m:r>
                      </m:e>
                      <m:sub>
                        <m:r>
                          <a:rPr lang="ru-RU" i="1">
                            <a:solidFill>
                              <a:srgbClr val="0070C0"/>
                            </a:solidFill>
                            <a:latin typeface="Cambria Math" panose="02040503050406030204" pitchFamily="18" charset="0"/>
                            <a:ea typeface="Cambria Math" panose="02040503050406030204" pitchFamily="18" charset="0"/>
                            <a:cs typeface="Arial" panose="020B0604020202020204" pitchFamily="34" charset="0"/>
                          </a:rPr>
                          <m:t>Г</m:t>
                        </m:r>
                      </m:sub>
                    </m:sSub>
                    <m:r>
                      <a:rPr lang="en-US" i="1">
                        <a:solidFill>
                          <a:srgbClr val="0070C0"/>
                        </a:solidFill>
                        <a:latin typeface="Cambria Math" panose="02040503050406030204" pitchFamily="18" charset="0"/>
                      </a:rPr>
                      <m:t>)</m:t>
                    </m:r>
                  </m:oMath>
                </a14:m>
                <a:endParaRPr lang="ru-RU" dirty="0" smtClean="0"/>
              </a:p>
              <a:p>
                <a:pPr marL="0" indent="0">
                  <a:buNone/>
                </a:pPr>
                <a:r>
                  <a:rPr lang="ru-RU" dirty="0"/>
                  <a:t>	 </a:t>
                </a:r>
                <a:r>
                  <a:rPr lang="ru-RU" dirty="0" smtClean="0"/>
                  <a:t>    </a:t>
                </a:r>
                <a14:m>
                  <m:oMath xmlns:m="http://schemas.openxmlformats.org/officeDocument/2006/math">
                    <m:sSub>
                      <m:sSubPr>
                        <m:ctrlPr>
                          <a:rPr lang="en-US" i="1">
                            <a:solidFill>
                              <a:srgbClr val="0070C0"/>
                            </a:solidFill>
                            <a:latin typeface="Cambria Math" panose="02040503050406030204" pitchFamily="18" charset="0"/>
                            <a:cs typeface="Arial" panose="020B0604020202020204" pitchFamily="34" charset="0"/>
                          </a:rPr>
                        </m:ctrlPr>
                      </m:sSubPr>
                      <m:e>
                        <m:r>
                          <a:rPr lang="en-US" i="1">
                            <a:solidFill>
                              <a:srgbClr val="0070C0"/>
                            </a:solidFill>
                            <a:latin typeface="Cambria Math" panose="02040503050406030204" pitchFamily="18" charset="0"/>
                            <a:cs typeface="Arial" panose="020B0604020202020204" pitchFamily="34" charset="0"/>
                          </a:rPr>
                          <m:t>𝐸</m:t>
                        </m:r>
                      </m:e>
                      <m:sub>
                        <m:r>
                          <a:rPr lang="en-US" i="1">
                            <a:solidFill>
                              <a:srgbClr val="0070C0"/>
                            </a:solidFill>
                            <a:latin typeface="Cambria Math" panose="02040503050406030204" pitchFamily="18" charset="0"/>
                            <a:cs typeface="Arial" panose="020B0604020202020204" pitchFamily="34" charset="0"/>
                          </a:rPr>
                          <m:t>𝐴</m:t>
                        </m:r>
                      </m:sub>
                    </m:sSub>
                    <m:r>
                      <a:rPr lang="en-US" i="1">
                        <a:solidFill>
                          <a:srgbClr val="0070C0"/>
                        </a:solidFill>
                        <a:latin typeface="Cambria Math" panose="02040503050406030204" pitchFamily="18" charset="0"/>
                        <a:cs typeface="Arial" panose="020B0604020202020204" pitchFamily="34" charset="0"/>
                      </a:rPr>
                      <m:t>1</m:t>
                    </m:r>
                    <m:r>
                      <a:rPr lang="en-US">
                        <a:solidFill>
                          <a:srgbClr val="0070C0"/>
                        </a:solidFill>
                        <a:latin typeface="Cambria Math" panose="02040503050406030204" pitchFamily="18" charset="0"/>
                        <a:cs typeface="Arial" panose="020B0604020202020204" pitchFamily="34" charset="0"/>
                      </a:rPr>
                      <m:t>&amp;</m:t>
                    </m:r>
                    <m:sSub>
                      <m:sSubPr>
                        <m:ctrlPr>
                          <a:rPr lang="ru-RU" i="1">
                            <a:solidFill>
                              <a:srgbClr val="0070C0"/>
                            </a:solidFill>
                            <a:latin typeface="Cambria Math" panose="02040503050406030204" pitchFamily="18" charset="0"/>
                          </a:rPr>
                        </m:ctrlPr>
                      </m:sSubPr>
                      <m:e>
                        <m:r>
                          <a:rPr lang="en-US" i="1">
                            <a:solidFill>
                              <a:srgbClr val="0070C0"/>
                            </a:solidFill>
                            <a:latin typeface="Cambria Math" panose="02040503050406030204" pitchFamily="18" charset="0"/>
                          </a:rPr>
                          <m:t>𝐾</m:t>
                        </m:r>
                      </m:e>
                      <m:sub>
                        <m:r>
                          <a:rPr lang="en-US" i="1">
                            <a:solidFill>
                              <a:srgbClr val="0070C0"/>
                            </a:solidFill>
                            <a:latin typeface="Cambria Math" panose="02040503050406030204" pitchFamily="18" charset="0"/>
                          </a:rPr>
                          <m:t>𝐴</m:t>
                        </m:r>
                      </m:sub>
                    </m:sSub>
                    <m:d>
                      <m:dPr>
                        <m:ctrlPr>
                          <a:rPr lang="ru-RU" i="1">
                            <a:solidFill>
                              <a:srgbClr val="0070C0"/>
                            </a:solidFill>
                            <a:latin typeface="Cambria Math" panose="02040503050406030204" pitchFamily="18" charset="0"/>
                          </a:rPr>
                        </m:ctrlPr>
                      </m:dPr>
                      <m:e>
                        <m:sSub>
                          <m:sSubPr>
                            <m:ctrlPr>
                              <a:rPr lang="ru-RU" i="1">
                                <a:solidFill>
                                  <a:srgbClr val="0070C0"/>
                                </a:solidFill>
                                <a:latin typeface="Cambria Math" panose="02040503050406030204" pitchFamily="18" charset="0"/>
                              </a:rPr>
                            </m:ctrlPr>
                          </m:sSubPr>
                          <m:e>
                            <m:r>
                              <a:rPr lang="en-US" i="1">
                                <a:solidFill>
                                  <a:srgbClr val="0070C0"/>
                                </a:solidFill>
                                <a:latin typeface="Cambria Math" panose="02040503050406030204" pitchFamily="18" charset="0"/>
                              </a:rPr>
                              <m:t>𝐴</m:t>
                            </m:r>
                          </m:e>
                          <m:sub>
                            <m:r>
                              <a:rPr lang="ru-RU" i="1">
                                <a:solidFill>
                                  <a:srgbClr val="0070C0"/>
                                </a:solidFill>
                                <a:latin typeface="Cambria Math" panose="02040503050406030204" pitchFamily="18" charset="0"/>
                              </a:rPr>
                              <m:t>Г</m:t>
                            </m:r>
                          </m:sub>
                        </m:sSub>
                        <m:r>
                          <a:rPr lang="ru-RU" i="1">
                            <a:solidFill>
                              <a:srgbClr val="0070C0"/>
                            </a:solidFill>
                            <a:latin typeface="Cambria Math" panose="02040503050406030204" pitchFamily="18" charset="0"/>
                            <a:ea typeface="Cambria Math" panose="02040503050406030204" pitchFamily="18" charset="0"/>
                          </a:rPr>
                          <m:t>∨</m:t>
                        </m:r>
                        <m:sSub>
                          <m:sSubPr>
                            <m:ctrlPr>
                              <a:rPr lang="ru-RU" i="1">
                                <a:solidFill>
                                  <a:srgbClr val="0070C0"/>
                                </a:solidFill>
                                <a:latin typeface="Cambria Math" panose="02040503050406030204" pitchFamily="18" charset="0"/>
                                <a:ea typeface="Cambria Math" panose="02040503050406030204" pitchFamily="18" charset="0"/>
                              </a:rPr>
                            </m:ctrlPr>
                          </m:sSubPr>
                          <m:e>
                            <m:r>
                              <a:rPr lang="en-US" i="1">
                                <a:solidFill>
                                  <a:srgbClr val="0070C0"/>
                                </a:solidFill>
                                <a:latin typeface="Cambria Math" panose="02040503050406030204" pitchFamily="18" charset="0"/>
                                <a:ea typeface="Cambria Math" panose="02040503050406030204" pitchFamily="18" charset="0"/>
                              </a:rPr>
                              <m:t>𝐴</m:t>
                            </m:r>
                          </m:e>
                          <m:sub>
                            <m:r>
                              <a:rPr lang="ru-RU" i="1">
                                <a:solidFill>
                                  <a:srgbClr val="0070C0"/>
                                </a:solidFill>
                                <a:latin typeface="Cambria Math" panose="02040503050406030204" pitchFamily="18" charset="0"/>
                                <a:ea typeface="Cambria Math" panose="02040503050406030204" pitchFamily="18" charset="0"/>
                              </a:rPr>
                              <m:t>Ч</m:t>
                            </m:r>
                          </m:sub>
                        </m:sSub>
                      </m:e>
                    </m:d>
                    <m:r>
                      <a:rPr lang="en-US" b="0" i="1" smtClean="0">
                        <a:solidFill>
                          <a:srgbClr val="0070C0"/>
                        </a:solidFill>
                        <a:latin typeface="Cambria Math" panose="02040503050406030204" pitchFamily="18" charset="0"/>
                        <a:ea typeface="Cambria Math" panose="02040503050406030204" pitchFamily="18" charset="0"/>
                      </a:rPr>
                      <m:t>&amp;</m:t>
                    </m:r>
                    <m:sSub>
                      <m:sSubPr>
                        <m:ctrlPr>
                          <a:rPr lang="ru-RU" i="1">
                            <a:solidFill>
                              <a:srgbClr val="0070C0"/>
                            </a:solidFill>
                            <a:latin typeface="Cambria Math" panose="02040503050406030204" pitchFamily="18" charset="0"/>
                          </a:rPr>
                        </m:ctrlPr>
                      </m:sSubPr>
                      <m:e>
                        <m:r>
                          <m:rPr>
                            <m:sty m:val="p"/>
                          </m:rPr>
                          <a:rPr lang="en-US">
                            <a:solidFill>
                              <a:srgbClr val="0070C0"/>
                            </a:solidFill>
                            <a:latin typeface="Cambria Math"/>
                          </a:rPr>
                          <m:t>C</m:t>
                        </m:r>
                      </m:e>
                      <m:sub>
                        <m:r>
                          <m:rPr>
                            <m:sty m:val="p"/>
                          </m:rPr>
                          <a:rPr lang="en-US">
                            <a:solidFill>
                              <a:srgbClr val="0070C0"/>
                            </a:solidFill>
                            <a:latin typeface="Cambria Math"/>
                          </a:rPr>
                          <m:t>G</m:t>
                        </m:r>
                      </m:sub>
                    </m:sSub>
                    <m:r>
                      <a:rPr lang="ru-RU">
                        <a:solidFill>
                          <a:srgbClr val="0070C0"/>
                        </a:solidFill>
                        <a:latin typeface="Cambria Math" panose="02040503050406030204" pitchFamily="18" charset="0"/>
                      </a:rPr>
                      <m:t>1</m:t>
                    </m:r>
                  </m:oMath>
                </a14:m>
                <a:r>
                  <a:rPr lang="en-US" dirty="0" smtClean="0"/>
                  <a:t>(</a:t>
                </a:r>
                <a:r>
                  <a:rPr lang="ru-RU" dirty="0" smtClean="0"/>
                  <a:t>акс.2,акс.4)</a:t>
                </a:r>
                <a:endParaRPr lang="en-US" dirty="0" smtClean="0"/>
              </a:p>
              <a:p>
                <a:pPr marL="0" indent="0">
                  <a:buNone/>
                </a:pPr>
                <a:r>
                  <a:rPr lang="ru-RU" dirty="0" smtClean="0">
                    <a:solidFill>
                      <a:srgbClr val="0070C0"/>
                    </a:solidFill>
                    <a:ea typeface="Cambria Math" panose="02040503050406030204" pitchFamily="18" charset="0"/>
                    <a:cs typeface="Arial" panose="020B0604020202020204" pitchFamily="34" charset="0"/>
                  </a:rPr>
                  <a:t>	     </a:t>
                </a:r>
                <a14:m>
                  <m:oMath xmlns:m="http://schemas.openxmlformats.org/officeDocument/2006/math">
                    <m:sSub>
                      <m:sSubPr>
                        <m:ctrlPr>
                          <a:rPr lang="ru-RU" i="1">
                            <a:solidFill>
                              <a:srgbClr val="0070C0"/>
                            </a:solidFill>
                            <a:latin typeface="Cambria Math" panose="02040503050406030204" pitchFamily="18" charset="0"/>
                            <a:ea typeface="Cambria Math" panose="02040503050406030204" pitchFamily="18" charset="0"/>
                            <a:cs typeface="Arial" panose="020B0604020202020204" pitchFamily="34" charset="0"/>
                          </a:rPr>
                        </m:ctrlPr>
                      </m:sSubPr>
                      <m:e>
                        <m:r>
                          <a:rPr lang="ru-RU" i="1">
                            <a:solidFill>
                              <a:srgbClr val="0070C0"/>
                            </a:solidFill>
                            <a:latin typeface="Cambria Math" panose="02040503050406030204" pitchFamily="18" charset="0"/>
                            <a:ea typeface="Cambria Math" panose="02040503050406030204" pitchFamily="18" charset="0"/>
                            <a:cs typeface="Arial" panose="020B0604020202020204" pitchFamily="34" charset="0"/>
                          </a:rPr>
                          <m:t>¬</m:t>
                        </m:r>
                        <m:r>
                          <a:rPr lang="en-US" i="1">
                            <a:solidFill>
                              <a:srgbClr val="0070C0"/>
                            </a:solidFill>
                            <a:latin typeface="Cambria Math" panose="02040503050406030204" pitchFamily="18" charset="0"/>
                            <a:ea typeface="Cambria Math" panose="02040503050406030204" pitchFamily="18" charset="0"/>
                            <a:cs typeface="Arial" panose="020B0604020202020204" pitchFamily="34" charset="0"/>
                          </a:rPr>
                          <m:t>𝐾</m:t>
                        </m:r>
                      </m:e>
                      <m:sub>
                        <m:r>
                          <a:rPr lang="en-US" i="1">
                            <a:solidFill>
                              <a:srgbClr val="0070C0"/>
                            </a:solidFill>
                            <a:latin typeface="Cambria Math" panose="02040503050406030204" pitchFamily="18" charset="0"/>
                            <a:ea typeface="Cambria Math" panose="02040503050406030204" pitchFamily="18" charset="0"/>
                            <a:cs typeface="Arial" panose="020B0604020202020204" pitchFamily="34" charset="0"/>
                          </a:rPr>
                          <m:t>𝐴</m:t>
                        </m:r>
                      </m:sub>
                    </m:sSub>
                    <m:sSub>
                      <m:sSubPr>
                        <m:ctrlPr>
                          <a:rPr lang="ru-RU" i="1">
                            <a:solidFill>
                              <a:srgbClr val="0070C0"/>
                            </a:solidFill>
                            <a:latin typeface="Cambria Math" panose="02040503050406030204" pitchFamily="18" charset="0"/>
                            <a:ea typeface="Cambria Math" panose="02040503050406030204" pitchFamily="18" charset="0"/>
                            <a:cs typeface="Arial" panose="020B0604020202020204" pitchFamily="34" charset="0"/>
                          </a:rPr>
                        </m:ctrlPr>
                      </m:sSubPr>
                      <m:e>
                        <m:r>
                          <a:rPr lang="en-US" i="1">
                            <a:solidFill>
                              <a:srgbClr val="0070C0"/>
                            </a:solidFill>
                            <a:latin typeface="Cambria Math" panose="02040503050406030204" pitchFamily="18" charset="0"/>
                            <a:ea typeface="Cambria Math" panose="02040503050406030204" pitchFamily="18" charset="0"/>
                            <a:cs typeface="Arial" panose="020B0604020202020204" pitchFamily="34" charset="0"/>
                          </a:rPr>
                          <m:t>𝐴</m:t>
                        </m:r>
                      </m:e>
                      <m:sub>
                        <m:r>
                          <a:rPr lang="ru-RU" i="1">
                            <a:solidFill>
                              <a:srgbClr val="0070C0"/>
                            </a:solidFill>
                            <a:latin typeface="Cambria Math" panose="02040503050406030204" pitchFamily="18" charset="0"/>
                            <a:ea typeface="Cambria Math" panose="02040503050406030204" pitchFamily="18" charset="0"/>
                            <a:cs typeface="Arial" panose="020B0604020202020204" pitchFamily="34" charset="0"/>
                          </a:rPr>
                          <m:t>Г</m:t>
                        </m:r>
                      </m:sub>
                    </m:sSub>
                  </m:oMath>
                </a14:m>
                <a:r>
                  <a:rPr lang="en-US" dirty="0" smtClean="0"/>
                  <a:t> (</a:t>
                </a:r>
                <a:r>
                  <a:rPr lang="ru-RU" dirty="0" smtClean="0"/>
                  <a:t>акс.5)</a:t>
                </a:r>
                <a:endParaRPr lang="en-US" dirty="0" smtClean="0"/>
              </a:p>
              <a:p>
                <a:pPr marL="0" indent="0">
                  <a:buNone/>
                </a:pPr>
                <a:r>
                  <a:rPr lang="ru-RU" dirty="0"/>
                  <a:t>Агент </a:t>
                </a:r>
                <a:r>
                  <a:rPr lang="en-US" dirty="0" smtClean="0"/>
                  <a:t>B:</a:t>
                </a:r>
                <a14:m>
                  <m:oMath xmlns:m="http://schemas.openxmlformats.org/officeDocument/2006/math">
                    <m:sSub>
                      <m:sSubPr>
                        <m:ctrlPr>
                          <a:rPr lang="ru-RU" i="1">
                            <a:solidFill>
                              <a:srgbClr val="0070C0"/>
                            </a:solidFill>
                            <a:latin typeface="Cambria Math" panose="02040503050406030204" pitchFamily="18" charset="0"/>
                            <a:ea typeface="Cambria Math" panose="02040503050406030204" pitchFamily="18" charset="0"/>
                            <a:cs typeface="Arial" panose="020B0604020202020204" pitchFamily="34" charset="0"/>
                          </a:rPr>
                        </m:ctrlPr>
                      </m:sSubPr>
                      <m:e>
                        <m:r>
                          <a:rPr lang="en-US" i="1">
                            <a:solidFill>
                              <a:srgbClr val="0070C0"/>
                            </a:solidFill>
                            <a:latin typeface="Cambria Math" panose="02040503050406030204" pitchFamily="18" charset="0"/>
                            <a:ea typeface="Cambria Math" panose="02040503050406030204" pitchFamily="18" charset="0"/>
                            <a:cs typeface="Arial" panose="020B0604020202020204" pitchFamily="34" charset="0"/>
                          </a:rPr>
                          <m:t>𝐾</m:t>
                        </m:r>
                      </m:e>
                      <m:sub>
                        <m:r>
                          <a:rPr lang="en-US" b="0" i="1" smtClean="0">
                            <a:solidFill>
                              <a:srgbClr val="0070C0"/>
                            </a:solidFill>
                            <a:latin typeface="Cambria Math" panose="02040503050406030204" pitchFamily="18" charset="0"/>
                            <a:ea typeface="Cambria Math" panose="02040503050406030204" pitchFamily="18" charset="0"/>
                            <a:cs typeface="Arial" panose="020B0604020202020204" pitchFamily="34" charset="0"/>
                          </a:rPr>
                          <m:t>𝐵</m:t>
                        </m:r>
                      </m:sub>
                    </m:sSub>
                    <m:sSub>
                      <m:sSubPr>
                        <m:ctrlPr>
                          <a:rPr lang="en-US" i="1">
                            <a:solidFill>
                              <a:srgbClr val="0070C0"/>
                            </a:solidFill>
                            <a:latin typeface="Cambria Math" panose="02040503050406030204" pitchFamily="18" charset="0"/>
                            <a:cs typeface="Arial" panose="020B0604020202020204" pitchFamily="34" charset="0"/>
                          </a:rPr>
                        </m:ctrlPr>
                      </m:sSubPr>
                      <m:e>
                        <m:r>
                          <a:rPr lang="en-US" b="0" i="1" smtClean="0">
                            <a:solidFill>
                              <a:srgbClr val="0070C0"/>
                            </a:solidFill>
                            <a:latin typeface="Cambria Math" panose="02040503050406030204" pitchFamily="18" charset="0"/>
                            <a:cs typeface="Arial" panose="020B0604020202020204" pitchFamily="34" charset="0"/>
                          </a:rPr>
                          <m:t>𝐴</m:t>
                        </m:r>
                      </m:e>
                      <m:sub>
                        <m:r>
                          <a:rPr lang="ru-RU" i="1">
                            <a:solidFill>
                              <a:srgbClr val="0070C0"/>
                            </a:solidFill>
                            <a:latin typeface="Cambria Math" panose="02040503050406030204" pitchFamily="18" charset="0"/>
                            <a:cs typeface="Arial" panose="020B0604020202020204" pitchFamily="34" charset="0"/>
                          </a:rPr>
                          <m:t>Г</m:t>
                        </m:r>
                      </m:sub>
                    </m:sSub>
                    <m:r>
                      <a:rPr lang="en-US">
                        <a:solidFill>
                          <a:srgbClr val="0070C0"/>
                        </a:solidFill>
                        <a:latin typeface="Cambria Math" panose="02040503050406030204" pitchFamily="18" charset="0"/>
                        <a:cs typeface="Arial" panose="020B0604020202020204" pitchFamily="34" charset="0"/>
                      </a:rPr>
                      <m:t>&amp;</m:t>
                    </m:r>
                    <m:sSub>
                      <m:sSubPr>
                        <m:ctrlPr>
                          <a:rPr lang="ru-RU" i="1">
                            <a:solidFill>
                              <a:srgbClr val="0070C0"/>
                            </a:solidFill>
                            <a:latin typeface="Cambria Math" panose="02040503050406030204" pitchFamily="18" charset="0"/>
                            <a:ea typeface="Cambria Math" panose="02040503050406030204" pitchFamily="18" charset="0"/>
                            <a:cs typeface="Arial" panose="020B0604020202020204" pitchFamily="34" charset="0"/>
                          </a:rPr>
                        </m:ctrlPr>
                      </m:sSubPr>
                      <m:e>
                        <m:r>
                          <a:rPr lang="en-US" i="1">
                            <a:solidFill>
                              <a:srgbClr val="0070C0"/>
                            </a:solidFill>
                            <a:latin typeface="Cambria Math" panose="02040503050406030204" pitchFamily="18" charset="0"/>
                            <a:ea typeface="Cambria Math" panose="02040503050406030204" pitchFamily="18" charset="0"/>
                            <a:cs typeface="Arial" panose="020B0604020202020204" pitchFamily="34" charset="0"/>
                          </a:rPr>
                          <m:t>𝐾</m:t>
                        </m:r>
                      </m:e>
                      <m:sub>
                        <m:r>
                          <a:rPr lang="en-US" b="0" i="1" smtClean="0">
                            <a:solidFill>
                              <a:srgbClr val="0070C0"/>
                            </a:solidFill>
                            <a:latin typeface="Cambria Math" panose="02040503050406030204" pitchFamily="18" charset="0"/>
                            <a:ea typeface="Cambria Math" panose="02040503050406030204" pitchFamily="18" charset="0"/>
                            <a:cs typeface="Arial" panose="020B0604020202020204" pitchFamily="34" charset="0"/>
                          </a:rPr>
                          <m:t>𝐵</m:t>
                        </m:r>
                      </m:sub>
                    </m:sSub>
                    <m:sSub>
                      <m:sSubPr>
                        <m:ctrlPr>
                          <a:rPr lang="en-US" i="1">
                            <a:solidFill>
                              <a:srgbClr val="0070C0"/>
                            </a:solidFill>
                            <a:latin typeface="Cambria Math" panose="02040503050406030204" pitchFamily="18" charset="0"/>
                            <a:cs typeface="Arial" panose="020B0604020202020204" pitchFamily="34" charset="0"/>
                          </a:rPr>
                        </m:ctrlPr>
                      </m:sSubPr>
                      <m:e>
                        <m:r>
                          <a:rPr lang="en-US" b="0" i="1" smtClean="0">
                            <a:solidFill>
                              <a:srgbClr val="0070C0"/>
                            </a:solidFill>
                            <a:latin typeface="Cambria Math" panose="02040503050406030204" pitchFamily="18" charset="0"/>
                            <a:cs typeface="Arial" panose="020B0604020202020204" pitchFamily="34" charset="0"/>
                          </a:rPr>
                          <m:t>𝐶</m:t>
                        </m:r>
                      </m:e>
                      <m:sub>
                        <m:r>
                          <a:rPr lang="ru-RU" b="0" i="1" smtClean="0">
                            <a:solidFill>
                              <a:srgbClr val="0070C0"/>
                            </a:solidFill>
                            <a:latin typeface="Cambria Math" panose="02040503050406030204" pitchFamily="18" charset="0"/>
                            <a:cs typeface="Arial" panose="020B0604020202020204" pitchFamily="34" charset="0"/>
                          </a:rPr>
                          <m:t>Г</m:t>
                        </m:r>
                      </m:sub>
                    </m:sSub>
                    <m:r>
                      <a:rPr lang="en-US">
                        <a:solidFill>
                          <a:srgbClr val="0070C0"/>
                        </a:solidFill>
                        <a:latin typeface="Cambria Math" panose="02040503050406030204" pitchFamily="18" charset="0"/>
                        <a:cs typeface="Arial" panose="020B0604020202020204" pitchFamily="34" charset="0"/>
                      </a:rPr>
                      <m:t>&amp;</m:t>
                    </m:r>
                    <m:sSub>
                      <m:sSubPr>
                        <m:ctrlPr>
                          <a:rPr lang="ru-RU" i="1">
                            <a:solidFill>
                              <a:srgbClr val="0070C0"/>
                            </a:solidFill>
                            <a:latin typeface="Cambria Math" panose="02040503050406030204" pitchFamily="18" charset="0"/>
                          </a:rPr>
                        </m:ctrlPr>
                      </m:sSubPr>
                      <m:e>
                        <m:r>
                          <a:rPr lang="en-US" i="1">
                            <a:solidFill>
                              <a:srgbClr val="0070C0"/>
                            </a:solidFill>
                            <a:latin typeface="Cambria Math" panose="02040503050406030204" pitchFamily="18" charset="0"/>
                          </a:rPr>
                          <m:t>𝐾</m:t>
                        </m:r>
                      </m:e>
                      <m:sub>
                        <m:r>
                          <a:rPr lang="en-US" b="0" i="1" smtClean="0">
                            <a:solidFill>
                              <a:srgbClr val="0070C0"/>
                            </a:solidFill>
                            <a:latin typeface="Cambria Math" panose="02040503050406030204" pitchFamily="18" charset="0"/>
                          </a:rPr>
                          <m:t>𝐵</m:t>
                        </m:r>
                      </m:sub>
                    </m:sSub>
                    <m:d>
                      <m:dPr>
                        <m:ctrlPr>
                          <a:rPr lang="ru-RU" i="1">
                            <a:solidFill>
                              <a:srgbClr val="0070C0"/>
                            </a:solidFill>
                            <a:latin typeface="Cambria Math" panose="02040503050406030204" pitchFamily="18" charset="0"/>
                          </a:rPr>
                        </m:ctrlPr>
                      </m:dPr>
                      <m:e>
                        <m:sSub>
                          <m:sSubPr>
                            <m:ctrlPr>
                              <a:rPr lang="ru-RU" i="1">
                                <a:solidFill>
                                  <a:srgbClr val="0070C0"/>
                                </a:solidFill>
                                <a:latin typeface="Cambria Math" panose="02040503050406030204" pitchFamily="18" charset="0"/>
                              </a:rPr>
                            </m:ctrlPr>
                          </m:sSubPr>
                          <m:e>
                            <m:r>
                              <a:rPr lang="en-US" b="0" i="1" smtClean="0">
                                <a:solidFill>
                                  <a:srgbClr val="0070C0"/>
                                </a:solidFill>
                                <a:latin typeface="Cambria Math" panose="02040503050406030204" pitchFamily="18" charset="0"/>
                              </a:rPr>
                              <m:t>𝐵</m:t>
                            </m:r>
                          </m:e>
                          <m:sub>
                            <m:r>
                              <a:rPr lang="ru-RU" i="1">
                                <a:solidFill>
                                  <a:srgbClr val="0070C0"/>
                                </a:solidFill>
                                <a:latin typeface="Cambria Math" panose="02040503050406030204" pitchFamily="18" charset="0"/>
                              </a:rPr>
                              <m:t>Г</m:t>
                            </m:r>
                          </m:sub>
                        </m:sSub>
                        <m:r>
                          <a:rPr lang="ru-RU" i="1">
                            <a:solidFill>
                              <a:srgbClr val="0070C0"/>
                            </a:solidFill>
                            <a:latin typeface="Cambria Math" panose="02040503050406030204" pitchFamily="18" charset="0"/>
                            <a:ea typeface="Cambria Math" panose="02040503050406030204" pitchFamily="18" charset="0"/>
                          </a:rPr>
                          <m:t>∨</m:t>
                        </m:r>
                        <m:sSub>
                          <m:sSubPr>
                            <m:ctrlPr>
                              <a:rPr lang="ru-RU" i="1">
                                <a:solidFill>
                                  <a:srgbClr val="0070C0"/>
                                </a:solidFill>
                                <a:latin typeface="Cambria Math" panose="02040503050406030204" pitchFamily="18" charset="0"/>
                                <a:ea typeface="Cambria Math" panose="02040503050406030204" pitchFamily="18" charset="0"/>
                              </a:rPr>
                            </m:ctrlPr>
                          </m:sSubPr>
                          <m:e>
                            <m:r>
                              <a:rPr lang="en-US" b="0" i="1" smtClean="0">
                                <a:solidFill>
                                  <a:srgbClr val="0070C0"/>
                                </a:solidFill>
                                <a:latin typeface="Cambria Math" panose="02040503050406030204" pitchFamily="18" charset="0"/>
                                <a:ea typeface="Cambria Math" panose="02040503050406030204" pitchFamily="18" charset="0"/>
                              </a:rPr>
                              <m:t>𝐵</m:t>
                            </m:r>
                          </m:e>
                          <m:sub>
                            <m:r>
                              <a:rPr lang="ru-RU" i="1">
                                <a:solidFill>
                                  <a:srgbClr val="0070C0"/>
                                </a:solidFill>
                                <a:latin typeface="Cambria Math" panose="02040503050406030204" pitchFamily="18" charset="0"/>
                                <a:ea typeface="Cambria Math" panose="02040503050406030204" pitchFamily="18" charset="0"/>
                              </a:rPr>
                              <m:t>Ч</m:t>
                            </m:r>
                          </m:sub>
                        </m:sSub>
                      </m:e>
                    </m:d>
                    <m:r>
                      <a:rPr lang="en-US">
                        <a:solidFill>
                          <a:srgbClr val="0070C0"/>
                        </a:solidFill>
                        <a:latin typeface="Cambria Math" panose="02040503050406030204" pitchFamily="18" charset="0"/>
                        <a:ea typeface="Cambria Math" panose="02040503050406030204" pitchFamily="18" charset="0"/>
                      </a:rPr>
                      <m:t>&amp;</m:t>
                    </m:r>
                    <m:sSub>
                      <m:sSubPr>
                        <m:ctrlPr>
                          <a:rPr lang="ru-RU" i="1">
                            <a:solidFill>
                              <a:srgbClr val="0070C0"/>
                            </a:solidFill>
                            <a:latin typeface="Cambria Math" panose="02040503050406030204" pitchFamily="18" charset="0"/>
                            <a:cs typeface="Times New Roman" panose="02020603050405020304" pitchFamily="18" charset="0"/>
                          </a:rPr>
                        </m:ctrlPr>
                      </m:sSubPr>
                      <m:e>
                        <m:r>
                          <a:rPr lang="en-US" i="1">
                            <a:solidFill>
                              <a:srgbClr val="0070C0"/>
                            </a:solidFill>
                            <a:latin typeface="Cambria Math" panose="02040503050406030204" pitchFamily="18" charset="0"/>
                            <a:cs typeface="Times New Roman" panose="02020603050405020304" pitchFamily="18" charset="0"/>
                          </a:rPr>
                          <m:t>𝐾</m:t>
                        </m:r>
                      </m:e>
                      <m:sub>
                        <m:r>
                          <a:rPr lang="en-US" b="0" i="1" smtClean="0">
                            <a:solidFill>
                              <a:srgbClr val="0070C0"/>
                            </a:solidFill>
                            <a:latin typeface="Cambria Math" panose="02040503050406030204" pitchFamily="18" charset="0"/>
                            <a:cs typeface="Times New Roman" panose="02020603050405020304" pitchFamily="18" charset="0"/>
                          </a:rPr>
                          <m:t>𝐵</m:t>
                        </m:r>
                      </m:sub>
                    </m:sSub>
                    <m:r>
                      <a:rPr lang="en-US" i="1">
                        <a:solidFill>
                          <a:srgbClr val="0070C0"/>
                        </a:solidFill>
                        <a:latin typeface="Cambria Math" panose="02040503050406030204" pitchFamily="18" charset="0"/>
                      </a:rPr>
                      <m:t>(</m:t>
                    </m:r>
                    <m:sSub>
                      <m:sSubPr>
                        <m:ctrlPr>
                          <a:rPr lang="ru-RU" i="1">
                            <a:solidFill>
                              <a:srgbClr val="0070C0"/>
                            </a:solidFill>
                            <a:latin typeface="Cambria Math" panose="02040503050406030204" pitchFamily="18" charset="0"/>
                            <a:ea typeface="Cambria Math" panose="02040503050406030204" pitchFamily="18" charset="0"/>
                            <a:cs typeface="Arial" panose="020B0604020202020204" pitchFamily="34" charset="0"/>
                          </a:rPr>
                        </m:ctrlPr>
                      </m:sSubPr>
                      <m:e>
                        <m:r>
                          <a:rPr lang="en-US" i="1">
                            <a:solidFill>
                              <a:srgbClr val="0070C0"/>
                            </a:solidFill>
                            <a:latin typeface="Cambria Math" panose="02040503050406030204" pitchFamily="18" charset="0"/>
                            <a:ea typeface="Cambria Math" panose="02040503050406030204" pitchFamily="18" charset="0"/>
                            <a:cs typeface="Arial" panose="020B0604020202020204" pitchFamily="34" charset="0"/>
                          </a:rPr>
                          <m:t>𝐴</m:t>
                        </m:r>
                      </m:e>
                      <m:sub>
                        <m:r>
                          <a:rPr lang="ru-RU" i="1">
                            <a:solidFill>
                              <a:srgbClr val="0070C0"/>
                            </a:solidFill>
                            <a:latin typeface="Cambria Math" panose="02040503050406030204" pitchFamily="18" charset="0"/>
                            <a:ea typeface="Cambria Math" panose="02040503050406030204" pitchFamily="18" charset="0"/>
                            <a:cs typeface="Arial" panose="020B0604020202020204" pitchFamily="34" charset="0"/>
                          </a:rPr>
                          <m:t>Г</m:t>
                        </m:r>
                      </m:sub>
                    </m:sSub>
                    <m:r>
                      <a:rPr lang="ru-RU" i="1">
                        <a:solidFill>
                          <a:srgbClr val="0070C0"/>
                        </a:solidFill>
                        <a:latin typeface="Cambria Math" panose="02040503050406030204" pitchFamily="18" charset="0"/>
                        <a:ea typeface="Cambria Math" panose="02040503050406030204" pitchFamily="18" charset="0"/>
                      </a:rPr>
                      <m:t>∨</m:t>
                    </m:r>
                    <m:sSub>
                      <m:sSubPr>
                        <m:ctrlPr>
                          <a:rPr lang="ru-RU" i="1">
                            <a:solidFill>
                              <a:srgbClr val="0070C0"/>
                            </a:solidFill>
                            <a:latin typeface="Cambria Math" panose="02040503050406030204" pitchFamily="18" charset="0"/>
                            <a:ea typeface="Cambria Math" panose="02040503050406030204" pitchFamily="18" charset="0"/>
                            <a:cs typeface="Arial" panose="020B0604020202020204" pitchFamily="34" charset="0"/>
                          </a:rPr>
                        </m:ctrlPr>
                      </m:sSubPr>
                      <m:e>
                        <m:r>
                          <a:rPr lang="en-US" i="1">
                            <a:solidFill>
                              <a:srgbClr val="0070C0"/>
                            </a:solidFill>
                            <a:latin typeface="Cambria Math" panose="02040503050406030204" pitchFamily="18" charset="0"/>
                            <a:ea typeface="Cambria Math" panose="02040503050406030204" pitchFamily="18" charset="0"/>
                            <a:cs typeface="Arial" panose="020B0604020202020204" pitchFamily="34" charset="0"/>
                          </a:rPr>
                          <m:t>𝐵</m:t>
                        </m:r>
                      </m:e>
                      <m:sub>
                        <m:r>
                          <a:rPr lang="ru-RU" i="1">
                            <a:solidFill>
                              <a:srgbClr val="0070C0"/>
                            </a:solidFill>
                            <a:latin typeface="Cambria Math" panose="02040503050406030204" pitchFamily="18" charset="0"/>
                            <a:ea typeface="Cambria Math" panose="02040503050406030204" pitchFamily="18" charset="0"/>
                            <a:cs typeface="Arial" panose="020B0604020202020204" pitchFamily="34" charset="0"/>
                          </a:rPr>
                          <m:t>Г</m:t>
                        </m:r>
                      </m:sub>
                    </m:sSub>
                    <m:r>
                      <m:rPr>
                        <m:nor/>
                      </m:rPr>
                      <a:rPr lang="ru-RU" dirty="0">
                        <a:solidFill>
                          <a:srgbClr val="0070C0"/>
                        </a:solidFill>
                        <a:ea typeface="Cambria Math" panose="02040503050406030204" pitchFamily="18" charset="0"/>
                      </a:rPr>
                      <m:t> </m:t>
                    </m:r>
                    <m:r>
                      <a:rPr lang="ru-RU" i="1">
                        <a:solidFill>
                          <a:srgbClr val="0070C0"/>
                        </a:solidFill>
                        <a:latin typeface="Cambria Math" panose="02040503050406030204" pitchFamily="18" charset="0"/>
                        <a:ea typeface="Cambria Math" panose="02040503050406030204" pitchFamily="18" charset="0"/>
                      </a:rPr>
                      <m:t>∨ </m:t>
                    </m:r>
                    <m:sSub>
                      <m:sSubPr>
                        <m:ctrlPr>
                          <a:rPr lang="ru-RU" i="1">
                            <a:solidFill>
                              <a:srgbClr val="0070C0"/>
                            </a:solidFill>
                            <a:latin typeface="Cambria Math" panose="02040503050406030204" pitchFamily="18" charset="0"/>
                            <a:ea typeface="Cambria Math" panose="02040503050406030204" pitchFamily="18" charset="0"/>
                            <a:cs typeface="Arial" panose="020B0604020202020204" pitchFamily="34" charset="0"/>
                          </a:rPr>
                        </m:ctrlPr>
                      </m:sSubPr>
                      <m:e>
                        <m:r>
                          <a:rPr lang="en-US" i="1">
                            <a:solidFill>
                              <a:srgbClr val="0070C0"/>
                            </a:solidFill>
                            <a:latin typeface="Cambria Math" panose="02040503050406030204" pitchFamily="18" charset="0"/>
                            <a:ea typeface="Cambria Math" panose="02040503050406030204" pitchFamily="18" charset="0"/>
                            <a:cs typeface="Arial" panose="020B0604020202020204" pitchFamily="34" charset="0"/>
                          </a:rPr>
                          <m:t>𝐶</m:t>
                        </m:r>
                      </m:e>
                      <m:sub>
                        <m:r>
                          <a:rPr lang="ru-RU" i="1">
                            <a:solidFill>
                              <a:srgbClr val="0070C0"/>
                            </a:solidFill>
                            <a:latin typeface="Cambria Math" panose="02040503050406030204" pitchFamily="18" charset="0"/>
                            <a:ea typeface="Cambria Math" panose="02040503050406030204" pitchFamily="18" charset="0"/>
                            <a:cs typeface="Arial" panose="020B0604020202020204" pitchFamily="34" charset="0"/>
                          </a:rPr>
                          <m:t>Г</m:t>
                        </m:r>
                      </m:sub>
                    </m:sSub>
                    <m:r>
                      <a:rPr lang="en-US" i="1">
                        <a:solidFill>
                          <a:srgbClr val="0070C0"/>
                        </a:solidFill>
                        <a:latin typeface="Cambria Math" panose="02040503050406030204" pitchFamily="18" charset="0"/>
                      </a:rPr>
                      <m:t>)</m:t>
                    </m:r>
                  </m:oMath>
                </a14:m>
                <a:endParaRPr lang="ru-RU" dirty="0"/>
              </a:p>
              <a:p>
                <a:pPr marL="0" indent="0">
                  <a:buNone/>
                </a:pPr>
                <a:r>
                  <a:rPr lang="ru-RU" dirty="0" smtClean="0"/>
                  <a:t>	    </a:t>
                </a:r>
                <a14:m>
                  <m:oMath xmlns:m="http://schemas.openxmlformats.org/officeDocument/2006/math">
                    <m:sSub>
                      <m:sSubPr>
                        <m:ctrlPr>
                          <a:rPr lang="en-US" i="1">
                            <a:solidFill>
                              <a:srgbClr val="0070C0"/>
                            </a:solidFill>
                            <a:latin typeface="Cambria Math" panose="02040503050406030204" pitchFamily="18" charset="0"/>
                            <a:cs typeface="Arial" panose="020B0604020202020204" pitchFamily="34" charset="0"/>
                          </a:rPr>
                        </m:ctrlPr>
                      </m:sSubPr>
                      <m:e>
                        <m:r>
                          <a:rPr lang="en-US" i="1">
                            <a:solidFill>
                              <a:srgbClr val="0070C0"/>
                            </a:solidFill>
                            <a:latin typeface="Cambria Math" panose="02040503050406030204" pitchFamily="18" charset="0"/>
                            <a:cs typeface="Arial" panose="020B0604020202020204" pitchFamily="34" charset="0"/>
                          </a:rPr>
                          <m:t>𝐸</m:t>
                        </m:r>
                      </m:e>
                      <m:sub>
                        <m:r>
                          <a:rPr lang="en-US" b="0" i="1" smtClean="0">
                            <a:solidFill>
                              <a:srgbClr val="0070C0"/>
                            </a:solidFill>
                            <a:latin typeface="Cambria Math" panose="02040503050406030204" pitchFamily="18" charset="0"/>
                            <a:cs typeface="Arial" panose="020B0604020202020204" pitchFamily="34" charset="0"/>
                          </a:rPr>
                          <m:t>𝐵</m:t>
                        </m:r>
                      </m:sub>
                    </m:sSub>
                    <m:r>
                      <a:rPr lang="ru-RU" b="0" i="1" smtClean="0">
                        <a:solidFill>
                          <a:srgbClr val="0070C0"/>
                        </a:solidFill>
                        <a:latin typeface="Cambria Math" panose="02040503050406030204" pitchFamily="18" charset="0"/>
                        <a:cs typeface="Arial" panose="020B0604020202020204" pitchFamily="34" charset="0"/>
                      </a:rPr>
                      <m:t>2</m:t>
                    </m:r>
                    <m:r>
                      <a:rPr lang="en-US">
                        <a:solidFill>
                          <a:srgbClr val="0070C0"/>
                        </a:solidFill>
                        <a:latin typeface="Cambria Math" panose="02040503050406030204" pitchFamily="18" charset="0"/>
                        <a:cs typeface="Arial" panose="020B0604020202020204" pitchFamily="34" charset="0"/>
                      </a:rPr>
                      <m:t>&amp;</m:t>
                    </m:r>
                    <m:sSub>
                      <m:sSubPr>
                        <m:ctrlPr>
                          <a:rPr lang="ru-RU" i="1">
                            <a:solidFill>
                              <a:srgbClr val="0070C0"/>
                            </a:solidFill>
                            <a:latin typeface="Cambria Math" panose="02040503050406030204" pitchFamily="18" charset="0"/>
                          </a:rPr>
                        </m:ctrlPr>
                      </m:sSubPr>
                      <m:e>
                        <m:r>
                          <a:rPr lang="en-US" i="1">
                            <a:solidFill>
                              <a:srgbClr val="0070C0"/>
                            </a:solidFill>
                            <a:latin typeface="Cambria Math" panose="02040503050406030204" pitchFamily="18" charset="0"/>
                          </a:rPr>
                          <m:t>𝐾</m:t>
                        </m:r>
                      </m:e>
                      <m:sub>
                        <m:r>
                          <a:rPr lang="en-US" i="1">
                            <a:solidFill>
                              <a:srgbClr val="0070C0"/>
                            </a:solidFill>
                            <a:latin typeface="Cambria Math" panose="02040503050406030204" pitchFamily="18" charset="0"/>
                          </a:rPr>
                          <m:t>𝐵</m:t>
                        </m:r>
                      </m:sub>
                    </m:sSub>
                    <m:d>
                      <m:dPr>
                        <m:ctrlPr>
                          <a:rPr lang="ru-RU" i="1">
                            <a:solidFill>
                              <a:srgbClr val="0070C0"/>
                            </a:solidFill>
                            <a:latin typeface="Cambria Math" panose="02040503050406030204" pitchFamily="18" charset="0"/>
                          </a:rPr>
                        </m:ctrlPr>
                      </m:dPr>
                      <m:e>
                        <m:sSub>
                          <m:sSubPr>
                            <m:ctrlPr>
                              <a:rPr lang="ru-RU" i="1">
                                <a:solidFill>
                                  <a:srgbClr val="0070C0"/>
                                </a:solidFill>
                                <a:latin typeface="Cambria Math" panose="02040503050406030204" pitchFamily="18" charset="0"/>
                              </a:rPr>
                            </m:ctrlPr>
                          </m:sSubPr>
                          <m:e>
                            <m:r>
                              <a:rPr lang="en-US" i="1">
                                <a:solidFill>
                                  <a:srgbClr val="0070C0"/>
                                </a:solidFill>
                                <a:latin typeface="Cambria Math" panose="02040503050406030204" pitchFamily="18" charset="0"/>
                              </a:rPr>
                              <m:t>𝐵</m:t>
                            </m:r>
                          </m:e>
                          <m:sub>
                            <m:r>
                              <a:rPr lang="ru-RU" i="1">
                                <a:solidFill>
                                  <a:srgbClr val="0070C0"/>
                                </a:solidFill>
                                <a:latin typeface="Cambria Math" panose="02040503050406030204" pitchFamily="18" charset="0"/>
                              </a:rPr>
                              <m:t>Г</m:t>
                            </m:r>
                          </m:sub>
                        </m:sSub>
                        <m:r>
                          <a:rPr lang="ru-RU" i="1">
                            <a:solidFill>
                              <a:srgbClr val="0070C0"/>
                            </a:solidFill>
                            <a:latin typeface="Cambria Math" panose="02040503050406030204" pitchFamily="18" charset="0"/>
                            <a:ea typeface="Cambria Math" panose="02040503050406030204" pitchFamily="18" charset="0"/>
                          </a:rPr>
                          <m:t>∨</m:t>
                        </m:r>
                        <m:sSub>
                          <m:sSubPr>
                            <m:ctrlPr>
                              <a:rPr lang="ru-RU" i="1">
                                <a:solidFill>
                                  <a:srgbClr val="0070C0"/>
                                </a:solidFill>
                                <a:latin typeface="Cambria Math" panose="02040503050406030204" pitchFamily="18" charset="0"/>
                                <a:ea typeface="Cambria Math" panose="02040503050406030204" pitchFamily="18" charset="0"/>
                              </a:rPr>
                            </m:ctrlPr>
                          </m:sSubPr>
                          <m:e>
                            <m:r>
                              <a:rPr lang="en-US" i="1">
                                <a:solidFill>
                                  <a:srgbClr val="0070C0"/>
                                </a:solidFill>
                                <a:latin typeface="Cambria Math" panose="02040503050406030204" pitchFamily="18" charset="0"/>
                                <a:ea typeface="Cambria Math" panose="02040503050406030204" pitchFamily="18" charset="0"/>
                              </a:rPr>
                              <m:t>𝐵</m:t>
                            </m:r>
                          </m:e>
                          <m:sub>
                            <m:r>
                              <a:rPr lang="ru-RU" i="1">
                                <a:solidFill>
                                  <a:srgbClr val="0070C0"/>
                                </a:solidFill>
                                <a:latin typeface="Cambria Math" panose="02040503050406030204" pitchFamily="18" charset="0"/>
                                <a:ea typeface="Cambria Math" panose="02040503050406030204" pitchFamily="18" charset="0"/>
                              </a:rPr>
                              <m:t>Ч</m:t>
                            </m:r>
                          </m:sub>
                        </m:sSub>
                      </m:e>
                    </m:d>
                    <m:r>
                      <a:rPr lang="en-US" i="1">
                        <a:solidFill>
                          <a:srgbClr val="0070C0"/>
                        </a:solidFill>
                        <a:latin typeface="Cambria Math" panose="02040503050406030204" pitchFamily="18" charset="0"/>
                        <a:ea typeface="Cambria Math" panose="02040503050406030204" pitchFamily="18" charset="0"/>
                      </a:rPr>
                      <m:t>&amp;</m:t>
                    </m:r>
                    <m:sSub>
                      <m:sSubPr>
                        <m:ctrlPr>
                          <a:rPr lang="ru-RU" i="1">
                            <a:solidFill>
                              <a:srgbClr val="0070C0"/>
                            </a:solidFill>
                            <a:latin typeface="Cambria Math" panose="02040503050406030204" pitchFamily="18" charset="0"/>
                          </a:rPr>
                        </m:ctrlPr>
                      </m:sSubPr>
                      <m:e>
                        <m:r>
                          <m:rPr>
                            <m:sty m:val="p"/>
                          </m:rPr>
                          <a:rPr lang="en-US">
                            <a:solidFill>
                              <a:srgbClr val="0070C0"/>
                            </a:solidFill>
                            <a:latin typeface="Cambria Math"/>
                          </a:rPr>
                          <m:t>C</m:t>
                        </m:r>
                      </m:e>
                      <m:sub>
                        <m:r>
                          <m:rPr>
                            <m:sty m:val="p"/>
                          </m:rPr>
                          <a:rPr lang="en-US">
                            <a:solidFill>
                              <a:srgbClr val="0070C0"/>
                            </a:solidFill>
                            <a:latin typeface="Cambria Math"/>
                          </a:rPr>
                          <m:t>G</m:t>
                        </m:r>
                      </m:sub>
                    </m:sSub>
                    <m:r>
                      <a:rPr lang="ru-RU">
                        <a:solidFill>
                          <a:srgbClr val="0070C0"/>
                        </a:solidFill>
                        <a:latin typeface="Cambria Math" panose="02040503050406030204" pitchFamily="18" charset="0"/>
                      </a:rPr>
                      <m:t>1</m:t>
                    </m:r>
                  </m:oMath>
                </a14:m>
                <a:endParaRPr lang="en-US" dirty="0" smtClean="0"/>
              </a:p>
              <a:p>
                <a:pPr marL="0" indent="0">
                  <a:buNone/>
                </a:pPr>
                <a:r>
                  <a:rPr lang="ru-RU" dirty="0" smtClean="0">
                    <a:solidFill>
                      <a:srgbClr val="0070C0"/>
                    </a:solidFill>
                    <a:ea typeface="Cambria Math" panose="02040503050406030204" pitchFamily="18" charset="0"/>
                    <a:cs typeface="Arial" panose="020B0604020202020204" pitchFamily="34" charset="0"/>
                  </a:rPr>
                  <a:t>	     </a:t>
                </a:r>
                <a14:m>
                  <m:oMath xmlns:m="http://schemas.openxmlformats.org/officeDocument/2006/math">
                    <m:sSub>
                      <m:sSubPr>
                        <m:ctrlPr>
                          <a:rPr lang="ru-RU" i="1">
                            <a:solidFill>
                              <a:srgbClr val="0070C0"/>
                            </a:solidFill>
                            <a:latin typeface="Cambria Math" panose="02040503050406030204" pitchFamily="18" charset="0"/>
                            <a:ea typeface="Cambria Math" panose="02040503050406030204" pitchFamily="18" charset="0"/>
                            <a:cs typeface="Arial" panose="020B0604020202020204" pitchFamily="34" charset="0"/>
                          </a:rPr>
                        </m:ctrlPr>
                      </m:sSubPr>
                      <m:e>
                        <m:r>
                          <a:rPr lang="ru-RU" i="1">
                            <a:solidFill>
                              <a:srgbClr val="0070C0"/>
                            </a:solidFill>
                            <a:latin typeface="Cambria Math" panose="02040503050406030204" pitchFamily="18" charset="0"/>
                            <a:ea typeface="Cambria Math" panose="02040503050406030204" pitchFamily="18" charset="0"/>
                            <a:cs typeface="Arial" panose="020B0604020202020204" pitchFamily="34" charset="0"/>
                          </a:rPr>
                          <m:t>¬</m:t>
                        </m:r>
                        <m:r>
                          <a:rPr lang="en-US" i="1">
                            <a:solidFill>
                              <a:srgbClr val="0070C0"/>
                            </a:solidFill>
                            <a:latin typeface="Cambria Math" panose="02040503050406030204" pitchFamily="18" charset="0"/>
                            <a:ea typeface="Cambria Math" panose="02040503050406030204" pitchFamily="18" charset="0"/>
                            <a:cs typeface="Arial" panose="020B0604020202020204" pitchFamily="34" charset="0"/>
                          </a:rPr>
                          <m:t>𝐾</m:t>
                        </m:r>
                      </m:e>
                      <m:sub>
                        <m:r>
                          <a:rPr lang="en-US" b="0" i="1" smtClean="0">
                            <a:solidFill>
                              <a:srgbClr val="0070C0"/>
                            </a:solidFill>
                            <a:latin typeface="Cambria Math" panose="02040503050406030204" pitchFamily="18" charset="0"/>
                            <a:ea typeface="Cambria Math" panose="02040503050406030204" pitchFamily="18" charset="0"/>
                            <a:cs typeface="Arial" panose="020B0604020202020204" pitchFamily="34" charset="0"/>
                          </a:rPr>
                          <m:t>𝐵</m:t>
                        </m:r>
                      </m:sub>
                    </m:sSub>
                    <m:sSub>
                      <m:sSubPr>
                        <m:ctrlPr>
                          <a:rPr lang="ru-RU" i="1">
                            <a:solidFill>
                              <a:srgbClr val="0070C0"/>
                            </a:solidFill>
                            <a:latin typeface="Cambria Math" panose="02040503050406030204" pitchFamily="18" charset="0"/>
                            <a:ea typeface="Cambria Math" panose="02040503050406030204" pitchFamily="18" charset="0"/>
                            <a:cs typeface="Arial" panose="020B0604020202020204" pitchFamily="34" charset="0"/>
                          </a:rPr>
                        </m:ctrlPr>
                      </m:sSubPr>
                      <m:e>
                        <m:r>
                          <a:rPr lang="en-US" b="0" i="1" smtClean="0">
                            <a:solidFill>
                              <a:srgbClr val="0070C0"/>
                            </a:solidFill>
                            <a:latin typeface="Cambria Math" panose="02040503050406030204" pitchFamily="18" charset="0"/>
                            <a:ea typeface="Cambria Math" panose="02040503050406030204" pitchFamily="18" charset="0"/>
                            <a:cs typeface="Arial" panose="020B0604020202020204" pitchFamily="34" charset="0"/>
                          </a:rPr>
                          <m:t>𝐵</m:t>
                        </m:r>
                      </m:e>
                      <m:sub>
                        <m:r>
                          <a:rPr lang="ru-RU" i="1">
                            <a:solidFill>
                              <a:srgbClr val="0070C0"/>
                            </a:solidFill>
                            <a:latin typeface="Cambria Math" panose="02040503050406030204" pitchFamily="18" charset="0"/>
                            <a:ea typeface="Cambria Math" panose="02040503050406030204" pitchFamily="18" charset="0"/>
                            <a:cs typeface="Arial" panose="020B0604020202020204" pitchFamily="34" charset="0"/>
                          </a:rPr>
                          <m:t>Г</m:t>
                        </m:r>
                      </m:sub>
                    </m:sSub>
                  </m:oMath>
                </a14:m>
                <a:r>
                  <a:rPr lang="en-US" dirty="0"/>
                  <a:t> (</a:t>
                </a:r>
                <a:r>
                  <a:rPr lang="ru-RU" dirty="0"/>
                  <a:t>акс.5</a:t>
                </a:r>
                <a:r>
                  <a:rPr lang="ru-RU" dirty="0" smtClean="0"/>
                  <a:t>)</a:t>
                </a:r>
              </a:p>
              <a:p>
                <a:pPr marL="0" indent="0">
                  <a:buNone/>
                </a:pPr>
                <a:r>
                  <a:rPr lang="ru-RU" dirty="0" smtClean="0"/>
                  <a:t>Агент </a:t>
                </a:r>
                <a:r>
                  <a:rPr lang="en-US" dirty="0" smtClean="0"/>
                  <a:t>C:</a:t>
                </a:r>
                <a14:m>
                  <m:oMath xmlns:m="http://schemas.openxmlformats.org/officeDocument/2006/math">
                    <m:sSub>
                      <m:sSubPr>
                        <m:ctrlPr>
                          <a:rPr lang="ru-RU" i="1">
                            <a:solidFill>
                              <a:srgbClr val="0070C0"/>
                            </a:solidFill>
                            <a:latin typeface="Cambria Math" panose="02040503050406030204" pitchFamily="18" charset="0"/>
                            <a:ea typeface="Cambria Math" panose="02040503050406030204" pitchFamily="18" charset="0"/>
                            <a:cs typeface="Arial" panose="020B0604020202020204" pitchFamily="34" charset="0"/>
                          </a:rPr>
                        </m:ctrlPr>
                      </m:sSubPr>
                      <m:e>
                        <m:r>
                          <a:rPr lang="en-US" i="1">
                            <a:solidFill>
                              <a:srgbClr val="0070C0"/>
                            </a:solidFill>
                            <a:latin typeface="Cambria Math" panose="02040503050406030204" pitchFamily="18" charset="0"/>
                            <a:ea typeface="Cambria Math" panose="02040503050406030204" pitchFamily="18" charset="0"/>
                            <a:cs typeface="Arial" panose="020B0604020202020204" pitchFamily="34" charset="0"/>
                          </a:rPr>
                          <m:t>𝐾</m:t>
                        </m:r>
                      </m:e>
                      <m:sub>
                        <m:r>
                          <a:rPr lang="en-US" b="0" i="1" smtClean="0">
                            <a:solidFill>
                              <a:srgbClr val="0070C0"/>
                            </a:solidFill>
                            <a:latin typeface="Cambria Math" panose="02040503050406030204" pitchFamily="18" charset="0"/>
                            <a:ea typeface="Cambria Math" panose="02040503050406030204" pitchFamily="18" charset="0"/>
                            <a:cs typeface="Arial" panose="020B0604020202020204" pitchFamily="34" charset="0"/>
                          </a:rPr>
                          <m:t>𝐶</m:t>
                        </m:r>
                      </m:sub>
                    </m:sSub>
                    <m:sSub>
                      <m:sSubPr>
                        <m:ctrlPr>
                          <a:rPr lang="en-US" i="1">
                            <a:solidFill>
                              <a:srgbClr val="0070C0"/>
                            </a:solidFill>
                            <a:latin typeface="Cambria Math" panose="02040503050406030204" pitchFamily="18" charset="0"/>
                            <a:cs typeface="Arial" panose="020B0604020202020204" pitchFamily="34" charset="0"/>
                          </a:rPr>
                        </m:ctrlPr>
                      </m:sSubPr>
                      <m:e>
                        <m:r>
                          <a:rPr lang="en-US" b="0" i="1" smtClean="0">
                            <a:solidFill>
                              <a:srgbClr val="0070C0"/>
                            </a:solidFill>
                            <a:latin typeface="Cambria Math" panose="02040503050406030204" pitchFamily="18" charset="0"/>
                            <a:cs typeface="Arial" panose="020B0604020202020204" pitchFamily="34" charset="0"/>
                          </a:rPr>
                          <m:t>𝐴</m:t>
                        </m:r>
                      </m:e>
                      <m:sub>
                        <m:r>
                          <a:rPr lang="ru-RU" i="1">
                            <a:solidFill>
                              <a:srgbClr val="0070C0"/>
                            </a:solidFill>
                            <a:latin typeface="Cambria Math" panose="02040503050406030204" pitchFamily="18" charset="0"/>
                            <a:cs typeface="Arial" panose="020B0604020202020204" pitchFamily="34" charset="0"/>
                          </a:rPr>
                          <m:t>Г</m:t>
                        </m:r>
                      </m:sub>
                    </m:sSub>
                    <m:r>
                      <a:rPr lang="en-US">
                        <a:solidFill>
                          <a:srgbClr val="0070C0"/>
                        </a:solidFill>
                        <a:latin typeface="Cambria Math" panose="02040503050406030204" pitchFamily="18" charset="0"/>
                        <a:cs typeface="Arial" panose="020B0604020202020204" pitchFamily="34" charset="0"/>
                      </a:rPr>
                      <m:t>&amp;</m:t>
                    </m:r>
                    <m:sSub>
                      <m:sSubPr>
                        <m:ctrlPr>
                          <a:rPr lang="ru-RU" i="1">
                            <a:solidFill>
                              <a:srgbClr val="0070C0"/>
                            </a:solidFill>
                            <a:latin typeface="Cambria Math" panose="02040503050406030204" pitchFamily="18" charset="0"/>
                            <a:ea typeface="Cambria Math" panose="02040503050406030204" pitchFamily="18" charset="0"/>
                            <a:cs typeface="Arial" panose="020B0604020202020204" pitchFamily="34" charset="0"/>
                          </a:rPr>
                        </m:ctrlPr>
                      </m:sSubPr>
                      <m:e>
                        <m:r>
                          <a:rPr lang="en-US" i="1">
                            <a:solidFill>
                              <a:srgbClr val="0070C0"/>
                            </a:solidFill>
                            <a:latin typeface="Cambria Math" panose="02040503050406030204" pitchFamily="18" charset="0"/>
                            <a:ea typeface="Cambria Math" panose="02040503050406030204" pitchFamily="18" charset="0"/>
                            <a:cs typeface="Arial" panose="020B0604020202020204" pitchFamily="34" charset="0"/>
                          </a:rPr>
                          <m:t>𝐾</m:t>
                        </m:r>
                      </m:e>
                      <m:sub>
                        <m:r>
                          <a:rPr lang="en-US" b="0" i="1" smtClean="0">
                            <a:solidFill>
                              <a:srgbClr val="0070C0"/>
                            </a:solidFill>
                            <a:latin typeface="Cambria Math" panose="02040503050406030204" pitchFamily="18" charset="0"/>
                            <a:ea typeface="Cambria Math" panose="02040503050406030204" pitchFamily="18" charset="0"/>
                            <a:cs typeface="Arial" panose="020B0604020202020204" pitchFamily="34" charset="0"/>
                          </a:rPr>
                          <m:t>𝐶</m:t>
                        </m:r>
                      </m:sub>
                    </m:sSub>
                    <m:sSub>
                      <m:sSubPr>
                        <m:ctrlPr>
                          <a:rPr lang="en-US" i="1">
                            <a:solidFill>
                              <a:srgbClr val="0070C0"/>
                            </a:solidFill>
                            <a:latin typeface="Cambria Math" panose="02040503050406030204" pitchFamily="18" charset="0"/>
                            <a:cs typeface="Arial" panose="020B0604020202020204" pitchFamily="34" charset="0"/>
                          </a:rPr>
                        </m:ctrlPr>
                      </m:sSubPr>
                      <m:e>
                        <m:r>
                          <a:rPr lang="en-US" i="1">
                            <a:solidFill>
                              <a:srgbClr val="0070C0"/>
                            </a:solidFill>
                            <a:latin typeface="Cambria Math" panose="02040503050406030204" pitchFamily="18" charset="0"/>
                            <a:cs typeface="Arial" panose="020B0604020202020204" pitchFamily="34" charset="0"/>
                          </a:rPr>
                          <m:t>𝐵</m:t>
                        </m:r>
                      </m:e>
                      <m:sub>
                        <m:r>
                          <a:rPr lang="ru-RU" i="1">
                            <a:solidFill>
                              <a:srgbClr val="0070C0"/>
                            </a:solidFill>
                            <a:latin typeface="Cambria Math" panose="02040503050406030204" pitchFamily="18" charset="0"/>
                            <a:cs typeface="Arial" panose="020B0604020202020204" pitchFamily="34" charset="0"/>
                          </a:rPr>
                          <m:t>Ч</m:t>
                        </m:r>
                      </m:sub>
                    </m:sSub>
                    <m:r>
                      <a:rPr lang="en-US">
                        <a:solidFill>
                          <a:srgbClr val="0070C0"/>
                        </a:solidFill>
                        <a:latin typeface="Cambria Math" panose="02040503050406030204" pitchFamily="18" charset="0"/>
                        <a:cs typeface="Arial" panose="020B0604020202020204" pitchFamily="34" charset="0"/>
                      </a:rPr>
                      <m:t>&amp;</m:t>
                    </m:r>
                    <m:sSub>
                      <m:sSubPr>
                        <m:ctrlPr>
                          <a:rPr lang="ru-RU" i="1">
                            <a:solidFill>
                              <a:srgbClr val="0070C0"/>
                            </a:solidFill>
                            <a:latin typeface="Cambria Math" panose="02040503050406030204" pitchFamily="18" charset="0"/>
                          </a:rPr>
                        </m:ctrlPr>
                      </m:sSubPr>
                      <m:e>
                        <m:r>
                          <a:rPr lang="en-US" i="1">
                            <a:solidFill>
                              <a:srgbClr val="0070C0"/>
                            </a:solidFill>
                            <a:latin typeface="Cambria Math" panose="02040503050406030204" pitchFamily="18" charset="0"/>
                          </a:rPr>
                          <m:t>𝐾</m:t>
                        </m:r>
                      </m:e>
                      <m:sub>
                        <m:r>
                          <a:rPr lang="en-US" b="0" i="1" smtClean="0">
                            <a:solidFill>
                              <a:srgbClr val="0070C0"/>
                            </a:solidFill>
                            <a:latin typeface="Cambria Math" panose="02040503050406030204" pitchFamily="18" charset="0"/>
                          </a:rPr>
                          <m:t>𝐶</m:t>
                        </m:r>
                      </m:sub>
                    </m:sSub>
                    <m:d>
                      <m:dPr>
                        <m:ctrlPr>
                          <a:rPr lang="ru-RU" i="1">
                            <a:solidFill>
                              <a:srgbClr val="0070C0"/>
                            </a:solidFill>
                            <a:latin typeface="Cambria Math" panose="02040503050406030204" pitchFamily="18" charset="0"/>
                          </a:rPr>
                        </m:ctrlPr>
                      </m:dPr>
                      <m:e>
                        <m:sSub>
                          <m:sSubPr>
                            <m:ctrlPr>
                              <a:rPr lang="ru-RU" i="1">
                                <a:solidFill>
                                  <a:srgbClr val="0070C0"/>
                                </a:solidFill>
                                <a:latin typeface="Cambria Math" panose="02040503050406030204" pitchFamily="18" charset="0"/>
                              </a:rPr>
                            </m:ctrlPr>
                          </m:sSubPr>
                          <m:e>
                            <m:r>
                              <a:rPr lang="en-US" b="0" i="1" smtClean="0">
                                <a:solidFill>
                                  <a:srgbClr val="0070C0"/>
                                </a:solidFill>
                                <a:latin typeface="Cambria Math" panose="02040503050406030204" pitchFamily="18" charset="0"/>
                              </a:rPr>
                              <m:t>𝐶</m:t>
                            </m:r>
                          </m:e>
                          <m:sub>
                            <m:r>
                              <a:rPr lang="ru-RU" i="1">
                                <a:solidFill>
                                  <a:srgbClr val="0070C0"/>
                                </a:solidFill>
                                <a:latin typeface="Cambria Math" panose="02040503050406030204" pitchFamily="18" charset="0"/>
                              </a:rPr>
                              <m:t>Г</m:t>
                            </m:r>
                          </m:sub>
                        </m:sSub>
                        <m:r>
                          <a:rPr lang="ru-RU" i="1">
                            <a:solidFill>
                              <a:srgbClr val="0070C0"/>
                            </a:solidFill>
                            <a:latin typeface="Cambria Math" panose="02040503050406030204" pitchFamily="18" charset="0"/>
                            <a:ea typeface="Cambria Math" panose="02040503050406030204" pitchFamily="18" charset="0"/>
                          </a:rPr>
                          <m:t>∨</m:t>
                        </m:r>
                        <m:sSub>
                          <m:sSubPr>
                            <m:ctrlPr>
                              <a:rPr lang="ru-RU" i="1">
                                <a:solidFill>
                                  <a:srgbClr val="0070C0"/>
                                </a:solidFill>
                                <a:latin typeface="Cambria Math" panose="02040503050406030204" pitchFamily="18" charset="0"/>
                                <a:ea typeface="Cambria Math" panose="02040503050406030204" pitchFamily="18" charset="0"/>
                              </a:rPr>
                            </m:ctrlPr>
                          </m:sSubPr>
                          <m:e>
                            <m:r>
                              <a:rPr lang="en-US" b="0" i="1" smtClean="0">
                                <a:solidFill>
                                  <a:srgbClr val="0070C0"/>
                                </a:solidFill>
                                <a:latin typeface="Cambria Math" panose="02040503050406030204" pitchFamily="18" charset="0"/>
                                <a:ea typeface="Cambria Math" panose="02040503050406030204" pitchFamily="18" charset="0"/>
                              </a:rPr>
                              <m:t>𝐶</m:t>
                            </m:r>
                          </m:e>
                          <m:sub>
                            <m:r>
                              <a:rPr lang="ru-RU" i="1">
                                <a:solidFill>
                                  <a:srgbClr val="0070C0"/>
                                </a:solidFill>
                                <a:latin typeface="Cambria Math" panose="02040503050406030204" pitchFamily="18" charset="0"/>
                                <a:ea typeface="Cambria Math" panose="02040503050406030204" pitchFamily="18" charset="0"/>
                              </a:rPr>
                              <m:t>Ч</m:t>
                            </m:r>
                          </m:sub>
                        </m:sSub>
                      </m:e>
                    </m:d>
                    <m:r>
                      <a:rPr lang="en-US">
                        <a:solidFill>
                          <a:srgbClr val="0070C0"/>
                        </a:solidFill>
                        <a:latin typeface="Cambria Math" panose="02040503050406030204" pitchFamily="18" charset="0"/>
                        <a:ea typeface="Cambria Math" panose="02040503050406030204" pitchFamily="18" charset="0"/>
                      </a:rPr>
                      <m:t>&amp;</m:t>
                    </m:r>
                    <m:sSub>
                      <m:sSubPr>
                        <m:ctrlPr>
                          <a:rPr lang="ru-RU" i="1">
                            <a:solidFill>
                              <a:srgbClr val="0070C0"/>
                            </a:solidFill>
                            <a:latin typeface="Cambria Math" panose="02040503050406030204" pitchFamily="18" charset="0"/>
                            <a:cs typeface="Times New Roman" panose="02020603050405020304" pitchFamily="18" charset="0"/>
                          </a:rPr>
                        </m:ctrlPr>
                      </m:sSubPr>
                      <m:e>
                        <m:r>
                          <a:rPr lang="en-US" i="1">
                            <a:solidFill>
                              <a:srgbClr val="0070C0"/>
                            </a:solidFill>
                            <a:latin typeface="Cambria Math" panose="02040503050406030204" pitchFamily="18" charset="0"/>
                            <a:cs typeface="Times New Roman" panose="02020603050405020304" pitchFamily="18" charset="0"/>
                          </a:rPr>
                          <m:t>𝐾</m:t>
                        </m:r>
                      </m:e>
                      <m:sub>
                        <m:r>
                          <a:rPr lang="en-US" b="0" i="1" smtClean="0">
                            <a:solidFill>
                              <a:srgbClr val="0070C0"/>
                            </a:solidFill>
                            <a:latin typeface="Cambria Math" panose="02040503050406030204" pitchFamily="18" charset="0"/>
                            <a:cs typeface="Times New Roman" panose="02020603050405020304" pitchFamily="18" charset="0"/>
                          </a:rPr>
                          <m:t>𝐶</m:t>
                        </m:r>
                      </m:sub>
                    </m:sSub>
                    <m:r>
                      <a:rPr lang="en-US" i="1">
                        <a:solidFill>
                          <a:srgbClr val="0070C0"/>
                        </a:solidFill>
                        <a:latin typeface="Cambria Math" panose="02040503050406030204" pitchFamily="18" charset="0"/>
                      </a:rPr>
                      <m:t>(</m:t>
                    </m:r>
                    <m:sSub>
                      <m:sSubPr>
                        <m:ctrlPr>
                          <a:rPr lang="ru-RU" i="1">
                            <a:solidFill>
                              <a:srgbClr val="0070C0"/>
                            </a:solidFill>
                            <a:latin typeface="Cambria Math" panose="02040503050406030204" pitchFamily="18" charset="0"/>
                            <a:ea typeface="Cambria Math" panose="02040503050406030204" pitchFamily="18" charset="0"/>
                            <a:cs typeface="Arial" panose="020B0604020202020204" pitchFamily="34" charset="0"/>
                          </a:rPr>
                        </m:ctrlPr>
                      </m:sSubPr>
                      <m:e>
                        <m:r>
                          <a:rPr lang="en-US" i="1">
                            <a:solidFill>
                              <a:srgbClr val="0070C0"/>
                            </a:solidFill>
                            <a:latin typeface="Cambria Math" panose="02040503050406030204" pitchFamily="18" charset="0"/>
                            <a:ea typeface="Cambria Math" panose="02040503050406030204" pitchFamily="18" charset="0"/>
                            <a:cs typeface="Arial" panose="020B0604020202020204" pitchFamily="34" charset="0"/>
                          </a:rPr>
                          <m:t>𝐴</m:t>
                        </m:r>
                      </m:e>
                      <m:sub>
                        <m:r>
                          <a:rPr lang="ru-RU" i="1">
                            <a:solidFill>
                              <a:srgbClr val="0070C0"/>
                            </a:solidFill>
                            <a:latin typeface="Cambria Math" panose="02040503050406030204" pitchFamily="18" charset="0"/>
                            <a:ea typeface="Cambria Math" panose="02040503050406030204" pitchFamily="18" charset="0"/>
                            <a:cs typeface="Arial" panose="020B0604020202020204" pitchFamily="34" charset="0"/>
                          </a:rPr>
                          <m:t>Г</m:t>
                        </m:r>
                      </m:sub>
                    </m:sSub>
                    <m:r>
                      <a:rPr lang="ru-RU" i="1">
                        <a:solidFill>
                          <a:srgbClr val="0070C0"/>
                        </a:solidFill>
                        <a:latin typeface="Cambria Math" panose="02040503050406030204" pitchFamily="18" charset="0"/>
                        <a:ea typeface="Cambria Math" panose="02040503050406030204" pitchFamily="18" charset="0"/>
                      </a:rPr>
                      <m:t>∨</m:t>
                    </m:r>
                    <m:sSub>
                      <m:sSubPr>
                        <m:ctrlPr>
                          <a:rPr lang="ru-RU" i="1">
                            <a:solidFill>
                              <a:srgbClr val="0070C0"/>
                            </a:solidFill>
                            <a:latin typeface="Cambria Math" panose="02040503050406030204" pitchFamily="18" charset="0"/>
                            <a:ea typeface="Cambria Math" panose="02040503050406030204" pitchFamily="18" charset="0"/>
                            <a:cs typeface="Arial" panose="020B0604020202020204" pitchFamily="34" charset="0"/>
                          </a:rPr>
                        </m:ctrlPr>
                      </m:sSubPr>
                      <m:e>
                        <m:r>
                          <a:rPr lang="en-US" i="1">
                            <a:solidFill>
                              <a:srgbClr val="0070C0"/>
                            </a:solidFill>
                            <a:latin typeface="Cambria Math" panose="02040503050406030204" pitchFamily="18" charset="0"/>
                            <a:ea typeface="Cambria Math" panose="02040503050406030204" pitchFamily="18" charset="0"/>
                            <a:cs typeface="Arial" panose="020B0604020202020204" pitchFamily="34" charset="0"/>
                          </a:rPr>
                          <m:t>𝐵</m:t>
                        </m:r>
                      </m:e>
                      <m:sub>
                        <m:r>
                          <a:rPr lang="ru-RU" i="1">
                            <a:solidFill>
                              <a:srgbClr val="0070C0"/>
                            </a:solidFill>
                            <a:latin typeface="Cambria Math" panose="02040503050406030204" pitchFamily="18" charset="0"/>
                            <a:ea typeface="Cambria Math" panose="02040503050406030204" pitchFamily="18" charset="0"/>
                            <a:cs typeface="Arial" panose="020B0604020202020204" pitchFamily="34" charset="0"/>
                          </a:rPr>
                          <m:t>Г</m:t>
                        </m:r>
                      </m:sub>
                    </m:sSub>
                    <m:r>
                      <m:rPr>
                        <m:nor/>
                      </m:rPr>
                      <a:rPr lang="ru-RU" dirty="0">
                        <a:solidFill>
                          <a:srgbClr val="0070C0"/>
                        </a:solidFill>
                        <a:ea typeface="Cambria Math" panose="02040503050406030204" pitchFamily="18" charset="0"/>
                      </a:rPr>
                      <m:t> </m:t>
                    </m:r>
                    <m:r>
                      <a:rPr lang="ru-RU" i="1">
                        <a:solidFill>
                          <a:srgbClr val="0070C0"/>
                        </a:solidFill>
                        <a:latin typeface="Cambria Math" panose="02040503050406030204" pitchFamily="18" charset="0"/>
                        <a:ea typeface="Cambria Math" panose="02040503050406030204" pitchFamily="18" charset="0"/>
                      </a:rPr>
                      <m:t>∨ </m:t>
                    </m:r>
                    <m:sSub>
                      <m:sSubPr>
                        <m:ctrlPr>
                          <a:rPr lang="ru-RU" i="1">
                            <a:solidFill>
                              <a:srgbClr val="0070C0"/>
                            </a:solidFill>
                            <a:latin typeface="Cambria Math" panose="02040503050406030204" pitchFamily="18" charset="0"/>
                            <a:ea typeface="Cambria Math" panose="02040503050406030204" pitchFamily="18" charset="0"/>
                            <a:cs typeface="Arial" panose="020B0604020202020204" pitchFamily="34" charset="0"/>
                          </a:rPr>
                        </m:ctrlPr>
                      </m:sSubPr>
                      <m:e>
                        <m:r>
                          <a:rPr lang="en-US" i="1">
                            <a:solidFill>
                              <a:srgbClr val="0070C0"/>
                            </a:solidFill>
                            <a:latin typeface="Cambria Math" panose="02040503050406030204" pitchFamily="18" charset="0"/>
                            <a:ea typeface="Cambria Math" panose="02040503050406030204" pitchFamily="18" charset="0"/>
                            <a:cs typeface="Arial" panose="020B0604020202020204" pitchFamily="34" charset="0"/>
                          </a:rPr>
                          <m:t>𝐶</m:t>
                        </m:r>
                      </m:e>
                      <m:sub>
                        <m:r>
                          <a:rPr lang="ru-RU" i="1">
                            <a:solidFill>
                              <a:srgbClr val="0070C0"/>
                            </a:solidFill>
                            <a:latin typeface="Cambria Math" panose="02040503050406030204" pitchFamily="18" charset="0"/>
                            <a:ea typeface="Cambria Math" panose="02040503050406030204" pitchFamily="18" charset="0"/>
                            <a:cs typeface="Arial" panose="020B0604020202020204" pitchFamily="34" charset="0"/>
                          </a:rPr>
                          <m:t>Г</m:t>
                        </m:r>
                      </m:sub>
                    </m:sSub>
                    <m:r>
                      <a:rPr lang="en-US" i="1">
                        <a:solidFill>
                          <a:srgbClr val="0070C0"/>
                        </a:solidFill>
                        <a:latin typeface="Cambria Math" panose="02040503050406030204" pitchFamily="18" charset="0"/>
                      </a:rPr>
                      <m:t>)</m:t>
                    </m:r>
                  </m:oMath>
                </a14:m>
                <a:endParaRPr lang="ru-RU" dirty="0"/>
              </a:p>
              <a:p>
                <a:pPr marL="0" indent="0">
                  <a:buNone/>
                </a:pPr>
                <a:r>
                  <a:rPr lang="en-US" dirty="0" smtClean="0"/>
                  <a:t>	    </a:t>
                </a:r>
                <a14:m>
                  <m:oMath xmlns:m="http://schemas.openxmlformats.org/officeDocument/2006/math">
                    <m:sSub>
                      <m:sSubPr>
                        <m:ctrlPr>
                          <a:rPr lang="en-US" i="1">
                            <a:solidFill>
                              <a:srgbClr val="0070C0"/>
                            </a:solidFill>
                            <a:latin typeface="Cambria Math" panose="02040503050406030204" pitchFamily="18" charset="0"/>
                            <a:cs typeface="Arial" panose="020B0604020202020204" pitchFamily="34" charset="0"/>
                          </a:rPr>
                        </m:ctrlPr>
                      </m:sSubPr>
                      <m:e>
                        <m:r>
                          <a:rPr lang="en-US" i="1">
                            <a:solidFill>
                              <a:srgbClr val="0070C0"/>
                            </a:solidFill>
                            <a:latin typeface="Cambria Math" panose="02040503050406030204" pitchFamily="18" charset="0"/>
                            <a:cs typeface="Arial" panose="020B0604020202020204" pitchFamily="34" charset="0"/>
                          </a:rPr>
                          <m:t>𝐸</m:t>
                        </m:r>
                      </m:e>
                      <m:sub>
                        <m:r>
                          <a:rPr lang="en-US" b="0" i="1" smtClean="0">
                            <a:solidFill>
                              <a:srgbClr val="0070C0"/>
                            </a:solidFill>
                            <a:latin typeface="Cambria Math" panose="02040503050406030204" pitchFamily="18" charset="0"/>
                            <a:cs typeface="Arial" panose="020B0604020202020204" pitchFamily="34" charset="0"/>
                          </a:rPr>
                          <m:t>𝐶</m:t>
                        </m:r>
                      </m:sub>
                    </m:sSub>
                    <m:r>
                      <a:rPr lang="en-US" i="1">
                        <a:solidFill>
                          <a:srgbClr val="0070C0"/>
                        </a:solidFill>
                        <a:latin typeface="Cambria Math" panose="02040503050406030204" pitchFamily="18" charset="0"/>
                        <a:cs typeface="Arial" panose="020B0604020202020204" pitchFamily="34" charset="0"/>
                      </a:rPr>
                      <m:t>1</m:t>
                    </m:r>
                    <m:r>
                      <a:rPr lang="en-US">
                        <a:solidFill>
                          <a:srgbClr val="0070C0"/>
                        </a:solidFill>
                        <a:latin typeface="Cambria Math" panose="02040503050406030204" pitchFamily="18" charset="0"/>
                        <a:cs typeface="Arial" panose="020B0604020202020204" pitchFamily="34" charset="0"/>
                      </a:rPr>
                      <m:t>&amp;</m:t>
                    </m:r>
                    <m:sSub>
                      <m:sSubPr>
                        <m:ctrlPr>
                          <a:rPr lang="ru-RU" i="1">
                            <a:solidFill>
                              <a:srgbClr val="0070C0"/>
                            </a:solidFill>
                            <a:latin typeface="Cambria Math" panose="02040503050406030204" pitchFamily="18" charset="0"/>
                          </a:rPr>
                        </m:ctrlPr>
                      </m:sSubPr>
                      <m:e>
                        <m:r>
                          <a:rPr lang="en-US" i="1">
                            <a:solidFill>
                              <a:srgbClr val="0070C0"/>
                            </a:solidFill>
                            <a:latin typeface="Cambria Math" panose="02040503050406030204" pitchFamily="18" charset="0"/>
                          </a:rPr>
                          <m:t>𝐾</m:t>
                        </m:r>
                      </m:e>
                      <m:sub>
                        <m:r>
                          <a:rPr lang="en-US" i="1">
                            <a:solidFill>
                              <a:srgbClr val="0070C0"/>
                            </a:solidFill>
                            <a:latin typeface="Cambria Math" panose="02040503050406030204" pitchFamily="18" charset="0"/>
                          </a:rPr>
                          <m:t>𝐶</m:t>
                        </m:r>
                      </m:sub>
                    </m:sSub>
                    <m:d>
                      <m:dPr>
                        <m:ctrlPr>
                          <a:rPr lang="ru-RU" i="1">
                            <a:solidFill>
                              <a:srgbClr val="0070C0"/>
                            </a:solidFill>
                            <a:latin typeface="Cambria Math" panose="02040503050406030204" pitchFamily="18" charset="0"/>
                          </a:rPr>
                        </m:ctrlPr>
                      </m:dPr>
                      <m:e>
                        <m:sSub>
                          <m:sSubPr>
                            <m:ctrlPr>
                              <a:rPr lang="ru-RU" i="1">
                                <a:solidFill>
                                  <a:srgbClr val="0070C0"/>
                                </a:solidFill>
                                <a:latin typeface="Cambria Math" panose="02040503050406030204" pitchFamily="18" charset="0"/>
                              </a:rPr>
                            </m:ctrlPr>
                          </m:sSubPr>
                          <m:e>
                            <m:r>
                              <a:rPr lang="en-US" i="1">
                                <a:solidFill>
                                  <a:srgbClr val="0070C0"/>
                                </a:solidFill>
                                <a:latin typeface="Cambria Math" panose="02040503050406030204" pitchFamily="18" charset="0"/>
                              </a:rPr>
                              <m:t>𝐶</m:t>
                            </m:r>
                          </m:e>
                          <m:sub>
                            <m:r>
                              <a:rPr lang="ru-RU" i="1">
                                <a:solidFill>
                                  <a:srgbClr val="0070C0"/>
                                </a:solidFill>
                                <a:latin typeface="Cambria Math" panose="02040503050406030204" pitchFamily="18" charset="0"/>
                              </a:rPr>
                              <m:t>Г</m:t>
                            </m:r>
                          </m:sub>
                        </m:sSub>
                        <m:r>
                          <a:rPr lang="ru-RU" i="1">
                            <a:solidFill>
                              <a:srgbClr val="0070C0"/>
                            </a:solidFill>
                            <a:latin typeface="Cambria Math" panose="02040503050406030204" pitchFamily="18" charset="0"/>
                            <a:ea typeface="Cambria Math" panose="02040503050406030204" pitchFamily="18" charset="0"/>
                          </a:rPr>
                          <m:t>∨</m:t>
                        </m:r>
                        <m:sSub>
                          <m:sSubPr>
                            <m:ctrlPr>
                              <a:rPr lang="ru-RU" i="1">
                                <a:solidFill>
                                  <a:srgbClr val="0070C0"/>
                                </a:solidFill>
                                <a:latin typeface="Cambria Math" panose="02040503050406030204" pitchFamily="18" charset="0"/>
                                <a:ea typeface="Cambria Math" panose="02040503050406030204" pitchFamily="18" charset="0"/>
                              </a:rPr>
                            </m:ctrlPr>
                          </m:sSubPr>
                          <m:e>
                            <m:r>
                              <a:rPr lang="en-US" i="1">
                                <a:solidFill>
                                  <a:srgbClr val="0070C0"/>
                                </a:solidFill>
                                <a:latin typeface="Cambria Math" panose="02040503050406030204" pitchFamily="18" charset="0"/>
                                <a:ea typeface="Cambria Math" panose="02040503050406030204" pitchFamily="18" charset="0"/>
                              </a:rPr>
                              <m:t>𝐶</m:t>
                            </m:r>
                          </m:e>
                          <m:sub>
                            <m:r>
                              <a:rPr lang="ru-RU" i="1">
                                <a:solidFill>
                                  <a:srgbClr val="0070C0"/>
                                </a:solidFill>
                                <a:latin typeface="Cambria Math" panose="02040503050406030204" pitchFamily="18" charset="0"/>
                                <a:ea typeface="Cambria Math" panose="02040503050406030204" pitchFamily="18" charset="0"/>
                              </a:rPr>
                              <m:t>Ч</m:t>
                            </m:r>
                          </m:sub>
                        </m:sSub>
                      </m:e>
                    </m:d>
                    <m:r>
                      <a:rPr lang="en-US" i="1">
                        <a:solidFill>
                          <a:srgbClr val="0070C0"/>
                        </a:solidFill>
                        <a:latin typeface="Cambria Math" panose="02040503050406030204" pitchFamily="18" charset="0"/>
                        <a:ea typeface="Cambria Math" panose="02040503050406030204" pitchFamily="18" charset="0"/>
                      </a:rPr>
                      <m:t>&amp;</m:t>
                    </m:r>
                    <m:sSub>
                      <m:sSubPr>
                        <m:ctrlPr>
                          <a:rPr lang="ru-RU" i="1">
                            <a:solidFill>
                              <a:srgbClr val="0070C0"/>
                            </a:solidFill>
                            <a:latin typeface="Cambria Math" panose="02040503050406030204" pitchFamily="18" charset="0"/>
                          </a:rPr>
                        </m:ctrlPr>
                      </m:sSubPr>
                      <m:e>
                        <m:r>
                          <m:rPr>
                            <m:sty m:val="p"/>
                          </m:rPr>
                          <a:rPr lang="en-US">
                            <a:solidFill>
                              <a:srgbClr val="0070C0"/>
                            </a:solidFill>
                            <a:latin typeface="Cambria Math"/>
                          </a:rPr>
                          <m:t>C</m:t>
                        </m:r>
                      </m:e>
                      <m:sub>
                        <m:r>
                          <m:rPr>
                            <m:sty m:val="p"/>
                          </m:rPr>
                          <a:rPr lang="en-US">
                            <a:solidFill>
                              <a:srgbClr val="0070C0"/>
                            </a:solidFill>
                            <a:latin typeface="Cambria Math"/>
                          </a:rPr>
                          <m:t>G</m:t>
                        </m:r>
                      </m:sub>
                    </m:sSub>
                    <m:r>
                      <a:rPr lang="ru-RU">
                        <a:solidFill>
                          <a:srgbClr val="0070C0"/>
                        </a:solidFill>
                        <a:latin typeface="Cambria Math" panose="02040503050406030204" pitchFamily="18" charset="0"/>
                      </a:rPr>
                      <m:t>1</m:t>
                    </m:r>
                  </m:oMath>
                </a14:m>
                <a:endParaRPr lang="en-US" dirty="0"/>
              </a:p>
              <a:p>
                <a:pPr marL="0" indent="0">
                  <a:buNone/>
                </a:pPr>
                <a:r>
                  <a:rPr lang="en-US" sz="2000" dirty="0" smtClean="0">
                    <a:solidFill>
                      <a:srgbClr val="0070C0"/>
                    </a:solidFill>
                    <a:ea typeface="Cambria Math" panose="02040503050406030204" pitchFamily="18" charset="0"/>
                    <a:cs typeface="Arial" panose="020B0604020202020204" pitchFamily="34" charset="0"/>
                  </a:rPr>
                  <a:t>	     </a:t>
                </a:r>
                <a14:m>
                  <m:oMath xmlns:m="http://schemas.openxmlformats.org/officeDocument/2006/math">
                    <m:sSub>
                      <m:sSubPr>
                        <m:ctrlPr>
                          <a:rPr lang="ru-RU" sz="2000" i="1">
                            <a:solidFill>
                              <a:srgbClr val="0070C0"/>
                            </a:solidFill>
                            <a:latin typeface="Cambria Math" panose="02040503050406030204" pitchFamily="18" charset="0"/>
                            <a:ea typeface="Cambria Math" panose="02040503050406030204" pitchFamily="18" charset="0"/>
                            <a:cs typeface="Arial" panose="020B0604020202020204" pitchFamily="34" charset="0"/>
                          </a:rPr>
                        </m:ctrlPr>
                      </m:sSubPr>
                      <m:e>
                        <m:r>
                          <a:rPr lang="ru-RU" sz="2000" i="1">
                            <a:solidFill>
                              <a:srgbClr val="0070C0"/>
                            </a:solidFill>
                            <a:latin typeface="Cambria Math" panose="02040503050406030204" pitchFamily="18" charset="0"/>
                            <a:ea typeface="Cambria Math" panose="02040503050406030204" pitchFamily="18" charset="0"/>
                            <a:cs typeface="Arial" panose="020B0604020202020204" pitchFamily="34" charset="0"/>
                          </a:rPr>
                          <m:t>¬</m:t>
                        </m:r>
                        <m:r>
                          <a:rPr lang="en-US" sz="2000" i="1">
                            <a:solidFill>
                              <a:srgbClr val="0070C0"/>
                            </a:solidFill>
                            <a:latin typeface="Cambria Math" panose="02040503050406030204" pitchFamily="18" charset="0"/>
                            <a:ea typeface="Cambria Math" panose="02040503050406030204" pitchFamily="18" charset="0"/>
                            <a:cs typeface="Arial" panose="020B0604020202020204" pitchFamily="34" charset="0"/>
                          </a:rPr>
                          <m:t>𝐾</m:t>
                        </m:r>
                      </m:e>
                      <m:sub>
                        <m:r>
                          <a:rPr lang="en-US" sz="2000" b="0" i="1" smtClean="0">
                            <a:solidFill>
                              <a:srgbClr val="0070C0"/>
                            </a:solidFill>
                            <a:latin typeface="Cambria Math" panose="02040503050406030204" pitchFamily="18" charset="0"/>
                            <a:ea typeface="Cambria Math" panose="02040503050406030204" pitchFamily="18" charset="0"/>
                            <a:cs typeface="Arial" panose="020B0604020202020204" pitchFamily="34" charset="0"/>
                          </a:rPr>
                          <m:t>𝐶</m:t>
                        </m:r>
                      </m:sub>
                    </m:sSub>
                    <m:sSub>
                      <m:sSubPr>
                        <m:ctrlPr>
                          <a:rPr lang="ru-RU" sz="2000" i="1">
                            <a:solidFill>
                              <a:srgbClr val="0070C0"/>
                            </a:solidFill>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solidFill>
                              <a:srgbClr val="0070C0"/>
                            </a:solidFill>
                            <a:latin typeface="Cambria Math" panose="02040503050406030204" pitchFamily="18" charset="0"/>
                            <a:ea typeface="Cambria Math" panose="02040503050406030204" pitchFamily="18" charset="0"/>
                            <a:cs typeface="Arial" panose="020B0604020202020204" pitchFamily="34" charset="0"/>
                          </a:rPr>
                          <m:t>𝐶</m:t>
                        </m:r>
                      </m:e>
                      <m:sub>
                        <m:r>
                          <a:rPr lang="ru-RU" sz="2000" i="1">
                            <a:solidFill>
                              <a:srgbClr val="0070C0"/>
                            </a:solidFill>
                            <a:latin typeface="Cambria Math" panose="02040503050406030204" pitchFamily="18" charset="0"/>
                            <a:ea typeface="Cambria Math" panose="02040503050406030204" pitchFamily="18" charset="0"/>
                            <a:cs typeface="Arial" panose="020B0604020202020204" pitchFamily="34" charset="0"/>
                          </a:rPr>
                          <m:t>Г</m:t>
                        </m:r>
                      </m:sub>
                    </m:sSub>
                  </m:oMath>
                </a14:m>
                <a:r>
                  <a:rPr lang="en-US" sz="2000" dirty="0"/>
                  <a:t> (</a:t>
                </a:r>
                <a:r>
                  <a:rPr lang="ru-RU" sz="2000" dirty="0"/>
                  <a:t>акс.5)</a:t>
                </a:r>
                <a:endParaRPr lang="en-US" sz="2000" dirty="0"/>
              </a:p>
              <a:p>
                <a:pPr marL="0" indent="0">
                  <a:buNone/>
                </a:pPr>
                <a:endParaRPr lang="ru-RU" dirty="0"/>
              </a:p>
            </p:txBody>
          </p:sp>
        </mc:Choice>
        <mc:Fallback xmlns="">
          <p:sp>
            <p:nvSpPr>
              <p:cNvPr id="3" name="Объект 2"/>
              <p:cNvSpPr>
                <a:spLocks noGrp="1" noRot="1" noChangeAspect="1" noMove="1" noResize="1" noEditPoints="1" noAdjustHandles="1" noChangeArrowheads="1" noChangeShapeType="1" noTextEdit="1"/>
              </p:cNvSpPr>
              <p:nvPr>
                <p:ph idx="1"/>
              </p:nvPr>
            </p:nvSpPr>
            <p:spPr>
              <a:xfrm>
                <a:off x="323528" y="980728"/>
                <a:ext cx="8640960" cy="5877272"/>
              </a:xfrm>
              <a:blipFill rotWithShape="0">
                <a:blip r:embed="rId2"/>
                <a:stretch>
                  <a:fillRect l="-1410" t="-1452" b="-1037"/>
                </a:stretch>
              </a:blipFill>
            </p:spPr>
            <p:txBody>
              <a:bodyPr/>
              <a:lstStyle/>
              <a:p>
                <a:r>
                  <a:rPr lang="ru-RU">
                    <a:noFill/>
                  </a:rPr>
                  <a:t> </a:t>
                </a:r>
              </a:p>
            </p:txBody>
          </p:sp>
        </mc:Fallback>
      </mc:AlternateContent>
      <p:pic>
        <p:nvPicPr>
          <p:cNvPr id="4" name="Рисунок 3"/>
          <p:cNvPicPr>
            <a:picLocks noChangeAspect="1"/>
          </p:cNvPicPr>
          <p:nvPr/>
        </p:nvPicPr>
        <p:blipFill>
          <a:blip r:embed="rId3"/>
          <a:stretch>
            <a:fillRect/>
          </a:stretch>
        </p:blipFill>
        <p:spPr>
          <a:xfrm>
            <a:off x="6927542" y="0"/>
            <a:ext cx="2197643" cy="1700808"/>
          </a:xfrm>
          <a:prstGeom prst="rect">
            <a:avLst/>
          </a:prstGeom>
        </p:spPr>
      </p:pic>
      <p:pic>
        <p:nvPicPr>
          <p:cNvPr id="6" name="Рисунок 5"/>
          <p:cNvPicPr>
            <a:picLocks noChangeAspect="1"/>
          </p:cNvPicPr>
          <p:nvPr/>
        </p:nvPicPr>
        <p:blipFill>
          <a:blip r:embed="rId4"/>
          <a:stretch>
            <a:fillRect/>
          </a:stretch>
        </p:blipFill>
        <p:spPr>
          <a:xfrm>
            <a:off x="7092280" y="2204864"/>
            <a:ext cx="279138" cy="279276"/>
          </a:xfrm>
          <a:prstGeom prst="rect">
            <a:avLst/>
          </a:prstGeom>
        </p:spPr>
      </p:pic>
      <p:pic>
        <p:nvPicPr>
          <p:cNvPr id="13" name="Рисунок 12"/>
          <p:cNvPicPr>
            <a:picLocks noChangeAspect="1"/>
          </p:cNvPicPr>
          <p:nvPr/>
        </p:nvPicPr>
        <p:blipFill>
          <a:blip r:embed="rId4"/>
          <a:stretch>
            <a:fillRect/>
          </a:stretch>
        </p:blipFill>
        <p:spPr>
          <a:xfrm>
            <a:off x="6952711" y="5229200"/>
            <a:ext cx="279138" cy="279276"/>
          </a:xfrm>
          <a:prstGeom prst="rect">
            <a:avLst/>
          </a:prstGeom>
        </p:spPr>
      </p:pic>
      <p:cxnSp>
        <p:nvCxnSpPr>
          <p:cNvPr id="15" name="Скругленная соединительная линия 14"/>
          <p:cNvCxnSpPr>
            <a:endCxn id="6" idx="1"/>
          </p:cNvCxnSpPr>
          <p:nvPr/>
        </p:nvCxnSpPr>
        <p:spPr>
          <a:xfrm>
            <a:off x="3275856" y="2344502"/>
            <a:ext cx="3816424" cy="12700"/>
          </a:xfrm>
          <a:prstGeom prst="curvedConnector3">
            <a:avLst>
              <a:gd name="adj1" fmla="val 50000"/>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Скругленная соединительная линия 25"/>
          <p:cNvCxnSpPr>
            <a:endCxn id="13" idx="1"/>
          </p:cNvCxnSpPr>
          <p:nvPr/>
        </p:nvCxnSpPr>
        <p:spPr>
          <a:xfrm flipV="1">
            <a:off x="3136287" y="5368838"/>
            <a:ext cx="3816424" cy="38193"/>
          </a:xfrm>
          <a:prstGeom prst="curvedConnector3">
            <a:avLst>
              <a:gd name="adj1" fmla="val 50000"/>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5698501"/>
      </p:ext>
    </p:extLst>
  </p:cSld>
  <p:clrMapOvr>
    <a:masterClrMapping/>
  </p:clrMapOvr>
  <p:transition spd="med">
    <p:pull/>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Заголовок 1"/>
              <p:cNvSpPr>
                <a:spLocks noGrp="1"/>
              </p:cNvSpPr>
              <p:nvPr>
                <p:ph type="title"/>
              </p:nvPr>
            </p:nvSpPr>
            <p:spPr>
              <a:xfrm>
                <a:off x="628650" y="365128"/>
                <a:ext cx="7886700" cy="2415800"/>
              </a:xfrm>
            </p:spPr>
            <p:txBody>
              <a:bodyPr>
                <a:noAutofit/>
              </a:bodyPr>
              <a:lstStyle/>
              <a:p>
                <a:r>
                  <a:rPr lang="ru-RU" sz="3200" dirty="0" smtClean="0"/>
                  <a:t>Папа: Кто-то из вас знает, какой он?</a:t>
                </a:r>
                <a:r>
                  <a:rPr lang="en-US" sz="3200" dirty="0" smtClean="0"/>
                  <a:t/>
                </a:r>
                <a:br>
                  <a:rPr lang="en-US" sz="3200" dirty="0" smtClean="0"/>
                </a:br>
                <a:r>
                  <a:rPr lang="en-US" sz="3200" dirty="0">
                    <a:solidFill>
                      <a:srgbClr val="0070C0"/>
                    </a:solidFill>
                  </a:rPr>
                  <a:t>[!</a:t>
                </a:r>
                <a:r>
                  <a:rPr lang="en-US" sz="3200" dirty="0">
                    <a:solidFill>
                      <a:srgbClr val="0070C0"/>
                    </a:solidFill>
                    <a:cs typeface="Arial" panose="020B0604020202020204" pitchFamily="34" charset="0"/>
                  </a:rPr>
                  <a:t> </a:t>
                </a:r>
                <a14:m>
                  <m:oMath xmlns:m="http://schemas.openxmlformats.org/officeDocument/2006/math">
                    <m:sSub>
                      <m:sSubPr>
                        <m:ctrlPr>
                          <a:rPr lang="en-US" sz="3200" i="1">
                            <a:solidFill>
                              <a:srgbClr val="0070C0"/>
                            </a:solidFill>
                            <a:latin typeface="Cambria Math" panose="02040503050406030204" pitchFamily="18" charset="0"/>
                            <a:cs typeface="Arial" panose="020B0604020202020204" pitchFamily="34" charset="0"/>
                          </a:rPr>
                        </m:ctrlPr>
                      </m:sSubPr>
                      <m:e>
                        <m:r>
                          <a:rPr lang="en-US" sz="3200" b="0" i="1">
                            <a:solidFill>
                              <a:srgbClr val="0070C0"/>
                            </a:solidFill>
                            <a:latin typeface="Cambria Math" panose="02040503050406030204" pitchFamily="18" charset="0"/>
                            <a:cs typeface="Arial" panose="020B0604020202020204" pitchFamily="34" charset="0"/>
                          </a:rPr>
                          <m:t>𝐴</m:t>
                        </m:r>
                      </m:e>
                      <m:sub>
                        <m:r>
                          <a:rPr lang="en-US" sz="3200" b="0" i="1" smtClean="0">
                            <a:solidFill>
                              <a:srgbClr val="0070C0"/>
                            </a:solidFill>
                            <a:latin typeface="Cambria Math" panose="02040503050406030204" pitchFamily="18" charset="0"/>
                            <a:cs typeface="Arial" panose="020B0604020202020204" pitchFamily="34" charset="0"/>
                          </a:rPr>
                          <m:t>𝑟</m:t>
                        </m:r>
                      </m:sub>
                    </m:sSub>
                  </m:oMath>
                </a14:m>
                <a:r>
                  <a:rPr lang="en-US" sz="3200" dirty="0">
                    <a:solidFill>
                      <a:srgbClr val="0070C0"/>
                    </a:solidFill>
                  </a:rPr>
                  <a:t>]</a:t>
                </a:r>
                <a:r>
                  <a:rPr lang="ru-RU" sz="3200" dirty="0"/>
                  <a:t/>
                </a:r>
                <a:br>
                  <a:rPr lang="ru-RU" sz="3200" dirty="0"/>
                </a:br>
                <a:r>
                  <a:rPr lang="ru-RU" sz="3200" dirty="0"/>
                  <a:t>Дети: Нет</a:t>
                </a:r>
                <a:r>
                  <a:rPr lang="ru-RU" sz="3200" dirty="0" smtClean="0"/>
                  <a:t>!</a:t>
                </a:r>
                <a:r>
                  <a:rPr lang="en-US" sz="3200" dirty="0" smtClean="0"/>
                  <a:t/>
                </a:r>
                <a:br>
                  <a:rPr lang="en-US" sz="3200" dirty="0" smtClean="0"/>
                </a:br>
                <a14:m>
                  <m:oMath xmlns:m="http://schemas.openxmlformats.org/officeDocument/2006/math">
                    <m:sSub>
                      <m:sSubPr>
                        <m:ctrlPr>
                          <a:rPr lang="ru-RU" sz="2800" i="1">
                            <a:solidFill>
                              <a:srgbClr val="0070C0"/>
                            </a:solidFill>
                            <a:latin typeface="Cambria Math" panose="02040503050406030204" pitchFamily="18" charset="0"/>
                            <a:ea typeface="Cambria Math" panose="02040503050406030204" pitchFamily="18" charset="0"/>
                            <a:cs typeface="Arial" panose="020B0604020202020204" pitchFamily="34" charset="0"/>
                          </a:rPr>
                        </m:ctrlPr>
                      </m:sSubPr>
                      <m:e>
                        <m:sSub>
                          <m:sSubPr>
                            <m:ctrlPr>
                              <a:rPr lang="ru-RU" sz="2800" i="1">
                                <a:solidFill>
                                  <a:srgbClr val="0070C0"/>
                                </a:solidFill>
                                <a:latin typeface="Cambria Math" panose="02040503050406030204" pitchFamily="18" charset="0"/>
                              </a:rPr>
                            </m:ctrlPr>
                          </m:sSubPr>
                          <m:e>
                            <m:r>
                              <m:rPr>
                                <m:sty m:val="p"/>
                              </m:rPr>
                              <a:rPr lang="en-US" sz="2800">
                                <a:solidFill>
                                  <a:srgbClr val="0070C0"/>
                                </a:solidFill>
                                <a:latin typeface="Cambria Math"/>
                              </a:rPr>
                              <m:t>C</m:t>
                            </m:r>
                          </m:e>
                          <m:sub>
                            <m:r>
                              <m:rPr>
                                <m:sty m:val="p"/>
                              </m:rPr>
                              <a:rPr lang="en-US" sz="2800">
                                <a:solidFill>
                                  <a:srgbClr val="0070C0"/>
                                </a:solidFill>
                                <a:latin typeface="Cambria Math"/>
                              </a:rPr>
                              <m:t>G</m:t>
                            </m:r>
                          </m:sub>
                        </m:sSub>
                        <m:r>
                          <a:rPr lang="ru-RU" sz="2800">
                            <a:solidFill>
                              <a:srgbClr val="0070C0"/>
                            </a:solidFill>
                            <a:latin typeface="Cambria Math" panose="02040503050406030204" pitchFamily="18" charset="0"/>
                          </a:rPr>
                          <m:t>1</m:t>
                        </m:r>
                        <m:r>
                          <a:rPr lang="en-US" sz="2800" i="1">
                            <a:solidFill>
                              <a:srgbClr val="0070C0"/>
                            </a:solidFill>
                            <a:latin typeface="Cambria Math" panose="02040503050406030204" pitchFamily="18" charset="0"/>
                            <a:ea typeface="Cambria Math" panose="02040503050406030204" pitchFamily="18" charset="0"/>
                          </a:rPr>
                          <m:t>→</m:t>
                        </m:r>
                        <m:r>
                          <m:rPr>
                            <m:nor/>
                          </m:rPr>
                          <a:rPr lang="en-US" sz="2800" dirty="0">
                            <a:solidFill>
                              <a:srgbClr val="0070C0"/>
                            </a:solidFill>
                          </a:rPr>
                          <m:t>[!</m:t>
                        </m:r>
                        <m:r>
                          <m:rPr>
                            <m:nor/>
                          </m:rPr>
                          <a:rPr lang="en-US" sz="2800" dirty="0">
                            <a:solidFill>
                              <a:srgbClr val="0070C0"/>
                            </a:solidFill>
                            <a:cs typeface="Arial" panose="020B0604020202020204" pitchFamily="34" charset="0"/>
                          </a:rPr>
                          <m:t> </m:t>
                        </m:r>
                        <m:sSub>
                          <m:sSubPr>
                            <m:ctrlPr>
                              <a:rPr lang="en-US" sz="2800" i="1">
                                <a:solidFill>
                                  <a:srgbClr val="0070C0"/>
                                </a:solidFill>
                                <a:latin typeface="Cambria Math" panose="02040503050406030204" pitchFamily="18" charset="0"/>
                                <a:cs typeface="Arial" panose="020B0604020202020204" pitchFamily="34" charset="0"/>
                              </a:rPr>
                            </m:ctrlPr>
                          </m:sSubPr>
                          <m:e>
                            <m:r>
                              <a:rPr lang="en-US" sz="2800" i="1">
                                <a:solidFill>
                                  <a:srgbClr val="0070C0"/>
                                </a:solidFill>
                                <a:latin typeface="Cambria Math" panose="02040503050406030204" pitchFamily="18" charset="0"/>
                                <a:cs typeface="Arial" panose="020B0604020202020204" pitchFamily="34" charset="0"/>
                              </a:rPr>
                              <m:t>𝐴</m:t>
                            </m:r>
                          </m:e>
                          <m:sub>
                            <m:r>
                              <a:rPr lang="en-US" sz="2800" i="1">
                                <a:solidFill>
                                  <a:srgbClr val="0070C0"/>
                                </a:solidFill>
                                <a:latin typeface="Cambria Math" panose="02040503050406030204" pitchFamily="18" charset="0"/>
                                <a:cs typeface="Arial" panose="020B0604020202020204" pitchFamily="34" charset="0"/>
                              </a:rPr>
                              <m:t>𝑟</m:t>
                            </m:r>
                          </m:sub>
                        </m:sSub>
                        <m:r>
                          <m:rPr>
                            <m:nor/>
                          </m:rPr>
                          <a:rPr lang="en-US" sz="2800" dirty="0">
                            <a:solidFill>
                              <a:srgbClr val="0070C0"/>
                            </a:solidFill>
                          </a:rPr>
                          <m:t>]</m:t>
                        </m:r>
                        <m:r>
                          <a:rPr lang="en-US" sz="2800" i="1">
                            <a:solidFill>
                              <a:srgbClr val="0070C0"/>
                            </a:solidFill>
                            <a:latin typeface="Cambria Math" panose="02040503050406030204" pitchFamily="18" charset="0"/>
                          </a:rPr>
                          <m:t>[</m:t>
                        </m:r>
                        <m:r>
                          <a:rPr lang="en-US" sz="2800" i="1">
                            <a:solidFill>
                              <a:srgbClr val="0070C0"/>
                            </a:solidFill>
                            <a:latin typeface="Cambria Math" panose="02040503050406030204" pitchFamily="18" charset="0"/>
                            <a:ea typeface="Cambria Math" panose="02040503050406030204" pitchFamily="18" charset="0"/>
                            <a:cs typeface="Arial" panose="020B0604020202020204" pitchFamily="34" charset="0"/>
                          </a:rPr>
                          <m:t>!</m:t>
                        </m:r>
                        <m:r>
                          <a:rPr lang="ru-RU" sz="2800" i="1">
                            <a:solidFill>
                              <a:srgbClr val="0070C0"/>
                            </a:solidFill>
                            <a:latin typeface="Cambria Math" panose="02040503050406030204" pitchFamily="18" charset="0"/>
                            <a:ea typeface="Cambria Math" panose="02040503050406030204" pitchFamily="18" charset="0"/>
                            <a:cs typeface="Arial" panose="020B0604020202020204" pitchFamily="34" charset="0"/>
                          </a:rPr>
                          <m:t>¬</m:t>
                        </m:r>
                        <m:r>
                          <a:rPr lang="en-US" sz="2800" i="1">
                            <a:solidFill>
                              <a:srgbClr val="0070C0"/>
                            </a:solidFill>
                            <a:latin typeface="Cambria Math" panose="02040503050406030204" pitchFamily="18" charset="0"/>
                            <a:ea typeface="Cambria Math" panose="02040503050406030204" pitchFamily="18" charset="0"/>
                            <a:cs typeface="Arial" panose="020B0604020202020204" pitchFamily="34" charset="0"/>
                          </a:rPr>
                          <m:t>𝐾</m:t>
                        </m:r>
                      </m:e>
                      <m:sub>
                        <m:r>
                          <a:rPr lang="en-US" sz="2800" i="1">
                            <a:solidFill>
                              <a:srgbClr val="0070C0"/>
                            </a:solidFill>
                            <a:latin typeface="Cambria Math" panose="02040503050406030204" pitchFamily="18" charset="0"/>
                            <a:ea typeface="Cambria Math" panose="02040503050406030204" pitchFamily="18" charset="0"/>
                            <a:cs typeface="Arial" panose="020B0604020202020204" pitchFamily="34" charset="0"/>
                          </a:rPr>
                          <m:t>𝐴</m:t>
                        </m:r>
                      </m:sub>
                    </m:sSub>
                    <m:sSub>
                      <m:sSubPr>
                        <m:ctrlPr>
                          <a:rPr lang="ru-RU" sz="2800" i="1">
                            <a:solidFill>
                              <a:srgbClr val="0070C0"/>
                            </a:solidFill>
                            <a:latin typeface="Cambria Math" panose="02040503050406030204" pitchFamily="18" charset="0"/>
                            <a:ea typeface="Cambria Math" panose="02040503050406030204" pitchFamily="18" charset="0"/>
                            <a:cs typeface="Arial" panose="020B0604020202020204" pitchFamily="34" charset="0"/>
                          </a:rPr>
                        </m:ctrlPr>
                      </m:sSubPr>
                      <m:e>
                        <m:r>
                          <a:rPr lang="en-US" sz="2800" i="1">
                            <a:solidFill>
                              <a:srgbClr val="0070C0"/>
                            </a:solidFill>
                            <a:latin typeface="Cambria Math" panose="02040503050406030204" pitchFamily="18" charset="0"/>
                            <a:ea typeface="Cambria Math" panose="02040503050406030204" pitchFamily="18" charset="0"/>
                            <a:cs typeface="Arial" panose="020B0604020202020204" pitchFamily="34" charset="0"/>
                          </a:rPr>
                          <m:t>𝐴</m:t>
                        </m:r>
                      </m:e>
                      <m:sub>
                        <m:r>
                          <a:rPr lang="ru-RU" sz="2800" i="1">
                            <a:solidFill>
                              <a:srgbClr val="0070C0"/>
                            </a:solidFill>
                            <a:latin typeface="Cambria Math" panose="02040503050406030204" pitchFamily="18" charset="0"/>
                            <a:ea typeface="Cambria Math" panose="02040503050406030204" pitchFamily="18" charset="0"/>
                            <a:cs typeface="Arial" panose="020B0604020202020204" pitchFamily="34" charset="0"/>
                          </a:rPr>
                          <m:t>Г</m:t>
                        </m:r>
                      </m:sub>
                    </m:sSub>
                    <m:r>
                      <a:rPr lang="en-US" sz="2800" i="1">
                        <a:solidFill>
                          <a:srgbClr val="0070C0"/>
                        </a:solidFill>
                        <a:latin typeface="Cambria Math" panose="02040503050406030204" pitchFamily="18" charset="0"/>
                        <a:ea typeface="Cambria Math" panose="02040503050406030204" pitchFamily="18" charset="0"/>
                        <a:cs typeface="Arial" panose="020B0604020202020204" pitchFamily="34" charset="0"/>
                      </a:rPr>
                      <m:t>&amp;</m:t>
                    </m:r>
                    <m:sSub>
                      <m:sSubPr>
                        <m:ctrlPr>
                          <a:rPr lang="ru-RU" sz="2800" i="1">
                            <a:solidFill>
                              <a:srgbClr val="0070C0"/>
                            </a:solidFill>
                            <a:latin typeface="Cambria Math" panose="02040503050406030204" pitchFamily="18" charset="0"/>
                            <a:ea typeface="Cambria Math" panose="02040503050406030204" pitchFamily="18" charset="0"/>
                            <a:cs typeface="Arial" panose="020B0604020202020204" pitchFamily="34" charset="0"/>
                          </a:rPr>
                        </m:ctrlPr>
                      </m:sSubPr>
                      <m:e>
                        <m:r>
                          <a:rPr lang="ru-RU" sz="2800" i="1">
                            <a:solidFill>
                              <a:srgbClr val="0070C0"/>
                            </a:solidFill>
                            <a:latin typeface="Cambria Math" panose="02040503050406030204" pitchFamily="18" charset="0"/>
                            <a:ea typeface="Cambria Math" panose="02040503050406030204" pitchFamily="18" charset="0"/>
                            <a:cs typeface="Arial" panose="020B0604020202020204" pitchFamily="34" charset="0"/>
                          </a:rPr>
                          <m:t>¬</m:t>
                        </m:r>
                        <m:r>
                          <a:rPr lang="en-US" sz="2800" i="1">
                            <a:solidFill>
                              <a:srgbClr val="0070C0"/>
                            </a:solidFill>
                            <a:latin typeface="Cambria Math" panose="02040503050406030204" pitchFamily="18" charset="0"/>
                            <a:ea typeface="Cambria Math" panose="02040503050406030204" pitchFamily="18" charset="0"/>
                            <a:cs typeface="Arial" panose="020B0604020202020204" pitchFamily="34" charset="0"/>
                          </a:rPr>
                          <m:t>𝐾</m:t>
                        </m:r>
                      </m:e>
                      <m:sub>
                        <m:r>
                          <a:rPr lang="en-US" sz="2800" i="1">
                            <a:solidFill>
                              <a:srgbClr val="0070C0"/>
                            </a:solidFill>
                            <a:latin typeface="Cambria Math" panose="02040503050406030204" pitchFamily="18" charset="0"/>
                            <a:ea typeface="Cambria Math" panose="02040503050406030204" pitchFamily="18" charset="0"/>
                            <a:cs typeface="Arial" panose="020B0604020202020204" pitchFamily="34" charset="0"/>
                          </a:rPr>
                          <m:t>𝐵</m:t>
                        </m:r>
                      </m:sub>
                    </m:sSub>
                    <m:sSub>
                      <m:sSubPr>
                        <m:ctrlPr>
                          <a:rPr lang="ru-RU" sz="2800" i="1">
                            <a:solidFill>
                              <a:srgbClr val="0070C0"/>
                            </a:solidFill>
                            <a:latin typeface="Cambria Math" panose="02040503050406030204" pitchFamily="18" charset="0"/>
                            <a:ea typeface="Cambria Math" panose="02040503050406030204" pitchFamily="18" charset="0"/>
                            <a:cs typeface="Arial" panose="020B0604020202020204" pitchFamily="34" charset="0"/>
                          </a:rPr>
                        </m:ctrlPr>
                      </m:sSubPr>
                      <m:e>
                        <m:r>
                          <a:rPr lang="en-US" sz="2800" i="1">
                            <a:solidFill>
                              <a:srgbClr val="0070C0"/>
                            </a:solidFill>
                            <a:latin typeface="Cambria Math" panose="02040503050406030204" pitchFamily="18" charset="0"/>
                            <a:ea typeface="Cambria Math" panose="02040503050406030204" pitchFamily="18" charset="0"/>
                            <a:cs typeface="Arial" panose="020B0604020202020204" pitchFamily="34" charset="0"/>
                          </a:rPr>
                          <m:t>𝐵</m:t>
                        </m:r>
                      </m:e>
                      <m:sub>
                        <m:r>
                          <a:rPr lang="ru-RU" sz="2800" i="1">
                            <a:solidFill>
                              <a:srgbClr val="0070C0"/>
                            </a:solidFill>
                            <a:latin typeface="Cambria Math" panose="02040503050406030204" pitchFamily="18" charset="0"/>
                            <a:ea typeface="Cambria Math" panose="02040503050406030204" pitchFamily="18" charset="0"/>
                            <a:cs typeface="Arial" panose="020B0604020202020204" pitchFamily="34" charset="0"/>
                          </a:rPr>
                          <m:t>Г</m:t>
                        </m:r>
                      </m:sub>
                    </m:sSub>
                    <m:r>
                      <a:rPr lang="en-US" sz="2800" i="1">
                        <a:solidFill>
                          <a:srgbClr val="0070C0"/>
                        </a:solidFill>
                        <a:latin typeface="Cambria Math" panose="02040503050406030204" pitchFamily="18" charset="0"/>
                        <a:ea typeface="Cambria Math" panose="02040503050406030204" pitchFamily="18" charset="0"/>
                        <a:cs typeface="Arial" panose="020B0604020202020204" pitchFamily="34" charset="0"/>
                      </a:rPr>
                      <m:t>&amp;</m:t>
                    </m:r>
                    <m:sSub>
                      <m:sSubPr>
                        <m:ctrlPr>
                          <a:rPr lang="ru-RU" sz="2800" i="1">
                            <a:solidFill>
                              <a:srgbClr val="0070C0"/>
                            </a:solidFill>
                            <a:latin typeface="Cambria Math" panose="02040503050406030204" pitchFamily="18" charset="0"/>
                            <a:ea typeface="Cambria Math" panose="02040503050406030204" pitchFamily="18" charset="0"/>
                            <a:cs typeface="Arial" panose="020B0604020202020204" pitchFamily="34" charset="0"/>
                          </a:rPr>
                        </m:ctrlPr>
                      </m:sSubPr>
                      <m:e>
                        <m:r>
                          <a:rPr lang="ru-RU" sz="2800" i="1">
                            <a:solidFill>
                              <a:srgbClr val="0070C0"/>
                            </a:solidFill>
                            <a:latin typeface="Cambria Math" panose="02040503050406030204" pitchFamily="18" charset="0"/>
                            <a:ea typeface="Cambria Math" panose="02040503050406030204" pitchFamily="18" charset="0"/>
                            <a:cs typeface="Arial" panose="020B0604020202020204" pitchFamily="34" charset="0"/>
                          </a:rPr>
                          <m:t>¬</m:t>
                        </m:r>
                        <m:r>
                          <a:rPr lang="en-US" sz="2800" i="1">
                            <a:solidFill>
                              <a:srgbClr val="0070C0"/>
                            </a:solidFill>
                            <a:latin typeface="Cambria Math" panose="02040503050406030204" pitchFamily="18" charset="0"/>
                            <a:ea typeface="Cambria Math" panose="02040503050406030204" pitchFamily="18" charset="0"/>
                            <a:cs typeface="Arial" panose="020B0604020202020204" pitchFamily="34" charset="0"/>
                          </a:rPr>
                          <m:t>𝐾</m:t>
                        </m:r>
                      </m:e>
                      <m:sub>
                        <m:r>
                          <a:rPr lang="en-US" sz="2800" i="1">
                            <a:solidFill>
                              <a:srgbClr val="0070C0"/>
                            </a:solidFill>
                            <a:latin typeface="Cambria Math" panose="02040503050406030204" pitchFamily="18" charset="0"/>
                            <a:ea typeface="Cambria Math" panose="02040503050406030204" pitchFamily="18" charset="0"/>
                            <a:cs typeface="Arial" panose="020B0604020202020204" pitchFamily="34" charset="0"/>
                          </a:rPr>
                          <m:t>𝐶</m:t>
                        </m:r>
                      </m:sub>
                    </m:sSub>
                    <m:sSub>
                      <m:sSubPr>
                        <m:ctrlPr>
                          <a:rPr lang="ru-RU" sz="2800" i="1">
                            <a:solidFill>
                              <a:srgbClr val="0070C0"/>
                            </a:solidFill>
                            <a:latin typeface="Cambria Math" panose="02040503050406030204" pitchFamily="18" charset="0"/>
                            <a:ea typeface="Cambria Math" panose="02040503050406030204" pitchFamily="18" charset="0"/>
                            <a:cs typeface="Arial" panose="020B0604020202020204" pitchFamily="34" charset="0"/>
                          </a:rPr>
                        </m:ctrlPr>
                      </m:sSubPr>
                      <m:e>
                        <m:r>
                          <a:rPr lang="en-US" sz="2800" i="1">
                            <a:solidFill>
                              <a:srgbClr val="0070C0"/>
                            </a:solidFill>
                            <a:latin typeface="Cambria Math" panose="02040503050406030204" pitchFamily="18" charset="0"/>
                            <a:ea typeface="Cambria Math" panose="02040503050406030204" pitchFamily="18" charset="0"/>
                            <a:cs typeface="Arial" panose="020B0604020202020204" pitchFamily="34" charset="0"/>
                          </a:rPr>
                          <m:t>𝐶</m:t>
                        </m:r>
                      </m:e>
                      <m:sub>
                        <m:r>
                          <a:rPr lang="ru-RU" sz="2800" i="1">
                            <a:solidFill>
                              <a:srgbClr val="0070C0"/>
                            </a:solidFill>
                            <a:latin typeface="Cambria Math" panose="02040503050406030204" pitchFamily="18" charset="0"/>
                            <a:ea typeface="Cambria Math" panose="02040503050406030204" pitchFamily="18" charset="0"/>
                            <a:cs typeface="Arial" panose="020B0604020202020204" pitchFamily="34" charset="0"/>
                          </a:rPr>
                          <m:t>Г</m:t>
                        </m:r>
                      </m:sub>
                    </m:sSub>
                    <m:r>
                      <a:rPr lang="en-US" sz="2800" i="1">
                        <a:solidFill>
                          <a:srgbClr val="0070C0"/>
                        </a:solidFill>
                        <a:latin typeface="Cambria Math" panose="02040503050406030204" pitchFamily="18" charset="0"/>
                        <a:ea typeface="Cambria Math" panose="02040503050406030204" pitchFamily="18" charset="0"/>
                        <a:cs typeface="Arial" panose="020B0604020202020204" pitchFamily="34" charset="0"/>
                      </a:rPr>
                      <m:t>]</m:t>
                    </m:r>
                    <m:r>
                      <a:rPr lang="en-US" sz="2800" i="1">
                        <a:solidFill>
                          <a:srgbClr val="0070C0"/>
                        </a:solidFill>
                        <a:latin typeface="Cambria Math" panose="02040503050406030204" pitchFamily="18" charset="0"/>
                        <a:ea typeface="Cambria Math" panose="02040503050406030204" pitchFamily="18" charset="0"/>
                      </a:rPr>
                      <m:t> </m:t>
                    </m:r>
                    <m:sSub>
                      <m:sSubPr>
                        <m:ctrlPr>
                          <a:rPr lang="ru-RU" sz="2800" i="1">
                            <a:solidFill>
                              <a:srgbClr val="0070C0"/>
                            </a:solidFill>
                            <a:latin typeface="Cambria Math" panose="02040503050406030204" pitchFamily="18" charset="0"/>
                          </a:rPr>
                        </m:ctrlPr>
                      </m:sSubPr>
                      <m:e>
                        <m:r>
                          <a:rPr lang="en-US" sz="2800" i="1">
                            <a:solidFill>
                              <a:srgbClr val="0070C0"/>
                            </a:solidFill>
                            <a:latin typeface="Cambria Math"/>
                          </a:rPr>
                          <m:t>𝐶</m:t>
                        </m:r>
                      </m:e>
                      <m:sub>
                        <m:r>
                          <a:rPr lang="en-US" sz="2800" i="1">
                            <a:solidFill>
                              <a:srgbClr val="0070C0"/>
                            </a:solidFill>
                            <a:latin typeface="Cambria Math"/>
                          </a:rPr>
                          <m:t>𝐺</m:t>
                        </m:r>
                      </m:sub>
                    </m:sSub>
                    <m:r>
                      <a:rPr lang="en-US" sz="2800" i="1">
                        <a:solidFill>
                          <a:srgbClr val="0070C0"/>
                        </a:solidFill>
                        <a:latin typeface="Cambria Math" panose="02040503050406030204" pitchFamily="18" charset="0"/>
                      </a:rPr>
                      <m:t>2</m:t>
                    </m:r>
                  </m:oMath>
                </a14:m>
                <a:r>
                  <a:rPr lang="ru-RU" sz="2800" dirty="0"/>
                  <a:t> </a:t>
                </a:r>
                <a:r>
                  <a:rPr lang="ru-RU" sz="2800" dirty="0" smtClean="0"/>
                  <a:t>(</a:t>
                </a:r>
                <a:r>
                  <a:rPr lang="ru-RU" sz="2800" dirty="0" err="1" smtClean="0"/>
                  <a:t>акс</a:t>
                </a:r>
                <a:r>
                  <a:rPr lang="ru-RU" sz="2800" dirty="0" smtClean="0"/>
                  <a:t>. 6</a:t>
                </a:r>
                <a:r>
                  <a:rPr lang="ru-RU" sz="2800" dirty="0" smtClean="0"/>
                  <a:t>)</a:t>
                </a:r>
                <a:r>
                  <a:rPr lang="en-US" sz="2800" dirty="0" smtClean="0"/>
                  <a:t/>
                </a:r>
                <a:br>
                  <a:rPr lang="en-US" sz="2800" dirty="0" smtClean="0"/>
                </a:br>
                <a:r>
                  <a:rPr lang="ru-RU" sz="2800" dirty="0" smtClean="0"/>
                  <a:t/>
                </a:r>
                <a:br>
                  <a:rPr lang="ru-RU" sz="2800" dirty="0" smtClean="0"/>
                </a:br>
                <a:endParaRPr lang="ru-RU" sz="2800" dirty="0"/>
              </a:p>
            </p:txBody>
          </p:sp>
        </mc:Choice>
        <mc:Fallback>
          <p:sp>
            <p:nvSpPr>
              <p:cNvPr id="2" name="Заголовок 1"/>
              <p:cNvSpPr>
                <a:spLocks noGrp="1" noRot="1" noChangeAspect="1" noMove="1" noResize="1" noEditPoints="1" noAdjustHandles="1" noChangeArrowheads="1" noChangeShapeType="1" noTextEdit="1"/>
              </p:cNvSpPr>
              <p:nvPr>
                <p:ph type="title"/>
              </p:nvPr>
            </p:nvSpPr>
            <p:spPr>
              <a:xfrm>
                <a:off x="628650" y="365128"/>
                <a:ext cx="7886700" cy="2415800"/>
              </a:xfrm>
              <a:blipFill rotWithShape="0">
                <a:blip r:embed="rId2"/>
                <a:stretch>
                  <a:fillRect l="-1932" t="-8333" r="-386"/>
                </a:stretch>
              </a:blipFill>
            </p:spPr>
            <p:txBody>
              <a:bodyPr/>
              <a:lstStyle/>
              <a:p>
                <a:r>
                  <a:rPr lang="ru-RU">
                    <a:noFill/>
                  </a:rPr>
                  <a:t> </a:t>
                </a:r>
              </a:p>
            </p:txBody>
          </p:sp>
        </mc:Fallback>
      </mc:AlternateContent>
      <p:pic>
        <p:nvPicPr>
          <p:cNvPr id="8" name="Объект 7"/>
          <p:cNvPicPr>
            <a:picLocks noGrp="1" noChangeAspect="1"/>
          </p:cNvPicPr>
          <p:nvPr>
            <p:ph idx="1"/>
          </p:nvPr>
        </p:nvPicPr>
        <p:blipFill>
          <a:blip r:embed="rId3"/>
          <a:stretch>
            <a:fillRect/>
          </a:stretch>
        </p:blipFill>
        <p:spPr>
          <a:xfrm>
            <a:off x="1691680" y="3140968"/>
            <a:ext cx="5021607" cy="4680000"/>
          </a:xfrm>
          <a:prstGeom prst="rect">
            <a:avLst/>
          </a:prstGeom>
        </p:spPr>
      </p:pic>
      <p:pic>
        <p:nvPicPr>
          <p:cNvPr id="6" name="Рисунок 5"/>
          <p:cNvPicPr>
            <a:picLocks noChangeAspect="1"/>
          </p:cNvPicPr>
          <p:nvPr/>
        </p:nvPicPr>
        <p:blipFill>
          <a:blip r:embed="rId4"/>
          <a:stretch>
            <a:fillRect/>
          </a:stretch>
        </p:blipFill>
        <p:spPr>
          <a:xfrm>
            <a:off x="6927542" y="0"/>
            <a:ext cx="2197643" cy="1700808"/>
          </a:xfrm>
          <a:prstGeom prst="rect">
            <a:avLst/>
          </a:prstGeom>
        </p:spPr>
      </p:pic>
    </p:spTree>
    <p:extLst>
      <p:ext uri="{BB962C8B-B14F-4D97-AF65-F5344CB8AC3E}">
        <p14:creationId xmlns:p14="http://schemas.microsoft.com/office/powerpoint/2010/main" val="1290897056"/>
      </p:ext>
    </p:extLst>
  </p:cSld>
  <p:clrMapOvr>
    <a:masterClrMapping/>
  </p:clrMapOvr>
  <p:transition spd="med">
    <p:pull/>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28650" y="1"/>
            <a:ext cx="7886700" cy="908720"/>
          </a:xfrm>
        </p:spPr>
        <p:txBody>
          <a:bodyPr/>
          <a:lstStyle/>
          <a:p>
            <a:r>
              <a:rPr lang="ru-RU" dirty="0"/>
              <a:t>Размышления</a:t>
            </a:r>
            <a:r>
              <a:rPr lang="en-US" dirty="0"/>
              <a:t> </a:t>
            </a:r>
            <a:r>
              <a:rPr lang="ru-RU" dirty="0"/>
              <a:t>агентов</a:t>
            </a:r>
          </a:p>
        </p:txBody>
      </p:sp>
      <mc:AlternateContent xmlns:mc="http://schemas.openxmlformats.org/markup-compatibility/2006">
        <mc:Choice xmlns:a14="http://schemas.microsoft.com/office/drawing/2010/main" Requires="a14">
          <p:sp>
            <p:nvSpPr>
              <p:cNvPr id="3" name="Подзаголовок 2"/>
              <p:cNvSpPr>
                <a:spLocks noGrp="1"/>
              </p:cNvSpPr>
              <p:nvPr>
                <p:ph idx="1"/>
              </p:nvPr>
            </p:nvSpPr>
            <p:spPr>
              <a:xfrm>
                <a:off x="323528" y="836712"/>
                <a:ext cx="8191822" cy="5832648"/>
              </a:xfrm>
            </p:spPr>
            <p:txBody>
              <a:bodyPr>
                <a:normAutofit/>
              </a:bodyPr>
              <a:lstStyle/>
              <a:p>
                <a:pPr marL="0" indent="0">
                  <a:buNone/>
                </a:pPr>
                <a14:m>
                  <m:oMath xmlns:m="http://schemas.openxmlformats.org/officeDocument/2006/math">
                    <m:sSub>
                      <m:sSubPr>
                        <m:ctrlPr>
                          <a:rPr lang="ru-RU" sz="2400" i="1">
                            <a:solidFill>
                              <a:srgbClr val="0070C0"/>
                            </a:solidFill>
                            <a:latin typeface="Cambria Math" panose="02040503050406030204" pitchFamily="18" charset="0"/>
                            <a:ea typeface="Cambria Math" panose="02040503050406030204" pitchFamily="18" charset="0"/>
                            <a:cs typeface="Arial" panose="020B0604020202020204" pitchFamily="34" charset="0"/>
                          </a:rPr>
                        </m:ctrlPr>
                      </m:sSubPr>
                      <m:e>
                        <m:sSub>
                          <m:sSubPr>
                            <m:ctrlPr>
                              <a:rPr lang="ru-RU" sz="2400" i="1">
                                <a:solidFill>
                                  <a:srgbClr val="0070C0"/>
                                </a:solidFill>
                                <a:latin typeface="Cambria Math" panose="02040503050406030204" pitchFamily="18" charset="0"/>
                              </a:rPr>
                            </m:ctrlPr>
                          </m:sSubPr>
                          <m:e>
                            <m:r>
                              <m:rPr>
                                <m:sty m:val="p"/>
                              </m:rPr>
                              <a:rPr lang="en-US" sz="2400">
                                <a:solidFill>
                                  <a:srgbClr val="0070C0"/>
                                </a:solidFill>
                                <a:latin typeface="Cambria Math"/>
                              </a:rPr>
                              <m:t>C</m:t>
                            </m:r>
                          </m:e>
                          <m:sub>
                            <m:r>
                              <m:rPr>
                                <m:sty m:val="p"/>
                              </m:rPr>
                              <a:rPr lang="en-US" sz="2400">
                                <a:solidFill>
                                  <a:srgbClr val="0070C0"/>
                                </a:solidFill>
                                <a:latin typeface="Cambria Math"/>
                              </a:rPr>
                              <m:t>G</m:t>
                            </m:r>
                          </m:sub>
                        </m:sSub>
                        <m:r>
                          <a:rPr lang="ru-RU" sz="2400">
                            <a:solidFill>
                              <a:srgbClr val="0070C0"/>
                            </a:solidFill>
                            <a:latin typeface="Cambria Math" panose="02040503050406030204" pitchFamily="18" charset="0"/>
                          </a:rPr>
                          <m:t>1</m:t>
                        </m:r>
                        <m:r>
                          <a:rPr lang="en-US" sz="2400" i="1">
                            <a:solidFill>
                              <a:srgbClr val="0070C0"/>
                            </a:solidFill>
                            <a:latin typeface="Cambria Math" panose="02040503050406030204" pitchFamily="18" charset="0"/>
                            <a:ea typeface="Cambria Math" panose="02040503050406030204" pitchFamily="18" charset="0"/>
                          </a:rPr>
                          <m:t>→</m:t>
                        </m:r>
                        <m:r>
                          <m:rPr>
                            <m:nor/>
                          </m:rPr>
                          <a:rPr lang="en-US" sz="2400" dirty="0">
                            <a:solidFill>
                              <a:srgbClr val="0070C0"/>
                            </a:solidFill>
                          </a:rPr>
                          <m:t>[!</m:t>
                        </m:r>
                        <m:r>
                          <m:rPr>
                            <m:nor/>
                          </m:rPr>
                          <a:rPr lang="en-US" sz="2400" dirty="0">
                            <a:solidFill>
                              <a:srgbClr val="0070C0"/>
                            </a:solidFill>
                            <a:cs typeface="Arial" panose="020B0604020202020204" pitchFamily="34" charset="0"/>
                          </a:rPr>
                          <m:t> </m:t>
                        </m:r>
                        <m:sSub>
                          <m:sSubPr>
                            <m:ctrlPr>
                              <a:rPr lang="en-US" sz="2400" i="1">
                                <a:solidFill>
                                  <a:srgbClr val="0070C0"/>
                                </a:solidFill>
                                <a:latin typeface="Cambria Math" panose="02040503050406030204" pitchFamily="18" charset="0"/>
                                <a:cs typeface="Arial" panose="020B0604020202020204" pitchFamily="34" charset="0"/>
                              </a:rPr>
                            </m:ctrlPr>
                          </m:sSubPr>
                          <m:e>
                            <m:r>
                              <a:rPr lang="en-US" sz="2400" i="1">
                                <a:solidFill>
                                  <a:srgbClr val="0070C0"/>
                                </a:solidFill>
                                <a:latin typeface="Cambria Math" panose="02040503050406030204" pitchFamily="18" charset="0"/>
                                <a:cs typeface="Arial" panose="020B0604020202020204" pitchFamily="34" charset="0"/>
                              </a:rPr>
                              <m:t>𝐴</m:t>
                            </m:r>
                          </m:e>
                          <m:sub>
                            <m:r>
                              <a:rPr lang="en-US" sz="2400" i="1">
                                <a:solidFill>
                                  <a:srgbClr val="0070C0"/>
                                </a:solidFill>
                                <a:latin typeface="Cambria Math" panose="02040503050406030204" pitchFamily="18" charset="0"/>
                                <a:cs typeface="Arial" panose="020B0604020202020204" pitchFamily="34" charset="0"/>
                              </a:rPr>
                              <m:t>𝑟</m:t>
                            </m:r>
                          </m:sub>
                        </m:sSub>
                        <m:r>
                          <m:rPr>
                            <m:nor/>
                          </m:rPr>
                          <a:rPr lang="en-US" sz="2400" dirty="0">
                            <a:solidFill>
                              <a:srgbClr val="0070C0"/>
                            </a:solidFill>
                          </a:rPr>
                          <m:t>]</m:t>
                        </m:r>
                        <m:r>
                          <a:rPr lang="en-US" sz="2400" i="1">
                            <a:solidFill>
                              <a:srgbClr val="0070C0"/>
                            </a:solidFill>
                            <a:latin typeface="Cambria Math" panose="02040503050406030204" pitchFamily="18" charset="0"/>
                          </a:rPr>
                          <m:t>[</m:t>
                        </m:r>
                        <m:r>
                          <a:rPr lang="en-US" sz="2400" i="1">
                            <a:solidFill>
                              <a:srgbClr val="0070C0"/>
                            </a:solidFill>
                            <a:latin typeface="Cambria Math" panose="02040503050406030204" pitchFamily="18" charset="0"/>
                            <a:ea typeface="Cambria Math" panose="02040503050406030204" pitchFamily="18" charset="0"/>
                            <a:cs typeface="Arial" panose="020B0604020202020204" pitchFamily="34" charset="0"/>
                          </a:rPr>
                          <m:t>!</m:t>
                        </m:r>
                        <m:r>
                          <a:rPr lang="ru-RU" sz="2400" i="1">
                            <a:solidFill>
                              <a:srgbClr val="0070C0"/>
                            </a:solidFill>
                            <a:latin typeface="Cambria Math" panose="02040503050406030204" pitchFamily="18" charset="0"/>
                            <a:ea typeface="Cambria Math" panose="02040503050406030204" pitchFamily="18" charset="0"/>
                            <a:cs typeface="Arial" panose="020B0604020202020204" pitchFamily="34" charset="0"/>
                          </a:rPr>
                          <m:t>¬</m:t>
                        </m:r>
                        <m:r>
                          <a:rPr lang="en-US" sz="2400" i="1">
                            <a:solidFill>
                              <a:srgbClr val="0070C0"/>
                            </a:solidFill>
                            <a:latin typeface="Cambria Math" panose="02040503050406030204" pitchFamily="18" charset="0"/>
                            <a:ea typeface="Cambria Math" panose="02040503050406030204" pitchFamily="18" charset="0"/>
                            <a:cs typeface="Arial" panose="020B0604020202020204" pitchFamily="34" charset="0"/>
                          </a:rPr>
                          <m:t>𝐾</m:t>
                        </m:r>
                      </m:e>
                      <m:sub>
                        <m:r>
                          <a:rPr lang="en-US" sz="2400" i="1">
                            <a:solidFill>
                              <a:srgbClr val="0070C0"/>
                            </a:solidFill>
                            <a:latin typeface="Cambria Math" panose="02040503050406030204" pitchFamily="18" charset="0"/>
                            <a:ea typeface="Cambria Math" panose="02040503050406030204" pitchFamily="18" charset="0"/>
                            <a:cs typeface="Arial" panose="020B0604020202020204" pitchFamily="34" charset="0"/>
                          </a:rPr>
                          <m:t>𝐴</m:t>
                        </m:r>
                      </m:sub>
                    </m:sSub>
                    <m:sSub>
                      <m:sSubPr>
                        <m:ctrlPr>
                          <a:rPr lang="ru-RU" sz="2400" i="1">
                            <a:solidFill>
                              <a:srgbClr val="0070C0"/>
                            </a:solidFill>
                            <a:latin typeface="Cambria Math" panose="02040503050406030204" pitchFamily="18" charset="0"/>
                            <a:ea typeface="Cambria Math" panose="02040503050406030204" pitchFamily="18" charset="0"/>
                            <a:cs typeface="Arial" panose="020B0604020202020204" pitchFamily="34" charset="0"/>
                          </a:rPr>
                        </m:ctrlPr>
                      </m:sSubPr>
                      <m:e>
                        <m:r>
                          <a:rPr lang="en-US" sz="2400" i="1">
                            <a:solidFill>
                              <a:srgbClr val="0070C0"/>
                            </a:solidFill>
                            <a:latin typeface="Cambria Math" panose="02040503050406030204" pitchFamily="18" charset="0"/>
                            <a:ea typeface="Cambria Math" panose="02040503050406030204" pitchFamily="18" charset="0"/>
                            <a:cs typeface="Arial" panose="020B0604020202020204" pitchFamily="34" charset="0"/>
                          </a:rPr>
                          <m:t>𝐴</m:t>
                        </m:r>
                      </m:e>
                      <m:sub>
                        <m:r>
                          <a:rPr lang="ru-RU" sz="2400" i="1">
                            <a:solidFill>
                              <a:srgbClr val="0070C0"/>
                            </a:solidFill>
                            <a:latin typeface="Cambria Math" panose="02040503050406030204" pitchFamily="18" charset="0"/>
                            <a:ea typeface="Cambria Math" panose="02040503050406030204" pitchFamily="18" charset="0"/>
                            <a:cs typeface="Arial" panose="020B0604020202020204" pitchFamily="34" charset="0"/>
                          </a:rPr>
                          <m:t>Г</m:t>
                        </m:r>
                      </m:sub>
                    </m:sSub>
                    <m:r>
                      <a:rPr lang="en-US" sz="2400" i="1">
                        <a:solidFill>
                          <a:srgbClr val="0070C0"/>
                        </a:solidFill>
                        <a:latin typeface="Cambria Math" panose="02040503050406030204" pitchFamily="18" charset="0"/>
                        <a:ea typeface="Cambria Math" panose="02040503050406030204" pitchFamily="18" charset="0"/>
                        <a:cs typeface="Arial" panose="020B0604020202020204" pitchFamily="34" charset="0"/>
                      </a:rPr>
                      <m:t>&amp;</m:t>
                    </m:r>
                    <m:sSub>
                      <m:sSubPr>
                        <m:ctrlPr>
                          <a:rPr lang="ru-RU" sz="2400" i="1">
                            <a:solidFill>
                              <a:srgbClr val="0070C0"/>
                            </a:solidFill>
                            <a:latin typeface="Cambria Math" panose="02040503050406030204" pitchFamily="18" charset="0"/>
                            <a:ea typeface="Cambria Math" panose="02040503050406030204" pitchFamily="18" charset="0"/>
                            <a:cs typeface="Arial" panose="020B0604020202020204" pitchFamily="34" charset="0"/>
                          </a:rPr>
                        </m:ctrlPr>
                      </m:sSubPr>
                      <m:e>
                        <m:r>
                          <a:rPr lang="ru-RU" sz="2400" i="1">
                            <a:solidFill>
                              <a:srgbClr val="0070C0"/>
                            </a:solidFill>
                            <a:latin typeface="Cambria Math" panose="02040503050406030204" pitchFamily="18" charset="0"/>
                            <a:ea typeface="Cambria Math" panose="02040503050406030204" pitchFamily="18" charset="0"/>
                            <a:cs typeface="Arial" panose="020B0604020202020204" pitchFamily="34" charset="0"/>
                          </a:rPr>
                          <m:t>¬</m:t>
                        </m:r>
                        <m:r>
                          <a:rPr lang="en-US" sz="2400" i="1">
                            <a:solidFill>
                              <a:srgbClr val="0070C0"/>
                            </a:solidFill>
                            <a:latin typeface="Cambria Math" panose="02040503050406030204" pitchFamily="18" charset="0"/>
                            <a:ea typeface="Cambria Math" panose="02040503050406030204" pitchFamily="18" charset="0"/>
                            <a:cs typeface="Arial" panose="020B0604020202020204" pitchFamily="34" charset="0"/>
                          </a:rPr>
                          <m:t>𝐾</m:t>
                        </m:r>
                      </m:e>
                      <m:sub>
                        <m:r>
                          <a:rPr lang="en-US" sz="2400" i="1">
                            <a:solidFill>
                              <a:srgbClr val="0070C0"/>
                            </a:solidFill>
                            <a:latin typeface="Cambria Math" panose="02040503050406030204" pitchFamily="18" charset="0"/>
                            <a:ea typeface="Cambria Math" panose="02040503050406030204" pitchFamily="18" charset="0"/>
                            <a:cs typeface="Arial" panose="020B0604020202020204" pitchFamily="34" charset="0"/>
                          </a:rPr>
                          <m:t>𝐵</m:t>
                        </m:r>
                      </m:sub>
                    </m:sSub>
                    <m:sSub>
                      <m:sSubPr>
                        <m:ctrlPr>
                          <a:rPr lang="ru-RU" sz="2400" i="1">
                            <a:solidFill>
                              <a:srgbClr val="0070C0"/>
                            </a:solidFill>
                            <a:latin typeface="Cambria Math" panose="02040503050406030204" pitchFamily="18" charset="0"/>
                            <a:ea typeface="Cambria Math" panose="02040503050406030204" pitchFamily="18" charset="0"/>
                            <a:cs typeface="Arial" panose="020B0604020202020204" pitchFamily="34" charset="0"/>
                          </a:rPr>
                        </m:ctrlPr>
                      </m:sSubPr>
                      <m:e>
                        <m:r>
                          <a:rPr lang="en-US" sz="2400" i="1">
                            <a:solidFill>
                              <a:srgbClr val="0070C0"/>
                            </a:solidFill>
                            <a:latin typeface="Cambria Math" panose="02040503050406030204" pitchFamily="18" charset="0"/>
                            <a:ea typeface="Cambria Math" panose="02040503050406030204" pitchFamily="18" charset="0"/>
                            <a:cs typeface="Arial" panose="020B0604020202020204" pitchFamily="34" charset="0"/>
                          </a:rPr>
                          <m:t>𝐵</m:t>
                        </m:r>
                      </m:e>
                      <m:sub>
                        <m:r>
                          <a:rPr lang="ru-RU" sz="2400" i="1">
                            <a:solidFill>
                              <a:srgbClr val="0070C0"/>
                            </a:solidFill>
                            <a:latin typeface="Cambria Math" panose="02040503050406030204" pitchFamily="18" charset="0"/>
                            <a:ea typeface="Cambria Math" panose="02040503050406030204" pitchFamily="18" charset="0"/>
                            <a:cs typeface="Arial" panose="020B0604020202020204" pitchFamily="34" charset="0"/>
                          </a:rPr>
                          <m:t>Г</m:t>
                        </m:r>
                      </m:sub>
                    </m:sSub>
                    <m:r>
                      <a:rPr lang="en-US" sz="2400" i="1">
                        <a:solidFill>
                          <a:srgbClr val="0070C0"/>
                        </a:solidFill>
                        <a:latin typeface="Cambria Math" panose="02040503050406030204" pitchFamily="18" charset="0"/>
                        <a:ea typeface="Cambria Math" panose="02040503050406030204" pitchFamily="18" charset="0"/>
                        <a:cs typeface="Arial" panose="020B0604020202020204" pitchFamily="34" charset="0"/>
                      </a:rPr>
                      <m:t>&amp;</m:t>
                    </m:r>
                    <m:sSub>
                      <m:sSubPr>
                        <m:ctrlPr>
                          <a:rPr lang="ru-RU" sz="2400" i="1">
                            <a:solidFill>
                              <a:srgbClr val="0070C0"/>
                            </a:solidFill>
                            <a:latin typeface="Cambria Math" panose="02040503050406030204" pitchFamily="18" charset="0"/>
                            <a:ea typeface="Cambria Math" panose="02040503050406030204" pitchFamily="18" charset="0"/>
                            <a:cs typeface="Arial" panose="020B0604020202020204" pitchFamily="34" charset="0"/>
                          </a:rPr>
                        </m:ctrlPr>
                      </m:sSubPr>
                      <m:e>
                        <m:r>
                          <a:rPr lang="ru-RU" sz="2400" i="1">
                            <a:solidFill>
                              <a:srgbClr val="0070C0"/>
                            </a:solidFill>
                            <a:latin typeface="Cambria Math" panose="02040503050406030204" pitchFamily="18" charset="0"/>
                            <a:ea typeface="Cambria Math" panose="02040503050406030204" pitchFamily="18" charset="0"/>
                            <a:cs typeface="Arial" panose="020B0604020202020204" pitchFamily="34" charset="0"/>
                          </a:rPr>
                          <m:t>¬</m:t>
                        </m:r>
                        <m:r>
                          <a:rPr lang="en-US" sz="2400" i="1">
                            <a:solidFill>
                              <a:srgbClr val="0070C0"/>
                            </a:solidFill>
                            <a:latin typeface="Cambria Math" panose="02040503050406030204" pitchFamily="18" charset="0"/>
                            <a:ea typeface="Cambria Math" panose="02040503050406030204" pitchFamily="18" charset="0"/>
                            <a:cs typeface="Arial" panose="020B0604020202020204" pitchFamily="34" charset="0"/>
                          </a:rPr>
                          <m:t>𝐾</m:t>
                        </m:r>
                      </m:e>
                      <m:sub>
                        <m:r>
                          <a:rPr lang="en-US" sz="2400" i="1">
                            <a:solidFill>
                              <a:srgbClr val="0070C0"/>
                            </a:solidFill>
                            <a:latin typeface="Cambria Math" panose="02040503050406030204" pitchFamily="18" charset="0"/>
                            <a:ea typeface="Cambria Math" panose="02040503050406030204" pitchFamily="18" charset="0"/>
                            <a:cs typeface="Arial" panose="020B0604020202020204" pitchFamily="34" charset="0"/>
                          </a:rPr>
                          <m:t>𝐶</m:t>
                        </m:r>
                      </m:sub>
                    </m:sSub>
                    <m:sSub>
                      <m:sSubPr>
                        <m:ctrlPr>
                          <a:rPr lang="ru-RU" sz="2400" i="1">
                            <a:solidFill>
                              <a:srgbClr val="0070C0"/>
                            </a:solidFill>
                            <a:latin typeface="Cambria Math" panose="02040503050406030204" pitchFamily="18" charset="0"/>
                            <a:ea typeface="Cambria Math" panose="02040503050406030204" pitchFamily="18" charset="0"/>
                            <a:cs typeface="Arial" panose="020B0604020202020204" pitchFamily="34" charset="0"/>
                          </a:rPr>
                        </m:ctrlPr>
                      </m:sSubPr>
                      <m:e>
                        <m:r>
                          <a:rPr lang="en-US" sz="2400" i="1">
                            <a:solidFill>
                              <a:srgbClr val="0070C0"/>
                            </a:solidFill>
                            <a:latin typeface="Cambria Math" panose="02040503050406030204" pitchFamily="18" charset="0"/>
                            <a:ea typeface="Cambria Math" panose="02040503050406030204" pitchFamily="18" charset="0"/>
                            <a:cs typeface="Arial" panose="020B0604020202020204" pitchFamily="34" charset="0"/>
                          </a:rPr>
                          <m:t>𝐶</m:t>
                        </m:r>
                      </m:e>
                      <m:sub>
                        <m:r>
                          <a:rPr lang="ru-RU" sz="2400" i="1">
                            <a:solidFill>
                              <a:srgbClr val="0070C0"/>
                            </a:solidFill>
                            <a:latin typeface="Cambria Math" panose="02040503050406030204" pitchFamily="18" charset="0"/>
                            <a:ea typeface="Cambria Math" panose="02040503050406030204" pitchFamily="18" charset="0"/>
                            <a:cs typeface="Arial" panose="020B0604020202020204" pitchFamily="34" charset="0"/>
                          </a:rPr>
                          <m:t>Г</m:t>
                        </m:r>
                      </m:sub>
                    </m:sSub>
                    <m:r>
                      <a:rPr lang="en-US" sz="2400" i="1">
                        <a:solidFill>
                          <a:srgbClr val="0070C0"/>
                        </a:solidFill>
                        <a:latin typeface="Cambria Math" panose="02040503050406030204" pitchFamily="18" charset="0"/>
                        <a:ea typeface="Cambria Math" panose="02040503050406030204" pitchFamily="18" charset="0"/>
                        <a:cs typeface="Arial" panose="020B0604020202020204" pitchFamily="34" charset="0"/>
                      </a:rPr>
                      <m:t>]</m:t>
                    </m:r>
                    <m:r>
                      <a:rPr lang="en-US" sz="2400" i="1">
                        <a:solidFill>
                          <a:srgbClr val="0070C0"/>
                        </a:solidFill>
                        <a:latin typeface="Cambria Math" panose="02040503050406030204" pitchFamily="18" charset="0"/>
                        <a:ea typeface="Cambria Math" panose="02040503050406030204" pitchFamily="18" charset="0"/>
                      </a:rPr>
                      <m:t> </m:t>
                    </m:r>
                    <m:sSub>
                      <m:sSubPr>
                        <m:ctrlPr>
                          <a:rPr lang="ru-RU" sz="2400" i="1">
                            <a:solidFill>
                              <a:srgbClr val="0070C0"/>
                            </a:solidFill>
                            <a:latin typeface="Cambria Math" panose="02040503050406030204" pitchFamily="18" charset="0"/>
                          </a:rPr>
                        </m:ctrlPr>
                      </m:sSubPr>
                      <m:e>
                        <m:r>
                          <a:rPr lang="en-US" sz="2400" i="1">
                            <a:solidFill>
                              <a:srgbClr val="0070C0"/>
                            </a:solidFill>
                            <a:latin typeface="Cambria Math"/>
                          </a:rPr>
                          <m:t>𝐶</m:t>
                        </m:r>
                      </m:e>
                      <m:sub>
                        <m:r>
                          <a:rPr lang="en-US" sz="2400" i="1">
                            <a:solidFill>
                              <a:srgbClr val="0070C0"/>
                            </a:solidFill>
                            <a:latin typeface="Cambria Math"/>
                          </a:rPr>
                          <m:t>𝐺</m:t>
                        </m:r>
                      </m:sub>
                    </m:sSub>
                    <m:r>
                      <a:rPr lang="en-US" sz="2400" i="1">
                        <a:solidFill>
                          <a:srgbClr val="0070C0"/>
                        </a:solidFill>
                        <a:latin typeface="Cambria Math" panose="02040503050406030204" pitchFamily="18" charset="0"/>
                      </a:rPr>
                      <m:t>2</m:t>
                    </m:r>
                  </m:oMath>
                </a14:m>
                <a:r>
                  <a:rPr lang="ru-RU" sz="2400" dirty="0"/>
                  <a:t> (</a:t>
                </a:r>
                <a:r>
                  <a:rPr lang="ru-RU" sz="2400" dirty="0" err="1"/>
                  <a:t>акс</a:t>
                </a:r>
                <a:r>
                  <a:rPr lang="ru-RU" sz="2400" dirty="0"/>
                  <a:t>. 6</a:t>
                </a:r>
                <a:r>
                  <a:rPr lang="ru-RU" sz="2400" dirty="0" smtClean="0"/>
                  <a:t>)</a:t>
                </a:r>
              </a:p>
              <a:p>
                <a:pPr marL="0" indent="0">
                  <a:buNone/>
                </a:pPr>
                <a14:m>
                  <m:oMath xmlns:m="http://schemas.openxmlformats.org/officeDocument/2006/math">
                    <m:sSub>
                      <m:sSubPr>
                        <m:ctrlPr>
                          <a:rPr lang="ru-RU" sz="2400" i="1">
                            <a:solidFill>
                              <a:srgbClr val="0070C0"/>
                            </a:solidFill>
                            <a:latin typeface="Cambria Math" panose="02040503050406030204" pitchFamily="18" charset="0"/>
                          </a:rPr>
                        </m:ctrlPr>
                      </m:sSubPr>
                      <m:e>
                        <m:r>
                          <a:rPr lang="en-US" sz="2400" i="1">
                            <a:solidFill>
                              <a:srgbClr val="0070C0"/>
                            </a:solidFill>
                            <a:latin typeface="Cambria Math"/>
                          </a:rPr>
                          <m:t>𝐶</m:t>
                        </m:r>
                      </m:e>
                      <m:sub>
                        <m:r>
                          <a:rPr lang="en-US" sz="2400" i="1">
                            <a:solidFill>
                              <a:srgbClr val="0070C0"/>
                            </a:solidFill>
                            <a:latin typeface="Cambria Math"/>
                          </a:rPr>
                          <m:t>𝐺</m:t>
                        </m:r>
                      </m:sub>
                    </m:sSub>
                    <m:r>
                      <a:rPr lang="en-US" sz="2400" i="1">
                        <a:solidFill>
                          <a:srgbClr val="0070C0"/>
                        </a:solidFill>
                        <a:latin typeface="Cambria Math" panose="02040503050406030204" pitchFamily="18" charset="0"/>
                      </a:rPr>
                      <m:t>2</m:t>
                    </m:r>
                  </m:oMath>
                </a14:m>
                <a:r>
                  <a:rPr lang="ru-RU" sz="2400" dirty="0"/>
                  <a:t> </a:t>
                </a:r>
                <a:r>
                  <a:rPr lang="ru-RU" sz="2400" dirty="0" smtClean="0"/>
                  <a:t>сочетания из 2 по </a:t>
                </a:r>
                <a:r>
                  <a:rPr lang="en-US" sz="2400" dirty="0" smtClean="0"/>
                  <a:t>G</a:t>
                </a:r>
                <a:r>
                  <a:rPr lang="en-US" sz="2400" b="1" dirty="0">
                    <a:solidFill>
                      <a:srgbClr val="0070C0"/>
                    </a:solidFill>
                  </a:rPr>
                  <a:t/>
                </a:r>
                <a:br>
                  <a:rPr lang="en-US" sz="2400" b="1" dirty="0">
                    <a:solidFill>
                      <a:srgbClr val="0070C0"/>
                    </a:solidFill>
                  </a:rPr>
                </a:br>
                <a14:m>
                  <m:oMath xmlns:m="http://schemas.openxmlformats.org/officeDocument/2006/math">
                    <m:r>
                      <a:rPr lang="ru-RU" sz="2400" i="1">
                        <a:solidFill>
                          <a:srgbClr val="0070C0"/>
                        </a:solidFill>
                        <a:latin typeface="Cambria Math"/>
                      </a:rPr>
                      <m:t>𝜑</m:t>
                    </m:r>
                  </m:oMath>
                </a14:m>
                <a:r>
                  <a:rPr lang="ru-RU" sz="2400" dirty="0">
                    <a:solidFill>
                      <a:srgbClr val="0070C0"/>
                    </a:solidFill>
                    <a:ea typeface="Cambria Math" panose="02040503050406030204" pitchFamily="18" charset="0"/>
                    <a:cs typeface="Arial" panose="020B0604020202020204" pitchFamily="34" charset="0"/>
                  </a:rPr>
                  <a:t> </a:t>
                </a:r>
                <a14:m>
                  <m:oMath xmlns:m="http://schemas.openxmlformats.org/officeDocument/2006/math">
                    <m:r>
                      <a:rPr lang="ru-RU" sz="2000" i="1">
                        <a:solidFill>
                          <a:srgbClr val="0070C0"/>
                        </a:solidFill>
                        <a:latin typeface="Cambria Math" panose="02040503050406030204" pitchFamily="18" charset="0"/>
                        <a:ea typeface="Cambria Math" panose="02040503050406030204" pitchFamily="18" charset="0"/>
                        <a:cs typeface="Arial" panose="020B0604020202020204" pitchFamily="34" charset="0"/>
                      </a:rPr>
                      <m:t>≡</m:t>
                    </m:r>
                    <m:sSub>
                      <m:sSubPr>
                        <m:ctrlPr>
                          <a:rPr lang="ru-RU" sz="2400" i="1">
                            <a:solidFill>
                              <a:srgbClr val="0070C0"/>
                            </a:solidFill>
                            <a:latin typeface="Cambria Math" panose="02040503050406030204" pitchFamily="18" charset="0"/>
                            <a:ea typeface="Cambria Math" panose="02040503050406030204" pitchFamily="18" charset="0"/>
                            <a:cs typeface="Arial" panose="020B0604020202020204" pitchFamily="34" charset="0"/>
                          </a:rPr>
                        </m:ctrlPr>
                      </m:sSubPr>
                      <m:e>
                        <m:r>
                          <a:rPr lang="en-US" sz="2400" i="1">
                            <a:solidFill>
                              <a:srgbClr val="0070C0"/>
                            </a:solidFill>
                            <a:latin typeface="Cambria Math" panose="02040503050406030204" pitchFamily="18" charset="0"/>
                            <a:ea typeface="Cambria Math" panose="02040503050406030204" pitchFamily="18" charset="0"/>
                            <a:cs typeface="Arial" panose="020B0604020202020204" pitchFamily="34" charset="0"/>
                          </a:rPr>
                          <m:t>(</m:t>
                        </m:r>
                        <m:r>
                          <a:rPr lang="en-US" sz="2400" i="1">
                            <a:solidFill>
                              <a:srgbClr val="0070C0"/>
                            </a:solidFill>
                            <a:latin typeface="Cambria Math" panose="02040503050406030204" pitchFamily="18" charset="0"/>
                            <a:ea typeface="Cambria Math" panose="02040503050406030204" pitchFamily="18" charset="0"/>
                            <a:cs typeface="Arial" panose="020B0604020202020204" pitchFamily="34" charset="0"/>
                          </a:rPr>
                          <m:t>𝐴</m:t>
                        </m:r>
                      </m:e>
                      <m:sub>
                        <m:r>
                          <a:rPr lang="ru-RU" sz="2400" i="1">
                            <a:solidFill>
                              <a:srgbClr val="0070C0"/>
                            </a:solidFill>
                            <a:latin typeface="Cambria Math" panose="02040503050406030204" pitchFamily="18" charset="0"/>
                            <a:ea typeface="Cambria Math" panose="02040503050406030204" pitchFamily="18" charset="0"/>
                            <a:cs typeface="Arial" panose="020B0604020202020204" pitchFamily="34" charset="0"/>
                          </a:rPr>
                          <m:t>Г</m:t>
                        </m:r>
                      </m:sub>
                    </m:sSub>
                    <m:r>
                      <a:rPr lang="en-US" sz="2400" i="1">
                        <a:solidFill>
                          <a:srgbClr val="0070C0"/>
                        </a:solidFill>
                        <a:latin typeface="Cambria Math" panose="02040503050406030204" pitchFamily="18" charset="0"/>
                        <a:ea typeface="Cambria Math" panose="02040503050406030204" pitchFamily="18" charset="0"/>
                        <a:cs typeface="Arial" panose="020B0604020202020204" pitchFamily="34" charset="0"/>
                      </a:rPr>
                      <m:t>&amp;</m:t>
                    </m:r>
                    <m:sSub>
                      <m:sSubPr>
                        <m:ctrlPr>
                          <a:rPr lang="ru-RU" sz="2400" i="1">
                            <a:solidFill>
                              <a:srgbClr val="0070C0"/>
                            </a:solidFill>
                            <a:latin typeface="Cambria Math" panose="02040503050406030204" pitchFamily="18" charset="0"/>
                            <a:ea typeface="Cambria Math" panose="02040503050406030204" pitchFamily="18" charset="0"/>
                            <a:cs typeface="Arial" panose="020B0604020202020204" pitchFamily="34" charset="0"/>
                          </a:rPr>
                        </m:ctrlPr>
                      </m:sSubPr>
                      <m:e>
                        <m:r>
                          <a:rPr lang="en-US" sz="2400" i="1">
                            <a:solidFill>
                              <a:srgbClr val="0070C0"/>
                            </a:solidFill>
                            <a:latin typeface="Cambria Math" panose="02040503050406030204" pitchFamily="18" charset="0"/>
                            <a:ea typeface="Cambria Math" panose="02040503050406030204" pitchFamily="18" charset="0"/>
                            <a:cs typeface="Arial" panose="020B0604020202020204" pitchFamily="34" charset="0"/>
                          </a:rPr>
                          <m:t>𝐵</m:t>
                        </m:r>
                      </m:e>
                      <m:sub>
                        <m:r>
                          <a:rPr lang="ru-RU" sz="2400" i="1">
                            <a:solidFill>
                              <a:srgbClr val="0070C0"/>
                            </a:solidFill>
                            <a:latin typeface="Cambria Math" panose="02040503050406030204" pitchFamily="18" charset="0"/>
                            <a:ea typeface="Cambria Math" panose="02040503050406030204" pitchFamily="18" charset="0"/>
                            <a:cs typeface="Arial" panose="020B0604020202020204" pitchFamily="34" charset="0"/>
                          </a:rPr>
                          <m:t>Г</m:t>
                        </m:r>
                      </m:sub>
                    </m:sSub>
                    <m:r>
                      <m:rPr>
                        <m:nor/>
                      </m:rPr>
                      <a:rPr lang="en-US" sz="2400" dirty="0">
                        <a:solidFill>
                          <a:srgbClr val="0070C0"/>
                        </a:solidFill>
                        <a:ea typeface="Cambria Math" panose="02040503050406030204" pitchFamily="18" charset="0"/>
                      </a:rPr>
                      <m:t>)</m:t>
                    </m:r>
                    <m:r>
                      <a:rPr lang="ru-RU" sz="2400" i="1">
                        <a:solidFill>
                          <a:srgbClr val="0070C0"/>
                        </a:solidFill>
                        <a:latin typeface="Cambria Math" panose="02040503050406030204" pitchFamily="18" charset="0"/>
                        <a:ea typeface="Cambria Math" panose="02040503050406030204" pitchFamily="18" charset="0"/>
                      </a:rPr>
                      <m:t>∨</m:t>
                    </m:r>
                    <m:sSub>
                      <m:sSubPr>
                        <m:ctrlPr>
                          <a:rPr lang="ru-RU" sz="2400" i="1">
                            <a:solidFill>
                              <a:srgbClr val="0070C0"/>
                            </a:solidFill>
                            <a:latin typeface="Cambria Math" panose="02040503050406030204" pitchFamily="18" charset="0"/>
                            <a:ea typeface="Cambria Math" panose="02040503050406030204" pitchFamily="18" charset="0"/>
                            <a:cs typeface="Arial" panose="020B0604020202020204" pitchFamily="34" charset="0"/>
                          </a:rPr>
                        </m:ctrlPr>
                      </m:sSubPr>
                      <m:e>
                        <m:r>
                          <a:rPr lang="en-US" sz="2400" i="1">
                            <a:solidFill>
                              <a:srgbClr val="0070C0"/>
                            </a:solidFill>
                            <a:latin typeface="Cambria Math" panose="02040503050406030204" pitchFamily="18" charset="0"/>
                            <a:ea typeface="Cambria Math" panose="02040503050406030204" pitchFamily="18" charset="0"/>
                            <a:cs typeface="Arial" panose="020B0604020202020204" pitchFamily="34" charset="0"/>
                          </a:rPr>
                          <m:t>(</m:t>
                        </m:r>
                        <m:r>
                          <a:rPr lang="en-US" sz="2400" i="1">
                            <a:solidFill>
                              <a:srgbClr val="0070C0"/>
                            </a:solidFill>
                            <a:latin typeface="Cambria Math" panose="02040503050406030204" pitchFamily="18" charset="0"/>
                            <a:ea typeface="Cambria Math" panose="02040503050406030204" pitchFamily="18" charset="0"/>
                            <a:cs typeface="Arial" panose="020B0604020202020204" pitchFamily="34" charset="0"/>
                          </a:rPr>
                          <m:t>𝐴</m:t>
                        </m:r>
                      </m:e>
                      <m:sub>
                        <m:r>
                          <a:rPr lang="ru-RU" sz="2400" i="1">
                            <a:solidFill>
                              <a:srgbClr val="0070C0"/>
                            </a:solidFill>
                            <a:latin typeface="Cambria Math" panose="02040503050406030204" pitchFamily="18" charset="0"/>
                            <a:ea typeface="Cambria Math" panose="02040503050406030204" pitchFamily="18" charset="0"/>
                            <a:cs typeface="Arial" panose="020B0604020202020204" pitchFamily="34" charset="0"/>
                          </a:rPr>
                          <m:t>Г</m:t>
                        </m:r>
                      </m:sub>
                    </m:sSub>
                    <m:r>
                      <m:rPr>
                        <m:nor/>
                      </m:rPr>
                      <a:rPr lang="en-US" sz="2400" dirty="0">
                        <a:solidFill>
                          <a:srgbClr val="0070C0"/>
                        </a:solidFill>
                      </a:rPr>
                      <m:t>&amp;</m:t>
                    </m:r>
                    <m:sSub>
                      <m:sSubPr>
                        <m:ctrlPr>
                          <a:rPr lang="ru-RU" sz="2400" i="1">
                            <a:solidFill>
                              <a:srgbClr val="0070C0"/>
                            </a:solidFill>
                            <a:latin typeface="Cambria Math" panose="02040503050406030204" pitchFamily="18" charset="0"/>
                            <a:ea typeface="Cambria Math" panose="02040503050406030204" pitchFamily="18" charset="0"/>
                            <a:cs typeface="Arial" panose="020B0604020202020204" pitchFamily="34" charset="0"/>
                          </a:rPr>
                        </m:ctrlPr>
                      </m:sSubPr>
                      <m:e>
                        <m:r>
                          <a:rPr lang="en-US" sz="2400" i="1">
                            <a:solidFill>
                              <a:srgbClr val="0070C0"/>
                            </a:solidFill>
                            <a:latin typeface="Cambria Math" panose="02040503050406030204" pitchFamily="18" charset="0"/>
                            <a:ea typeface="Cambria Math" panose="02040503050406030204" pitchFamily="18" charset="0"/>
                            <a:cs typeface="Arial" panose="020B0604020202020204" pitchFamily="34" charset="0"/>
                          </a:rPr>
                          <m:t>𝐶</m:t>
                        </m:r>
                      </m:e>
                      <m:sub>
                        <m:r>
                          <a:rPr lang="ru-RU" sz="2400" i="1">
                            <a:solidFill>
                              <a:srgbClr val="0070C0"/>
                            </a:solidFill>
                            <a:latin typeface="Cambria Math" panose="02040503050406030204" pitchFamily="18" charset="0"/>
                            <a:ea typeface="Cambria Math" panose="02040503050406030204" pitchFamily="18" charset="0"/>
                            <a:cs typeface="Arial" panose="020B0604020202020204" pitchFamily="34" charset="0"/>
                          </a:rPr>
                          <m:t>Г</m:t>
                        </m:r>
                      </m:sub>
                    </m:sSub>
                    <m:r>
                      <m:rPr>
                        <m:nor/>
                      </m:rPr>
                      <a:rPr lang="en-US" sz="2400" dirty="0">
                        <a:solidFill>
                          <a:srgbClr val="0070C0"/>
                        </a:solidFill>
                        <a:ea typeface="Cambria Math" panose="02040503050406030204" pitchFamily="18" charset="0"/>
                      </a:rPr>
                      <m:t>)</m:t>
                    </m:r>
                    <m:r>
                      <a:rPr lang="ru-RU" sz="2400" i="1">
                        <a:solidFill>
                          <a:srgbClr val="0070C0"/>
                        </a:solidFill>
                        <a:latin typeface="Cambria Math" panose="02040503050406030204" pitchFamily="18" charset="0"/>
                        <a:ea typeface="Cambria Math" panose="02040503050406030204" pitchFamily="18" charset="0"/>
                      </a:rPr>
                      <m:t>∨</m:t>
                    </m:r>
                    <m:sSub>
                      <m:sSubPr>
                        <m:ctrlPr>
                          <a:rPr lang="ru-RU" sz="2400" i="1">
                            <a:solidFill>
                              <a:srgbClr val="0070C0"/>
                            </a:solidFill>
                            <a:latin typeface="Cambria Math" panose="02040503050406030204" pitchFamily="18" charset="0"/>
                            <a:ea typeface="Cambria Math" panose="02040503050406030204" pitchFamily="18" charset="0"/>
                            <a:cs typeface="Arial" panose="020B0604020202020204" pitchFamily="34" charset="0"/>
                          </a:rPr>
                        </m:ctrlPr>
                      </m:sSubPr>
                      <m:e>
                        <m:r>
                          <a:rPr lang="en-US" sz="2400" i="1">
                            <a:solidFill>
                              <a:srgbClr val="0070C0"/>
                            </a:solidFill>
                            <a:latin typeface="Cambria Math" panose="02040503050406030204" pitchFamily="18" charset="0"/>
                            <a:ea typeface="Cambria Math" panose="02040503050406030204" pitchFamily="18" charset="0"/>
                            <a:cs typeface="Arial" panose="020B0604020202020204" pitchFamily="34" charset="0"/>
                          </a:rPr>
                          <m:t>(</m:t>
                        </m:r>
                        <m:r>
                          <a:rPr lang="en-US" sz="2400" i="1">
                            <a:solidFill>
                              <a:srgbClr val="0070C0"/>
                            </a:solidFill>
                            <a:latin typeface="Cambria Math" panose="02040503050406030204" pitchFamily="18" charset="0"/>
                            <a:ea typeface="Cambria Math" panose="02040503050406030204" pitchFamily="18" charset="0"/>
                            <a:cs typeface="Arial" panose="020B0604020202020204" pitchFamily="34" charset="0"/>
                          </a:rPr>
                          <m:t>𝐵</m:t>
                        </m:r>
                      </m:e>
                      <m:sub>
                        <m:r>
                          <a:rPr lang="ru-RU" sz="2400" i="1">
                            <a:solidFill>
                              <a:srgbClr val="0070C0"/>
                            </a:solidFill>
                            <a:latin typeface="Cambria Math" panose="02040503050406030204" pitchFamily="18" charset="0"/>
                            <a:ea typeface="Cambria Math" panose="02040503050406030204" pitchFamily="18" charset="0"/>
                            <a:cs typeface="Arial" panose="020B0604020202020204" pitchFamily="34" charset="0"/>
                          </a:rPr>
                          <m:t>Г</m:t>
                        </m:r>
                      </m:sub>
                    </m:sSub>
                    <m:r>
                      <m:rPr>
                        <m:nor/>
                      </m:rPr>
                      <a:rPr lang="en-US" sz="2400" dirty="0">
                        <a:solidFill>
                          <a:srgbClr val="0070C0"/>
                        </a:solidFill>
                      </a:rPr>
                      <m:t>&amp;</m:t>
                    </m:r>
                    <m:sSub>
                      <m:sSubPr>
                        <m:ctrlPr>
                          <a:rPr lang="ru-RU" sz="2400" i="1">
                            <a:solidFill>
                              <a:srgbClr val="0070C0"/>
                            </a:solidFill>
                            <a:latin typeface="Cambria Math" panose="02040503050406030204" pitchFamily="18" charset="0"/>
                            <a:ea typeface="Cambria Math" panose="02040503050406030204" pitchFamily="18" charset="0"/>
                            <a:cs typeface="Arial" panose="020B0604020202020204" pitchFamily="34" charset="0"/>
                          </a:rPr>
                        </m:ctrlPr>
                      </m:sSubPr>
                      <m:e>
                        <m:r>
                          <a:rPr lang="en-US" sz="2400" i="1">
                            <a:solidFill>
                              <a:srgbClr val="0070C0"/>
                            </a:solidFill>
                            <a:latin typeface="Cambria Math" panose="02040503050406030204" pitchFamily="18" charset="0"/>
                            <a:ea typeface="Cambria Math" panose="02040503050406030204" pitchFamily="18" charset="0"/>
                            <a:cs typeface="Arial" panose="020B0604020202020204" pitchFamily="34" charset="0"/>
                          </a:rPr>
                          <m:t>𝐶</m:t>
                        </m:r>
                      </m:e>
                      <m:sub>
                        <m:r>
                          <a:rPr lang="ru-RU" sz="2400" i="1">
                            <a:solidFill>
                              <a:srgbClr val="0070C0"/>
                            </a:solidFill>
                            <a:latin typeface="Cambria Math" panose="02040503050406030204" pitchFamily="18" charset="0"/>
                            <a:ea typeface="Cambria Math" panose="02040503050406030204" pitchFamily="18" charset="0"/>
                            <a:cs typeface="Arial" panose="020B0604020202020204" pitchFamily="34" charset="0"/>
                          </a:rPr>
                          <m:t>Г</m:t>
                        </m:r>
                      </m:sub>
                    </m:sSub>
                    <m:r>
                      <m:rPr>
                        <m:nor/>
                      </m:rPr>
                      <a:rPr lang="en-US" sz="2400" dirty="0">
                        <a:solidFill>
                          <a:srgbClr val="0070C0"/>
                        </a:solidFill>
                      </a:rPr>
                      <m:t>)</m:t>
                    </m:r>
                  </m:oMath>
                </a14:m>
                <a:r>
                  <a:rPr lang="en-US" sz="2400" b="1" dirty="0">
                    <a:solidFill>
                      <a:srgbClr val="0070C0"/>
                    </a:solidFill>
                  </a:rPr>
                  <a:t/>
                </a:r>
                <a:br>
                  <a:rPr lang="en-US" sz="2400" b="1" dirty="0">
                    <a:solidFill>
                      <a:srgbClr val="0070C0"/>
                    </a:solidFill>
                  </a:rPr>
                </a:br>
                <a14:m>
                  <m:oMath xmlns:m="http://schemas.openxmlformats.org/officeDocument/2006/math">
                    <m:sSub>
                      <m:sSubPr>
                        <m:ctrlPr>
                          <a:rPr lang="ru-RU" sz="2400" i="1">
                            <a:solidFill>
                              <a:srgbClr val="0070C0"/>
                            </a:solidFill>
                            <a:latin typeface="Cambria Math" panose="02040503050406030204" pitchFamily="18" charset="0"/>
                          </a:rPr>
                        </m:ctrlPr>
                      </m:sSubPr>
                      <m:e>
                        <m:r>
                          <a:rPr lang="en-US" sz="2400" b="0" i="1">
                            <a:solidFill>
                              <a:srgbClr val="0070C0"/>
                            </a:solidFill>
                            <a:latin typeface="Cambria Math"/>
                          </a:rPr>
                          <m:t>𝐶</m:t>
                        </m:r>
                      </m:e>
                      <m:sub>
                        <m:r>
                          <a:rPr lang="en-US" sz="2400" b="0" i="1">
                            <a:solidFill>
                              <a:srgbClr val="0070C0"/>
                            </a:solidFill>
                            <a:latin typeface="Cambria Math"/>
                          </a:rPr>
                          <m:t>𝐺</m:t>
                        </m:r>
                      </m:sub>
                    </m:sSub>
                    <m:r>
                      <a:rPr lang="en-US" sz="2400" b="0" i="0" smtClean="0">
                        <a:solidFill>
                          <a:srgbClr val="0070C0"/>
                        </a:solidFill>
                        <a:latin typeface="Cambria Math" panose="02040503050406030204" pitchFamily="18" charset="0"/>
                      </a:rPr>
                      <m:t>2</m:t>
                    </m:r>
                    <m:r>
                      <a:rPr lang="en-US" sz="2400" b="0">
                        <a:solidFill>
                          <a:srgbClr val="0070C0"/>
                        </a:solidFill>
                        <a:latin typeface="Cambria Math" panose="02040503050406030204" pitchFamily="18" charset="0"/>
                      </a:rPr>
                      <m:t> </m:t>
                    </m:r>
                  </m:oMath>
                </a14:m>
                <a:r>
                  <a:rPr lang="ru-RU" sz="2400" dirty="0">
                    <a:solidFill>
                      <a:srgbClr val="0070C0"/>
                    </a:solidFill>
                    <a:sym typeface="Symbol"/>
                  </a:rPr>
                  <a:t>≡</a:t>
                </a:r>
                <a14:m>
                  <m:oMath xmlns:m="http://schemas.openxmlformats.org/officeDocument/2006/math">
                    <m:sSub>
                      <m:sSubPr>
                        <m:ctrlPr>
                          <a:rPr lang="ru-RU" sz="2400" i="1">
                            <a:solidFill>
                              <a:srgbClr val="0070C0"/>
                            </a:solidFill>
                            <a:latin typeface="Cambria Math" panose="02040503050406030204" pitchFamily="18" charset="0"/>
                            <a:cs typeface="Times New Roman" panose="02020603050405020304" pitchFamily="18" charset="0"/>
                          </a:rPr>
                        </m:ctrlPr>
                      </m:sSubPr>
                      <m:e>
                        <m:r>
                          <a:rPr lang="en-US" sz="2400" b="0" i="1">
                            <a:solidFill>
                              <a:srgbClr val="0070C0"/>
                            </a:solidFill>
                            <a:latin typeface="Cambria Math" panose="02040503050406030204" pitchFamily="18" charset="0"/>
                            <a:cs typeface="Times New Roman" panose="02020603050405020304" pitchFamily="18" charset="0"/>
                          </a:rPr>
                          <m:t>𝐾</m:t>
                        </m:r>
                      </m:e>
                      <m:sub>
                        <m:r>
                          <a:rPr lang="en-US" sz="2400" b="0" i="1">
                            <a:solidFill>
                              <a:srgbClr val="0070C0"/>
                            </a:solidFill>
                            <a:latin typeface="Cambria Math" panose="02040503050406030204" pitchFamily="18" charset="0"/>
                            <a:cs typeface="Times New Roman" panose="02020603050405020304" pitchFamily="18" charset="0"/>
                          </a:rPr>
                          <m:t>𝐴</m:t>
                        </m:r>
                      </m:sub>
                    </m:sSub>
                    <m:sSub>
                      <m:sSubPr>
                        <m:ctrlPr>
                          <a:rPr lang="ru-RU" sz="2400" i="1">
                            <a:solidFill>
                              <a:srgbClr val="0070C0"/>
                            </a:solidFill>
                            <a:latin typeface="Cambria Math" panose="02040503050406030204" pitchFamily="18" charset="0"/>
                            <a:ea typeface="Cambria Math" panose="02040503050406030204" pitchFamily="18" charset="0"/>
                            <a:cs typeface="Arial" panose="020B0604020202020204" pitchFamily="34" charset="0"/>
                          </a:rPr>
                        </m:ctrlPr>
                      </m:sSubPr>
                      <m:e>
                        <m:r>
                          <a:rPr lang="en-US" sz="2400" b="0" i="1">
                            <a:solidFill>
                              <a:srgbClr val="0070C0"/>
                            </a:solidFill>
                            <a:latin typeface="Cambria Math" panose="02040503050406030204" pitchFamily="18" charset="0"/>
                            <a:ea typeface="Cambria Math" panose="02040503050406030204" pitchFamily="18" charset="0"/>
                            <a:cs typeface="Arial" panose="020B0604020202020204" pitchFamily="34" charset="0"/>
                          </a:rPr>
                          <m:t>((</m:t>
                        </m:r>
                        <m:r>
                          <a:rPr lang="en-US" sz="2400" b="0" i="1">
                            <a:solidFill>
                              <a:srgbClr val="0070C0"/>
                            </a:solidFill>
                            <a:latin typeface="Cambria Math" panose="02040503050406030204" pitchFamily="18" charset="0"/>
                            <a:ea typeface="Cambria Math" panose="02040503050406030204" pitchFamily="18" charset="0"/>
                            <a:cs typeface="Arial" panose="020B0604020202020204" pitchFamily="34" charset="0"/>
                          </a:rPr>
                          <m:t>𝐴</m:t>
                        </m:r>
                      </m:e>
                      <m:sub>
                        <m:r>
                          <a:rPr lang="ru-RU" sz="2400" b="0" i="1">
                            <a:solidFill>
                              <a:srgbClr val="0070C0"/>
                            </a:solidFill>
                            <a:latin typeface="Cambria Math" panose="02040503050406030204" pitchFamily="18" charset="0"/>
                            <a:ea typeface="Cambria Math" panose="02040503050406030204" pitchFamily="18" charset="0"/>
                            <a:cs typeface="Arial" panose="020B0604020202020204" pitchFamily="34" charset="0"/>
                          </a:rPr>
                          <m:t>Г</m:t>
                        </m:r>
                      </m:sub>
                    </m:sSub>
                    <m:r>
                      <a:rPr lang="en-US" sz="2400" b="0" i="1">
                        <a:solidFill>
                          <a:srgbClr val="0070C0"/>
                        </a:solidFill>
                        <a:latin typeface="Cambria Math" panose="02040503050406030204" pitchFamily="18" charset="0"/>
                        <a:ea typeface="Cambria Math" panose="02040503050406030204" pitchFamily="18" charset="0"/>
                        <a:cs typeface="Arial" panose="020B0604020202020204" pitchFamily="34" charset="0"/>
                      </a:rPr>
                      <m:t>&amp;</m:t>
                    </m:r>
                    <m:sSub>
                      <m:sSubPr>
                        <m:ctrlPr>
                          <a:rPr lang="ru-RU" sz="2400" i="1">
                            <a:solidFill>
                              <a:srgbClr val="0070C0"/>
                            </a:solidFill>
                            <a:latin typeface="Cambria Math" panose="02040503050406030204" pitchFamily="18" charset="0"/>
                            <a:ea typeface="Cambria Math" panose="02040503050406030204" pitchFamily="18" charset="0"/>
                            <a:cs typeface="Arial" panose="020B0604020202020204" pitchFamily="34" charset="0"/>
                          </a:rPr>
                        </m:ctrlPr>
                      </m:sSubPr>
                      <m:e>
                        <m:r>
                          <a:rPr lang="en-US" sz="2400" b="0" i="1">
                            <a:solidFill>
                              <a:srgbClr val="0070C0"/>
                            </a:solidFill>
                            <a:latin typeface="Cambria Math" panose="02040503050406030204" pitchFamily="18" charset="0"/>
                            <a:ea typeface="Cambria Math" panose="02040503050406030204" pitchFamily="18" charset="0"/>
                            <a:cs typeface="Arial" panose="020B0604020202020204" pitchFamily="34" charset="0"/>
                          </a:rPr>
                          <m:t>𝐵</m:t>
                        </m:r>
                      </m:e>
                      <m:sub>
                        <m:r>
                          <a:rPr lang="ru-RU" sz="2400" b="0" i="1">
                            <a:solidFill>
                              <a:srgbClr val="0070C0"/>
                            </a:solidFill>
                            <a:latin typeface="Cambria Math" panose="02040503050406030204" pitchFamily="18" charset="0"/>
                            <a:ea typeface="Cambria Math" panose="02040503050406030204" pitchFamily="18" charset="0"/>
                            <a:cs typeface="Arial" panose="020B0604020202020204" pitchFamily="34" charset="0"/>
                          </a:rPr>
                          <m:t>Г</m:t>
                        </m:r>
                      </m:sub>
                    </m:sSub>
                    <m:r>
                      <m:rPr>
                        <m:nor/>
                      </m:rPr>
                      <a:rPr lang="en-US" sz="2400" dirty="0">
                        <a:solidFill>
                          <a:srgbClr val="0070C0"/>
                        </a:solidFill>
                        <a:ea typeface="Cambria Math" panose="02040503050406030204" pitchFamily="18" charset="0"/>
                      </a:rPr>
                      <m:t>)</m:t>
                    </m:r>
                    <m:r>
                      <a:rPr lang="ru-RU" sz="2400" b="0" i="1">
                        <a:solidFill>
                          <a:srgbClr val="0070C0"/>
                        </a:solidFill>
                        <a:latin typeface="Cambria Math" panose="02040503050406030204" pitchFamily="18" charset="0"/>
                        <a:ea typeface="Cambria Math" panose="02040503050406030204" pitchFamily="18" charset="0"/>
                      </a:rPr>
                      <m:t>∨</m:t>
                    </m:r>
                    <m:sSub>
                      <m:sSubPr>
                        <m:ctrlPr>
                          <a:rPr lang="ru-RU" sz="2400" i="1">
                            <a:solidFill>
                              <a:srgbClr val="0070C0"/>
                            </a:solidFill>
                            <a:latin typeface="Cambria Math" panose="02040503050406030204" pitchFamily="18" charset="0"/>
                            <a:ea typeface="Cambria Math" panose="02040503050406030204" pitchFamily="18" charset="0"/>
                            <a:cs typeface="Arial" panose="020B0604020202020204" pitchFamily="34" charset="0"/>
                          </a:rPr>
                        </m:ctrlPr>
                      </m:sSubPr>
                      <m:e>
                        <m:r>
                          <a:rPr lang="en-US" sz="2400" b="0" i="1">
                            <a:solidFill>
                              <a:srgbClr val="0070C0"/>
                            </a:solidFill>
                            <a:latin typeface="Cambria Math" panose="02040503050406030204" pitchFamily="18" charset="0"/>
                            <a:ea typeface="Cambria Math" panose="02040503050406030204" pitchFamily="18" charset="0"/>
                            <a:cs typeface="Arial" panose="020B0604020202020204" pitchFamily="34" charset="0"/>
                          </a:rPr>
                          <m:t>(</m:t>
                        </m:r>
                        <m:r>
                          <a:rPr lang="en-US" sz="2400" b="0" i="1">
                            <a:solidFill>
                              <a:srgbClr val="0070C0"/>
                            </a:solidFill>
                            <a:latin typeface="Cambria Math" panose="02040503050406030204" pitchFamily="18" charset="0"/>
                            <a:ea typeface="Cambria Math" panose="02040503050406030204" pitchFamily="18" charset="0"/>
                            <a:cs typeface="Arial" panose="020B0604020202020204" pitchFamily="34" charset="0"/>
                          </a:rPr>
                          <m:t>𝐴</m:t>
                        </m:r>
                      </m:e>
                      <m:sub>
                        <m:r>
                          <a:rPr lang="ru-RU" sz="2400" b="0" i="1">
                            <a:solidFill>
                              <a:srgbClr val="0070C0"/>
                            </a:solidFill>
                            <a:latin typeface="Cambria Math" panose="02040503050406030204" pitchFamily="18" charset="0"/>
                            <a:ea typeface="Cambria Math" panose="02040503050406030204" pitchFamily="18" charset="0"/>
                            <a:cs typeface="Arial" panose="020B0604020202020204" pitchFamily="34" charset="0"/>
                          </a:rPr>
                          <m:t>Г</m:t>
                        </m:r>
                      </m:sub>
                    </m:sSub>
                    <m:r>
                      <m:rPr>
                        <m:nor/>
                      </m:rPr>
                      <a:rPr lang="en-US" sz="2400" dirty="0">
                        <a:solidFill>
                          <a:srgbClr val="0070C0"/>
                        </a:solidFill>
                      </a:rPr>
                      <m:t>&amp;</m:t>
                    </m:r>
                    <m:sSub>
                      <m:sSubPr>
                        <m:ctrlPr>
                          <a:rPr lang="ru-RU" sz="2400" i="1">
                            <a:solidFill>
                              <a:srgbClr val="0070C0"/>
                            </a:solidFill>
                            <a:latin typeface="Cambria Math" panose="02040503050406030204" pitchFamily="18" charset="0"/>
                            <a:ea typeface="Cambria Math" panose="02040503050406030204" pitchFamily="18" charset="0"/>
                            <a:cs typeface="Arial" panose="020B0604020202020204" pitchFamily="34" charset="0"/>
                          </a:rPr>
                        </m:ctrlPr>
                      </m:sSubPr>
                      <m:e>
                        <m:r>
                          <a:rPr lang="en-US" sz="2400" b="0" i="1">
                            <a:solidFill>
                              <a:srgbClr val="0070C0"/>
                            </a:solidFill>
                            <a:latin typeface="Cambria Math" panose="02040503050406030204" pitchFamily="18" charset="0"/>
                            <a:ea typeface="Cambria Math" panose="02040503050406030204" pitchFamily="18" charset="0"/>
                            <a:cs typeface="Arial" panose="020B0604020202020204" pitchFamily="34" charset="0"/>
                          </a:rPr>
                          <m:t>𝐶</m:t>
                        </m:r>
                      </m:e>
                      <m:sub>
                        <m:r>
                          <a:rPr lang="ru-RU" sz="2400" b="0" i="1">
                            <a:solidFill>
                              <a:srgbClr val="0070C0"/>
                            </a:solidFill>
                            <a:latin typeface="Cambria Math" panose="02040503050406030204" pitchFamily="18" charset="0"/>
                            <a:ea typeface="Cambria Math" panose="02040503050406030204" pitchFamily="18" charset="0"/>
                            <a:cs typeface="Arial" panose="020B0604020202020204" pitchFamily="34" charset="0"/>
                          </a:rPr>
                          <m:t>Г</m:t>
                        </m:r>
                      </m:sub>
                    </m:sSub>
                    <m:r>
                      <m:rPr>
                        <m:nor/>
                      </m:rPr>
                      <a:rPr lang="en-US" sz="2400" dirty="0">
                        <a:solidFill>
                          <a:srgbClr val="0070C0"/>
                        </a:solidFill>
                        <a:ea typeface="Cambria Math" panose="02040503050406030204" pitchFamily="18" charset="0"/>
                      </a:rPr>
                      <m:t>)</m:t>
                    </m:r>
                    <m:r>
                      <a:rPr lang="ru-RU" sz="2400" b="0" i="1">
                        <a:solidFill>
                          <a:srgbClr val="0070C0"/>
                        </a:solidFill>
                        <a:latin typeface="Cambria Math" panose="02040503050406030204" pitchFamily="18" charset="0"/>
                        <a:ea typeface="Cambria Math" panose="02040503050406030204" pitchFamily="18" charset="0"/>
                      </a:rPr>
                      <m:t>∨</m:t>
                    </m:r>
                    <m:sSub>
                      <m:sSubPr>
                        <m:ctrlPr>
                          <a:rPr lang="ru-RU" sz="2400" i="1">
                            <a:solidFill>
                              <a:srgbClr val="0070C0"/>
                            </a:solidFill>
                            <a:latin typeface="Cambria Math" panose="02040503050406030204" pitchFamily="18" charset="0"/>
                            <a:ea typeface="Cambria Math" panose="02040503050406030204" pitchFamily="18" charset="0"/>
                            <a:cs typeface="Arial" panose="020B0604020202020204" pitchFamily="34" charset="0"/>
                          </a:rPr>
                        </m:ctrlPr>
                      </m:sSubPr>
                      <m:e>
                        <m:r>
                          <a:rPr lang="en-US" sz="2400" b="0" i="1">
                            <a:solidFill>
                              <a:srgbClr val="0070C0"/>
                            </a:solidFill>
                            <a:latin typeface="Cambria Math" panose="02040503050406030204" pitchFamily="18" charset="0"/>
                            <a:ea typeface="Cambria Math" panose="02040503050406030204" pitchFamily="18" charset="0"/>
                            <a:cs typeface="Arial" panose="020B0604020202020204" pitchFamily="34" charset="0"/>
                          </a:rPr>
                          <m:t>(</m:t>
                        </m:r>
                        <m:r>
                          <a:rPr lang="en-US" sz="2400" b="0" i="1">
                            <a:solidFill>
                              <a:srgbClr val="0070C0"/>
                            </a:solidFill>
                            <a:latin typeface="Cambria Math" panose="02040503050406030204" pitchFamily="18" charset="0"/>
                            <a:ea typeface="Cambria Math" panose="02040503050406030204" pitchFamily="18" charset="0"/>
                            <a:cs typeface="Arial" panose="020B0604020202020204" pitchFamily="34" charset="0"/>
                          </a:rPr>
                          <m:t>𝐵</m:t>
                        </m:r>
                      </m:e>
                      <m:sub>
                        <m:r>
                          <a:rPr lang="ru-RU" sz="2400" b="0" i="1">
                            <a:solidFill>
                              <a:srgbClr val="0070C0"/>
                            </a:solidFill>
                            <a:latin typeface="Cambria Math" panose="02040503050406030204" pitchFamily="18" charset="0"/>
                            <a:ea typeface="Cambria Math" panose="02040503050406030204" pitchFamily="18" charset="0"/>
                            <a:cs typeface="Arial" panose="020B0604020202020204" pitchFamily="34" charset="0"/>
                          </a:rPr>
                          <m:t>Г</m:t>
                        </m:r>
                      </m:sub>
                    </m:sSub>
                    <m:r>
                      <m:rPr>
                        <m:nor/>
                      </m:rPr>
                      <a:rPr lang="en-US" sz="2400" dirty="0">
                        <a:solidFill>
                          <a:srgbClr val="0070C0"/>
                        </a:solidFill>
                      </a:rPr>
                      <m:t>&amp;</m:t>
                    </m:r>
                    <m:sSub>
                      <m:sSubPr>
                        <m:ctrlPr>
                          <a:rPr lang="ru-RU" sz="2400" i="1">
                            <a:solidFill>
                              <a:srgbClr val="0070C0"/>
                            </a:solidFill>
                            <a:latin typeface="Cambria Math" panose="02040503050406030204" pitchFamily="18" charset="0"/>
                            <a:ea typeface="Cambria Math" panose="02040503050406030204" pitchFamily="18" charset="0"/>
                            <a:cs typeface="Arial" panose="020B0604020202020204" pitchFamily="34" charset="0"/>
                          </a:rPr>
                        </m:ctrlPr>
                      </m:sSubPr>
                      <m:e>
                        <m:r>
                          <a:rPr lang="en-US" sz="2400" b="0" i="1">
                            <a:solidFill>
                              <a:srgbClr val="0070C0"/>
                            </a:solidFill>
                            <a:latin typeface="Cambria Math" panose="02040503050406030204" pitchFamily="18" charset="0"/>
                            <a:ea typeface="Cambria Math" panose="02040503050406030204" pitchFamily="18" charset="0"/>
                            <a:cs typeface="Arial" panose="020B0604020202020204" pitchFamily="34" charset="0"/>
                          </a:rPr>
                          <m:t>𝐶</m:t>
                        </m:r>
                      </m:e>
                      <m:sub>
                        <m:r>
                          <a:rPr lang="ru-RU" sz="2400" b="0" i="1">
                            <a:solidFill>
                              <a:srgbClr val="0070C0"/>
                            </a:solidFill>
                            <a:latin typeface="Cambria Math" panose="02040503050406030204" pitchFamily="18" charset="0"/>
                            <a:ea typeface="Cambria Math" panose="02040503050406030204" pitchFamily="18" charset="0"/>
                            <a:cs typeface="Arial" panose="020B0604020202020204" pitchFamily="34" charset="0"/>
                          </a:rPr>
                          <m:t>Г</m:t>
                        </m:r>
                      </m:sub>
                    </m:sSub>
                    <m:r>
                      <m:rPr>
                        <m:nor/>
                      </m:rPr>
                      <a:rPr lang="en-US" sz="2400" dirty="0">
                        <a:solidFill>
                          <a:srgbClr val="0070C0"/>
                        </a:solidFill>
                      </a:rPr>
                      <m:t>))</m:t>
                    </m:r>
                    <m:r>
                      <m:rPr>
                        <m:nor/>
                      </m:rPr>
                      <a:rPr lang="en-US" sz="2400" i="0" dirty="0" smtClean="0">
                        <a:solidFill>
                          <a:srgbClr val="0070C0"/>
                        </a:solidFill>
                      </a:rPr>
                      <m:t>&amp;</m:t>
                    </m:r>
                  </m:oMath>
                </a14:m>
                <a:endParaRPr lang="en-US" sz="2400" i="0" dirty="0" smtClean="0">
                  <a:solidFill>
                    <a:srgbClr val="0070C0"/>
                  </a:solidFill>
                </a:endParaRPr>
              </a:p>
              <a:p>
                <a:pPr marL="0" indent="0">
                  <a:buNone/>
                </a:pPr>
                <a:r>
                  <a:rPr lang="en-US" sz="2400" dirty="0">
                    <a:solidFill>
                      <a:srgbClr val="0070C0"/>
                    </a:solidFill>
                    <a:cs typeface="Times New Roman" panose="02020603050405020304" pitchFamily="18" charset="0"/>
                  </a:rPr>
                  <a:t> </a:t>
                </a:r>
                <a:r>
                  <a:rPr lang="en-US" sz="2400" dirty="0" smtClean="0">
                    <a:solidFill>
                      <a:srgbClr val="0070C0"/>
                    </a:solidFill>
                    <a:cs typeface="Times New Roman" panose="02020603050405020304" pitchFamily="18" charset="0"/>
                  </a:rPr>
                  <a:t>          </a:t>
                </a:r>
                <a14:m>
                  <m:oMath xmlns:m="http://schemas.openxmlformats.org/officeDocument/2006/math">
                    <m:sSub>
                      <m:sSubPr>
                        <m:ctrlPr>
                          <a:rPr lang="ru-RU" sz="2400" i="1">
                            <a:solidFill>
                              <a:srgbClr val="0070C0"/>
                            </a:solidFill>
                            <a:latin typeface="Cambria Math" panose="02040503050406030204" pitchFamily="18" charset="0"/>
                            <a:cs typeface="Times New Roman" panose="02020603050405020304" pitchFamily="18" charset="0"/>
                          </a:rPr>
                        </m:ctrlPr>
                      </m:sSubPr>
                      <m:e>
                        <m:r>
                          <a:rPr lang="en-US" sz="2400" b="0" i="1">
                            <a:solidFill>
                              <a:srgbClr val="0070C0"/>
                            </a:solidFill>
                            <a:latin typeface="Cambria Math" panose="02040503050406030204" pitchFamily="18" charset="0"/>
                            <a:cs typeface="Times New Roman" panose="02020603050405020304" pitchFamily="18" charset="0"/>
                          </a:rPr>
                          <m:t>𝐾</m:t>
                        </m:r>
                      </m:e>
                      <m:sub>
                        <m:r>
                          <a:rPr lang="en-US" sz="2400" b="0" i="1">
                            <a:solidFill>
                              <a:srgbClr val="0070C0"/>
                            </a:solidFill>
                            <a:latin typeface="Cambria Math" panose="02040503050406030204" pitchFamily="18" charset="0"/>
                            <a:cs typeface="Times New Roman" panose="02020603050405020304" pitchFamily="18" charset="0"/>
                          </a:rPr>
                          <m:t>𝐵</m:t>
                        </m:r>
                      </m:sub>
                    </m:sSub>
                    <m:sSub>
                      <m:sSubPr>
                        <m:ctrlPr>
                          <a:rPr lang="ru-RU" sz="2400" i="1">
                            <a:solidFill>
                              <a:srgbClr val="0070C0"/>
                            </a:solidFill>
                            <a:latin typeface="Cambria Math" panose="02040503050406030204" pitchFamily="18" charset="0"/>
                            <a:ea typeface="Cambria Math" panose="02040503050406030204" pitchFamily="18" charset="0"/>
                            <a:cs typeface="Arial" panose="020B0604020202020204" pitchFamily="34" charset="0"/>
                          </a:rPr>
                        </m:ctrlPr>
                      </m:sSubPr>
                      <m:e>
                        <m:r>
                          <a:rPr lang="en-US" sz="2400" b="0" i="1">
                            <a:solidFill>
                              <a:srgbClr val="0070C0"/>
                            </a:solidFill>
                            <a:latin typeface="Cambria Math" panose="02040503050406030204" pitchFamily="18" charset="0"/>
                            <a:ea typeface="Cambria Math" panose="02040503050406030204" pitchFamily="18" charset="0"/>
                            <a:cs typeface="Arial" panose="020B0604020202020204" pitchFamily="34" charset="0"/>
                          </a:rPr>
                          <m:t>((</m:t>
                        </m:r>
                        <m:r>
                          <a:rPr lang="en-US" sz="2400" b="0" i="1">
                            <a:solidFill>
                              <a:srgbClr val="0070C0"/>
                            </a:solidFill>
                            <a:latin typeface="Cambria Math" panose="02040503050406030204" pitchFamily="18" charset="0"/>
                            <a:ea typeface="Cambria Math" panose="02040503050406030204" pitchFamily="18" charset="0"/>
                            <a:cs typeface="Arial" panose="020B0604020202020204" pitchFamily="34" charset="0"/>
                          </a:rPr>
                          <m:t>𝐴</m:t>
                        </m:r>
                      </m:e>
                      <m:sub>
                        <m:r>
                          <a:rPr lang="ru-RU" sz="2400" b="0" i="1">
                            <a:solidFill>
                              <a:srgbClr val="0070C0"/>
                            </a:solidFill>
                            <a:latin typeface="Cambria Math" panose="02040503050406030204" pitchFamily="18" charset="0"/>
                            <a:ea typeface="Cambria Math" panose="02040503050406030204" pitchFamily="18" charset="0"/>
                            <a:cs typeface="Arial" panose="020B0604020202020204" pitchFamily="34" charset="0"/>
                          </a:rPr>
                          <m:t>Г</m:t>
                        </m:r>
                      </m:sub>
                    </m:sSub>
                    <m:r>
                      <a:rPr lang="en-US" sz="2400" b="0" i="1">
                        <a:solidFill>
                          <a:srgbClr val="0070C0"/>
                        </a:solidFill>
                        <a:latin typeface="Cambria Math" panose="02040503050406030204" pitchFamily="18" charset="0"/>
                        <a:ea typeface="Cambria Math" panose="02040503050406030204" pitchFamily="18" charset="0"/>
                        <a:cs typeface="Arial" panose="020B0604020202020204" pitchFamily="34" charset="0"/>
                      </a:rPr>
                      <m:t>&amp;</m:t>
                    </m:r>
                    <m:sSub>
                      <m:sSubPr>
                        <m:ctrlPr>
                          <a:rPr lang="ru-RU" sz="2400" i="1">
                            <a:solidFill>
                              <a:srgbClr val="0070C0"/>
                            </a:solidFill>
                            <a:latin typeface="Cambria Math" panose="02040503050406030204" pitchFamily="18" charset="0"/>
                            <a:ea typeface="Cambria Math" panose="02040503050406030204" pitchFamily="18" charset="0"/>
                            <a:cs typeface="Arial" panose="020B0604020202020204" pitchFamily="34" charset="0"/>
                          </a:rPr>
                        </m:ctrlPr>
                      </m:sSubPr>
                      <m:e>
                        <m:r>
                          <a:rPr lang="en-US" sz="2400" b="0" i="1">
                            <a:solidFill>
                              <a:srgbClr val="0070C0"/>
                            </a:solidFill>
                            <a:latin typeface="Cambria Math" panose="02040503050406030204" pitchFamily="18" charset="0"/>
                            <a:ea typeface="Cambria Math" panose="02040503050406030204" pitchFamily="18" charset="0"/>
                            <a:cs typeface="Arial" panose="020B0604020202020204" pitchFamily="34" charset="0"/>
                          </a:rPr>
                          <m:t>𝐵</m:t>
                        </m:r>
                      </m:e>
                      <m:sub>
                        <m:r>
                          <a:rPr lang="ru-RU" sz="2400" b="0" i="1">
                            <a:solidFill>
                              <a:srgbClr val="0070C0"/>
                            </a:solidFill>
                            <a:latin typeface="Cambria Math" panose="02040503050406030204" pitchFamily="18" charset="0"/>
                            <a:ea typeface="Cambria Math" panose="02040503050406030204" pitchFamily="18" charset="0"/>
                            <a:cs typeface="Arial" panose="020B0604020202020204" pitchFamily="34" charset="0"/>
                          </a:rPr>
                          <m:t>Г</m:t>
                        </m:r>
                      </m:sub>
                    </m:sSub>
                    <m:r>
                      <m:rPr>
                        <m:nor/>
                      </m:rPr>
                      <a:rPr lang="en-US" sz="2400" dirty="0">
                        <a:solidFill>
                          <a:srgbClr val="0070C0"/>
                        </a:solidFill>
                        <a:ea typeface="Cambria Math" panose="02040503050406030204" pitchFamily="18" charset="0"/>
                      </a:rPr>
                      <m:t>)</m:t>
                    </m:r>
                    <m:r>
                      <a:rPr lang="ru-RU" sz="2400" b="0" i="1">
                        <a:solidFill>
                          <a:srgbClr val="0070C0"/>
                        </a:solidFill>
                        <a:latin typeface="Cambria Math" panose="02040503050406030204" pitchFamily="18" charset="0"/>
                        <a:ea typeface="Cambria Math" panose="02040503050406030204" pitchFamily="18" charset="0"/>
                      </a:rPr>
                      <m:t>∨</m:t>
                    </m:r>
                    <m:sSub>
                      <m:sSubPr>
                        <m:ctrlPr>
                          <a:rPr lang="ru-RU" sz="2400" i="1">
                            <a:solidFill>
                              <a:srgbClr val="0070C0"/>
                            </a:solidFill>
                            <a:latin typeface="Cambria Math" panose="02040503050406030204" pitchFamily="18" charset="0"/>
                            <a:ea typeface="Cambria Math" panose="02040503050406030204" pitchFamily="18" charset="0"/>
                            <a:cs typeface="Arial" panose="020B0604020202020204" pitchFamily="34" charset="0"/>
                          </a:rPr>
                        </m:ctrlPr>
                      </m:sSubPr>
                      <m:e>
                        <m:r>
                          <a:rPr lang="en-US" sz="2400" b="0" i="1">
                            <a:solidFill>
                              <a:srgbClr val="0070C0"/>
                            </a:solidFill>
                            <a:latin typeface="Cambria Math" panose="02040503050406030204" pitchFamily="18" charset="0"/>
                            <a:ea typeface="Cambria Math" panose="02040503050406030204" pitchFamily="18" charset="0"/>
                            <a:cs typeface="Arial" panose="020B0604020202020204" pitchFamily="34" charset="0"/>
                          </a:rPr>
                          <m:t>(</m:t>
                        </m:r>
                        <m:r>
                          <a:rPr lang="en-US" sz="2400" b="0" i="1">
                            <a:solidFill>
                              <a:srgbClr val="0070C0"/>
                            </a:solidFill>
                            <a:latin typeface="Cambria Math" panose="02040503050406030204" pitchFamily="18" charset="0"/>
                            <a:ea typeface="Cambria Math" panose="02040503050406030204" pitchFamily="18" charset="0"/>
                            <a:cs typeface="Arial" panose="020B0604020202020204" pitchFamily="34" charset="0"/>
                          </a:rPr>
                          <m:t>𝐴</m:t>
                        </m:r>
                      </m:e>
                      <m:sub>
                        <m:r>
                          <a:rPr lang="ru-RU" sz="2400" b="0" i="1">
                            <a:solidFill>
                              <a:srgbClr val="0070C0"/>
                            </a:solidFill>
                            <a:latin typeface="Cambria Math" panose="02040503050406030204" pitchFamily="18" charset="0"/>
                            <a:ea typeface="Cambria Math" panose="02040503050406030204" pitchFamily="18" charset="0"/>
                            <a:cs typeface="Arial" panose="020B0604020202020204" pitchFamily="34" charset="0"/>
                          </a:rPr>
                          <m:t>Г</m:t>
                        </m:r>
                      </m:sub>
                    </m:sSub>
                    <m:r>
                      <m:rPr>
                        <m:nor/>
                      </m:rPr>
                      <a:rPr lang="en-US" sz="2400" dirty="0">
                        <a:solidFill>
                          <a:srgbClr val="0070C0"/>
                        </a:solidFill>
                      </a:rPr>
                      <m:t>&amp;</m:t>
                    </m:r>
                    <m:sSub>
                      <m:sSubPr>
                        <m:ctrlPr>
                          <a:rPr lang="ru-RU" sz="2400" i="1">
                            <a:solidFill>
                              <a:srgbClr val="0070C0"/>
                            </a:solidFill>
                            <a:latin typeface="Cambria Math" panose="02040503050406030204" pitchFamily="18" charset="0"/>
                            <a:ea typeface="Cambria Math" panose="02040503050406030204" pitchFamily="18" charset="0"/>
                            <a:cs typeface="Arial" panose="020B0604020202020204" pitchFamily="34" charset="0"/>
                          </a:rPr>
                        </m:ctrlPr>
                      </m:sSubPr>
                      <m:e>
                        <m:r>
                          <a:rPr lang="en-US" sz="2400" b="0" i="1">
                            <a:solidFill>
                              <a:srgbClr val="0070C0"/>
                            </a:solidFill>
                            <a:latin typeface="Cambria Math" panose="02040503050406030204" pitchFamily="18" charset="0"/>
                            <a:ea typeface="Cambria Math" panose="02040503050406030204" pitchFamily="18" charset="0"/>
                            <a:cs typeface="Arial" panose="020B0604020202020204" pitchFamily="34" charset="0"/>
                          </a:rPr>
                          <m:t>𝐶</m:t>
                        </m:r>
                      </m:e>
                      <m:sub>
                        <m:r>
                          <a:rPr lang="ru-RU" sz="2400" b="0" i="1">
                            <a:solidFill>
                              <a:srgbClr val="0070C0"/>
                            </a:solidFill>
                            <a:latin typeface="Cambria Math" panose="02040503050406030204" pitchFamily="18" charset="0"/>
                            <a:ea typeface="Cambria Math" panose="02040503050406030204" pitchFamily="18" charset="0"/>
                            <a:cs typeface="Arial" panose="020B0604020202020204" pitchFamily="34" charset="0"/>
                          </a:rPr>
                          <m:t>Г</m:t>
                        </m:r>
                      </m:sub>
                    </m:sSub>
                    <m:r>
                      <m:rPr>
                        <m:nor/>
                      </m:rPr>
                      <a:rPr lang="en-US" sz="2400" dirty="0">
                        <a:solidFill>
                          <a:srgbClr val="0070C0"/>
                        </a:solidFill>
                        <a:ea typeface="Cambria Math" panose="02040503050406030204" pitchFamily="18" charset="0"/>
                      </a:rPr>
                      <m:t>)</m:t>
                    </m:r>
                    <m:r>
                      <a:rPr lang="ru-RU" sz="2400" b="0" i="1">
                        <a:solidFill>
                          <a:srgbClr val="0070C0"/>
                        </a:solidFill>
                        <a:latin typeface="Cambria Math" panose="02040503050406030204" pitchFamily="18" charset="0"/>
                        <a:ea typeface="Cambria Math" panose="02040503050406030204" pitchFamily="18" charset="0"/>
                      </a:rPr>
                      <m:t>∨</m:t>
                    </m:r>
                    <m:sSub>
                      <m:sSubPr>
                        <m:ctrlPr>
                          <a:rPr lang="ru-RU" sz="2400" i="1">
                            <a:solidFill>
                              <a:srgbClr val="0070C0"/>
                            </a:solidFill>
                            <a:latin typeface="Cambria Math" panose="02040503050406030204" pitchFamily="18" charset="0"/>
                            <a:ea typeface="Cambria Math" panose="02040503050406030204" pitchFamily="18" charset="0"/>
                            <a:cs typeface="Arial" panose="020B0604020202020204" pitchFamily="34" charset="0"/>
                          </a:rPr>
                        </m:ctrlPr>
                      </m:sSubPr>
                      <m:e>
                        <m:r>
                          <a:rPr lang="en-US" sz="2400" b="0" i="1">
                            <a:solidFill>
                              <a:srgbClr val="0070C0"/>
                            </a:solidFill>
                            <a:latin typeface="Cambria Math" panose="02040503050406030204" pitchFamily="18" charset="0"/>
                            <a:ea typeface="Cambria Math" panose="02040503050406030204" pitchFamily="18" charset="0"/>
                            <a:cs typeface="Arial" panose="020B0604020202020204" pitchFamily="34" charset="0"/>
                          </a:rPr>
                          <m:t>(</m:t>
                        </m:r>
                        <m:r>
                          <a:rPr lang="en-US" sz="2400" b="0" i="1">
                            <a:solidFill>
                              <a:srgbClr val="0070C0"/>
                            </a:solidFill>
                            <a:latin typeface="Cambria Math" panose="02040503050406030204" pitchFamily="18" charset="0"/>
                            <a:ea typeface="Cambria Math" panose="02040503050406030204" pitchFamily="18" charset="0"/>
                            <a:cs typeface="Arial" panose="020B0604020202020204" pitchFamily="34" charset="0"/>
                          </a:rPr>
                          <m:t>𝐵</m:t>
                        </m:r>
                      </m:e>
                      <m:sub>
                        <m:r>
                          <a:rPr lang="ru-RU" sz="2400" b="0" i="1">
                            <a:solidFill>
                              <a:srgbClr val="0070C0"/>
                            </a:solidFill>
                            <a:latin typeface="Cambria Math" panose="02040503050406030204" pitchFamily="18" charset="0"/>
                            <a:ea typeface="Cambria Math" panose="02040503050406030204" pitchFamily="18" charset="0"/>
                            <a:cs typeface="Arial" panose="020B0604020202020204" pitchFamily="34" charset="0"/>
                          </a:rPr>
                          <m:t>Г</m:t>
                        </m:r>
                      </m:sub>
                    </m:sSub>
                    <m:r>
                      <m:rPr>
                        <m:nor/>
                      </m:rPr>
                      <a:rPr lang="en-US" sz="2400" dirty="0">
                        <a:solidFill>
                          <a:srgbClr val="0070C0"/>
                        </a:solidFill>
                      </a:rPr>
                      <m:t>&amp;</m:t>
                    </m:r>
                    <m:sSub>
                      <m:sSubPr>
                        <m:ctrlPr>
                          <a:rPr lang="ru-RU" sz="2400" i="1">
                            <a:solidFill>
                              <a:srgbClr val="0070C0"/>
                            </a:solidFill>
                            <a:latin typeface="Cambria Math" panose="02040503050406030204" pitchFamily="18" charset="0"/>
                            <a:ea typeface="Cambria Math" panose="02040503050406030204" pitchFamily="18" charset="0"/>
                            <a:cs typeface="Arial" panose="020B0604020202020204" pitchFamily="34" charset="0"/>
                          </a:rPr>
                        </m:ctrlPr>
                      </m:sSubPr>
                      <m:e>
                        <m:r>
                          <a:rPr lang="en-US" sz="2400" b="0" i="1">
                            <a:solidFill>
                              <a:srgbClr val="0070C0"/>
                            </a:solidFill>
                            <a:latin typeface="Cambria Math" panose="02040503050406030204" pitchFamily="18" charset="0"/>
                            <a:ea typeface="Cambria Math" panose="02040503050406030204" pitchFamily="18" charset="0"/>
                            <a:cs typeface="Arial" panose="020B0604020202020204" pitchFamily="34" charset="0"/>
                          </a:rPr>
                          <m:t>𝐶</m:t>
                        </m:r>
                      </m:e>
                      <m:sub>
                        <m:r>
                          <a:rPr lang="ru-RU" sz="2400" b="0" i="1">
                            <a:solidFill>
                              <a:srgbClr val="0070C0"/>
                            </a:solidFill>
                            <a:latin typeface="Cambria Math" panose="02040503050406030204" pitchFamily="18" charset="0"/>
                            <a:ea typeface="Cambria Math" panose="02040503050406030204" pitchFamily="18" charset="0"/>
                            <a:cs typeface="Arial" panose="020B0604020202020204" pitchFamily="34" charset="0"/>
                          </a:rPr>
                          <m:t>Г</m:t>
                        </m:r>
                      </m:sub>
                    </m:sSub>
                    <m:r>
                      <m:rPr>
                        <m:nor/>
                      </m:rPr>
                      <a:rPr lang="en-US" sz="2400" dirty="0">
                        <a:solidFill>
                          <a:srgbClr val="0070C0"/>
                        </a:solidFill>
                      </a:rPr>
                      <m:t>))</m:t>
                    </m:r>
                    <m:r>
                      <a:rPr lang="en-US" sz="2400" b="0">
                        <a:solidFill>
                          <a:srgbClr val="0070C0"/>
                        </a:solidFill>
                        <a:latin typeface="Cambria Math" panose="02040503050406030204" pitchFamily="18" charset="0"/>
                      </a:rPr>
                      <m:t>&amp;</m:t>
                    </m:r>
                  </m:oMath>
                </a14:m>
                <a:endParaRPr lang="en-US" sz="2400" dirty="0" smtClean="0"/>
              </a:p>
              <a:p>
                <a:pPr marL="0" indent="0">
                  <a:buNone/>
                </a:pPr>
                <a:r>
                  <a:rPr lang="en-US" sz="2400" dirty="0" smtClean="0"/>
                  <a:t>           </a:t>
                </a:r>
                <a14:m>
                  <m:oMath xmlns:m="http://schemas.openxmlformats.org/officeDocument/2006/math">
                    <m:sSub>
                      <m:sSubPr>
                        <m:ctrlPr>
                          <a:rPr lang="ru-RU" sz="2400" i="1">
                            <a:solidFill>
                              <a:srgbClr val="0070C0"/>
                            </a:solidFill>
                            <a:latin typeface="Cambria Math" panose="02040503050406030204" pitchFamily="18" charset="0"/>
                            <a:cs typeface="Times New Roman" panose="02020603050405020304" pitchFamily="18" charset="0"/>
                          </a:rPr>
                        </m:ctrlPr>
                      </m:sSubPr>
                      <m:e>
                        <m:r>
                          <a:rPr lang="en-US" sz="2400" b="0" i="1">
                            <a:solidFill>
                              <a:srgbClr val="0070C0"/>
                            </a:solidFill>
                            <a:latin typeface="Cambria Math" panose="02040503050406030204" pitchFamily="18" charset="0"/>
                            <a:cs typeface="Times New Roman" panose="02020603050405020304" pitchFamily="18" charset="0"/>
                          </a:rPr>
                          <m:t>𝐾</m:t>
                        </m:r>
                      </m:e>
                      <m:sub>
                        <m:r>
                          <a:rPr lang="en-US" sz="2400" b="0" i="1">
                            <a:solidFill>
                              <a:srgbClr val="0070C0"/>
                            </a:solidFill>
                            <a:latin typeface="Cambria Math" panose="02040503050406030204" pitchFamily="18" charset="0"/>
                            <a:cs typeface="Times New Roman" panose="02020603050405020304" pitchFamily="18" charset="0"/>
                          </a:rPr>
                          <m:t>𝐶</m:t>
                        </m:r>
                      </m:sub>
                    </m:sSub>
                    <m:sSub>
                      <m:sSubPr>
                        <m:ctrlPr>
                          <a:rPr lang="ru-RU" sz="2400" i="1">
                            <a:solidFill>
                              <a:srgbClr val="0070C0"/>
                            </a:solidFill>
                            <a:latin typeface="Cambria Math" panose="02040503050406030204" pitchFamily="18" charset="0"/>
                            <a:ea typeface="Cambria Math" panose="02040503050406030204" pitchFamily="18" charset="0"/>
                            <a:cs typeface="Arial" panose="020B0604020202020204" pitchFamily="34" charset="0"/>
                          </a:rPr>
                        </m:ctrlPr>
                      </m:sSubPr>
                      <m:e>
                        <m:r>
                          <a:rPr lang="en-US" sz="2400" b="0" i="1">
                            <a:solidFill>
                              <a:srgbClr val="0070C0"/>
                            </a:solidFill>
                            <a:latin typeface="Cambria Math" panose="02040503050406030204" pitchFamily="18" charset="0"/>
                            <a:ea typeface="Cambria Math" panose="02040503050406030204" pitchFamily="18" charset="0"/>
                            <a:cs typeface="Arial" panose="020B0604020202020204" pitchFamily="34" charset="0"/>
                          </a:rPr>
                          <m:t>((</m:t>
                        </m:r>
                        <m:r>
                          <a:rPr lang="en-US" sz="2400" b="0" i="1">
                            <a:solidFill>
                              <a:srgbClr val="0070C0"/>
                            </a:solidFill>
                            <a:latin typeface="Cambria Math" panose="02040503050406030204" pitchFamily="18" charset="0"/>
                            <a:ea typeface="Cambria Math" panose="02040503050406030204" pitchFamily="18" charset="0"/>
                            <a:cs typeface="Arial" panose="020B0604020202020204" pitchFamily="34" charset="0"/>
                          </a:rPr>
                          <m:t>𝐴</m:t>
                        </m:r>
                      </m:e>
                      <m:sub>
                        <m:r>
                          <a:rPr lang="ru-RU" sz="2400" b="0" i="1">
                            <a:solidFill>
                              <a:srgbClr val="0070C0"/>
                            </a:solidFill>
                            <a:latin typeface="Cambria Math" panose="02040503050406030204" pitchFamily="18" charset="0"/>
                            <a:ea typeface="Cambria Math" panose="02040503050406030204" pitchFamily="18" charset="0"/>
                            <a:cs typeface="Arial" panose="020B0604020202020204" pitchFamily="34" charset="0"/>
                          </a:rPr>
                          <m:t>Г</m:t>
                        </m:r>
                      </m:sub>
                    </m:sSub>
                    <m:r>
                      <a:rPr lang="en-US" sz="2400" b="0" i="1">
                        <a:solidFill>
                          <a:srgbClr val="0070C0"/>
                        </a:solidFill>
                        <a:latin typeface="Cambria Math" panose="02040503050406030204" pitchFamily="18" charset="0"/>
                        <a:ea typeface="Cambria Math" panose="02040503050406030204" pitchFamily="18" charset="0"/>
                        <a:cs typeface="Arial" panose="020B0604020202020204" pitchFamily="34" charset="0"/>
                      </a:rPr>
                      <m:t>&amp;</m:t>
                    </m:r>
                    <m:sSub>
                      <m:sSubPr>
                        <m:ctrlPr>
                          <a:rPr lang="ru-RU" sz="2400" i="1">
                            <a:solidFill>
                              <a:srgbClr val="0070C0"/>
                            </a:solidFill>
                            <a:latin typeface="Cambria Math" panose="02040503050406030204" pitchFamily="18" charset="0"/>
                            <a:ea typeface="Cambria Math" panose="02040503050406030204" pitchFamily="18" charset="0"/>
                            <a:cs typeface="Arial" panose="020B0604020202020204" pitchFamily="34" charset="0"/>
                          </a:rPr>
                        </m:ctrlPr>
                      </m:sSubPr>
                      <m:e>
                        <m:r>
                          <a:rPr lang="en-US" sz="2400" b="0" i="1">
                            <a:solidFill>
                              <a:srgbClr val="0070C0"/>
                            </a:solidFill>
                            <a:latin typeface="Cambria Math" panose="02040503050406030204" pitchFamily="18" charset="0"/>
                            <a:ea typeface="Cambria Math" panose="02040503050406030204" pitchFamily="18" charset="0"/>
                            <a:cs typeface="Arial" panose="020B0604020202020204" pitchFamily="34" charset="0"/>
                          </a:rPr>
                          <m:t>𝐵</m:t>
                        </m:r>
                      </m:e>
                      <m:sub>
                        <m:r>
                          <a:rPr lang="ru-RU" sz="2400" b="0" i="1">
                            <a:solidFill>
                              <a:srgbClr val="0070C0"/>
                            </a:solidFill>
                            <a:latin typeface="Cambria Math" panose="02040503050406030204" pitchFamily="18" charset="0"/>
                            <a:ea typeface="Cambria Math" panose="02040503050406030204" pitchFamily="18" charset="0"/>
                            <a:cs typeface="Arial" panose="020B0604020202020204" pitchFamily="34" charset="0"/>
                          </a:rPr>
                          <m:t>Г</m:t>
                        </m:r>
                      </m:sub>
                    </m:sSub>
                    <m:r>
                      <m:rPr>
                        <m:nor/>
                      </m:rPr>
                      <a:rPr lang="en-US" sz="2400" dirty="0">
                        <a:solidFill>
                          <a:srgbClr val="0070C0"/>
                        </a:solidFill>
                        <a:ea typeface="Cambria Math" panose="02040503050406030204" pitchFamily="18" charset="0"/>
                      </a:rPr>
                      <m:t>)</m:t>
                    </m:r>
                    <m:r>
                      <a:rPr lang="ru-RU" sz="2400" b="0" i="1">
                        <a:solidFill>
                          <a:srgbClr val="0070C0"/>
                        </a:solidFill>
                        <a:latin typeface="Cambria Math" panose="02040503050406030204" pitchFamily="18" charset="0"/>
                        <a:ea typeface="Cambria Math" panose="02040503050406030204" pitchFamily="18" charset="0"/>
                      </a:rPr>
                      <m:t>∨</m:t>
                    </m:r>
                    <m:sSub>
                      <m:sSubPr>
                        <m:ctrlPr>
                          <a:rPr lang="ru-RU" sz="2400" i="1">
                            <a:solidFill>
                              <a:srgbClr val="0070C0"/>
                            </a:solidFill>
                            <a:latin typeface="Cambria Math" panose="02040503050406030204" pitchFamily="18" charset="0"/>
                            <a:ea typeface="Cambria Math" panose="02040503050406030204" pitchFamily="18" charset="0"/>
                            <a:cs typeface="Arial" panose="020B0604020202020204" pitchFamily="34" charset="0"/>
                          </a:rPr>
                        </m:ctrlPr>
                      </m:sSubPr>
                      <m:e>
                        <m:r>
                          <a:rPr lang="en-US" sz="2400" b="0" i="1">
                            <a:solidFill>
                              <a:srgbClr val="0070C0"/>
                            </a:solidFill>
                            <a:latin typeface="Cambria Math" panose="02040503050406030204" pitchFamily="18" charset="0"/>
                            <a:ea typeface="Cambria Math" panose="02040503050406030204" pitchFamily="18" charset="0"/>
                            <a:cs typeface="Arial" panose="020B0604020202020204" pitchFamily="34" charset="0"/>
                          </a:rPr>
                          <m:t>(</m:t>
                        </m:r>
                        <m:r>
                          <a:rPr lang="en-US" sz="2400" b="0" i="1">
                            <a:solidFill>
                              <a:srgbClr val="0070C0"/>
                            </a:solidFill>
                            <a:latin typeface="Cambria Math" panose="02040503050406030204" pitchFamily="18" charset="0"/>
                            <a:ea typeface="Cambria Math" panose="02040503050406030204" pitchFamily="18" charset="0"/>
                            <a:cs typeface="Arial" panose="020B0604020202020204" pitchFamily="34" charset="0"/>
                          </a:rPr>
                          <m:t>𝐴</m:t>
                        </m:r>
                      </m:e>
                      <m:sub>
                        <m:r>
                          <a:rPr lang="ru-RU" sz="2400" b="0" i="1">
                            <a:solidFill>
                              <a:srgbClr val="0070C0"/>
                            </a:solidFill>
                            <a:latin typeface="Cambria Math" panose="02040503050406030204" pitchFamily="18" charset="0"/>
                            <a:ea typeface="Cambria Math" panose="02040503050406030204" pitchFamily="18" charset="0"/>
                            <a:cs typeface="Arial" panose="020B0604020202020204" pitchFamily="34" charset="0"/>
                          </a:rPr>
                          <m:t>Г</m:t>
                        </m:r>
                      </m:sub>
                    </m:sSub>
                    <m:r>
                      <m:rPr>
                        <m:nor/>
                      </m:rPr>
                      <a:rPr lang="en-US" sz="2400" dirty="0">
                        <a:solidFill>
                          <a:srgbClr val="0070C0"/>
                        </a:solidFill>
                      </a:rPr>
                      <m:t>&amp;</m:t>
                    </m:r>
                    <m:sSub>
                      <m:sSubPr>
                        <m:ctrlPr>
                          <a:rPr lang="ru-RU" sz="2400" i="1">
                            <a:solidFill>
                              <a:srgbClr val="0070C0"/>
                            </a:solidFill>
                            <a:latin typeface="Cambria Math" panose="02040503050406030204" pitchFamily="18" charset="0"/>
                            <a:ea typeface="Cambria Math" panose="02040503050406030204" pitchFamily="18" charset="0"/>
                            <a:cs typeface="Arial" panose="020B0604020202020204" pitchFamily="34" charset="0"/>
                          </a:rPr>
                        </m:ctrlPr>
                      </m:sSubPr>
                      <m:e>
                        <m:r>
                          <a:rPr lang="en-US" sz="2400" b="0" i="1">
                            <a:solidFill>
                              <a:srgbClr val="0070C0"/>
                            </a:solidFill>
                            <a:latin typeface="Cambria Math" panose="02040503050406030204" pitchFamily="18" charset="0"/>
                            <a:ea typeface="Cambria Math" panose="02040503050406030204" pitchFamily="18" charset="0"/>
                            <a:cs typeface="Arial" panose="020B0604020202020204" pitchFamily="34" charset="0"/>
                          </a:rPr>
                          <m:t>𝐶</m:t>
                        </m:r>
                      </m:e>
                      <m:sub>
                        <m:r>
                          <a:rPr lang="ru-RU" sz="2400" b="0" i="1">
                            <a:solidFill>
                              <a:srgbClr val="0070C0"/>
                            </a:solidFill>
                            <a:latin typeface="Cambria Math" panose="02040503050406030204" pitchFamily="18" charset="0"/>
                            <a:ea typeface="Cambria Math" panose="02040503050406030204" pitchFamily="18" charset="0"/>
                            <a:cs typeface="Arial" panose="020B0604020202020204" pitchFamily="34" charset="0"/>
                          </a:rPr>
                          <m:t>Г</m:t>
                        </m:r>
                      </m:sub>
                    </m:sSub>
                    <m:r>
                      <m:rPr>
                        <m:nor/>
                      </m:rPr>
                      <a:rPr lang="en-US" sz="2400" dirty="0">
                        <a:solidFill>
                          <a:srgbClr val="0070C0"/>
                        </a:solidFill>
                        <a:ea typeface="Cambria Math" panose="02040503050406030204" pitchFamily="18" charset="0"/>
                      </a:rPr>
                      <m:t>)</m:t>
                    </m:r>
                    <m:r>
                      <a:rPr lang="ru-RU" sz="2400" b="0" i="1">
                        <a:solidFill>
                          <a:srgbClr val="0070C0"/>
                        </a:solidFill>
                        <a:latin typeface="Cambria Math" panose="02040503050406030204" pitchFamily="18" charset="0"/>
                        <a:ea typeface="Cambria Math" panose="02040503050406030204" pitchFamily="18" charset="0"/>
                      </a:rPr>
                      <m:t>∨</m:t>
                    </m:r>
                    <m:sSub>
                      <m:sSubPr>
                        <m:ctrlPr>
                          <a:rPr lang="ru-RU" sz="2400" i="1">
                            <a:solidFill>
                              <a:srgbClr val="0070C0"/>
                            </a:solidFill>
                            <a:latin typeface="Cambria Math" panose="02040503050406030204" pitchFamily="18" charset="0"/>
                            <a:ea typeface="Cambria Math" panose="02040503050406030204" pitchFamily="18" charset="0"/>
                            <a:cs typeface="Arial" panose="020B0604020202020204" pitchFamily="34" charset="0"/>
                          </a:rPr>
                        </m:ctrlPr>
                      </m:sSubPr>
                      <m:e>
                        <m:r>
                          <a:rPr lang="en-US" sz="2400" b="0" i="1">
                            <a:solidFill>
                              <a:srgbClr val="0070C0"/>
                            </a:solidFill>
                            <a:latin typeface="Cambria Math" panose="02040503050406030204" pitchFamily="18" charset="0"/>
                            <a:ea typeface="Cambria Math" panose="02040503050406030204" pitchFamily="18" charset="0"/>
                            <a:cs typeface="Arial" panose="020B0604020202020204" pitchFamily="34" charset="0"/>
                          </a:rPr>
                          <m:t>(</m:t>
                        </m:r>
                        <m:r>
                          <a:rPr lang="en-US" sz="2400" b="0" i="1">
                            <a:solidFill>
                              <a:srgbClr val="0070C0"/>
                            </a:solidFill>
                            <a:latin typeface="Cambria Math" panose="02040503050406030204" pitchFamily="18" charset="0"/>
                            <a:ea typeface="Cambria Math" panose="02040503050406030204" pitchFamily="18" charset="0"/>
                            <a:cs typeface="Arial" panose="020B0604020202020204" pitchFamily="34" charset="0"/>
                          </a:rPr>
                          <m:t>𝐵</m:t>
                        </m:r>
                      </m:e>
                      <m:sub>
                        <m:r>
                          <a:rPr lang="ru-RU" sz="2400" b="0" i="1">
                            <a:solidFill>
                              <a:srgbClr val="0070C0"/>
                            </a:solidFill>
                            <a:latin typeface="Cambria Math" panose="02040503050406030204" pitchFamily="18" charset="0"/>
                            <a:ea typeface="Cambria Math" panose="02040503050406030204" pitchFamily="18" charset="0"/>
                            <a:cs typeface="Arial" panose="020B0604020202020204" pitchFamily="34" charset="0"/>
                          </a:rPr>
                          <m:t>Г</m:t>
                        </m:r>
                      </m:sub>
                    </m:sSub>
                    <m:r>
                      <m:rPr>
                        <m:nor/>
                      </m:rPr>
                      <a:rPr lang="en-US" sz="2400" dirty="0">
                        <a:solidFill>
                          <a:srgbClr val="0070C0"/>
                        </a:solidFill>
                      </a:rPr>
                      <m:t>&amp;</m:t>
                    </m:r>
                    <m:sSub>
                      <m:sSubPr>
                        <m:ctrlPr>
                          <a:rPr lang="ru-RU" sz="2400" i="1">
                            <a:solidFill>
                              <a:srgbClr val="0070C0"/>
                            </a:solidFill>
                            <a:latin typeface="Cambria Math" panose="02040503050406030204" pitchFamily="18" charset="0"/>
                            <a:ea typeface="Cambria Math" panose="02040503050406030204" pitchFamily="18" charset="0"/>
                            <a:cs typeface="Arial" panose="020B0604020202020204" pitchFamily="34" charset="0"/>
                          </a:rPr>
                        </m:ctrlPr>
                      </m:sSubPr>
                      <m:e>
                        <m:r>
                          <a:rPr lang="en-US" sz="2400" b="0" i="1">
                            <a:solidFill>
                              <a:srgbClr val="0070C0"/>
                            </a:solidFill>
                            <a:latin typeface="Cambria Math" panose="02040503050406030204" pitchFamily="18" charset="0"/>
                            <a:ea typeface="Cambria Math" panose="02040503050406030204" pitchFamily="18" charset="0"/>
                            <a:cs typeface="Arial" panose="020B0604020202020204" pitchFamily="34" charset="0"/>
                          </a:rPr>
                          <m:t>𝐶</m:t>
                        </m:r>
                      </m:e>
                      <m:sub>
                        <m:r>
                          <a:rPr lang="ru-RU" sz="2400" b="0" i="1">
                            <a:solidFill>
                              <a:srgbClr val="0070C0"/>
                            </a:solidFill>
                            <a:latin typeface="Cambria Math" panose="02040503050406030204" pitchFamily="18" charset="0"/>
                            <a:ea typeface="Cambria Math" panose="02040503050406030204" pitchFamily="18" charset="0"/>
                            <a:cs typeface="Arial" panose="020B0604020202020204" pitchFamily="34" charset="0"/>
                          </a:rPr>
                          <m:t>Г</m:t>
                        </m:r>
                      </m:sub>
                    </m:sSub>
                    <m:r>
                      <m:rPr>
                        <m:nor/>
                      </m:rPr>
                      <a:rPr lang="en-US" sz="2400" dirty="0">
                        <a:solidFill>
                          <a:srgbClr val="0070C0"/>
                        </a:solidFill>
                      </a:rPr>
                      <m:t>))</m:t>
                    </m:r>
                  </m:oMath>
                </a14:m>
                <a:endParaRPr lang="en-US" sz="2400" dirty="0" smtClean="0"/>
              </a:p>
              <a:p>
                <a:pPr marL="0" indent="0">
                  <a:buNone/>
                </a:pPr>
                <a:r>
                  <a:rPr lang="ru-RU" sz="2400" dirty="0"/>
                  <a:t/>
                </a:r>
                <a:br>
                  <a:rPr lang="ru-RU" sz="2400" dirty="0"/>
                </a:br>
                <a:r>
                  <a:rPr lang="ru-RU" sz="2400" dirty="0"/>
                  <a:t>Агент </a:t>
                </a:r>
                <a:r>
                  <a:rPr lang="en-US" sz="2400" dirty="0"/>
                  <a:t>A: </a:t>
                </a:r>
                <a:endParaRPr lang="en-US" sz="2400" dirty="0" smtClean="0"/>
              </a:p>
              <a:p>
                <a:pPr marL="0" indent="0">
                  <a:buNone/>
                </a:pPr>
                <a14:m>
                  <m:oMath xmlns:m="http://schemas.openxmlformats.org/officeDocument/2006/math">
                    <m:sSub>
                      <m:sSubPr>
                        <m:ctrlPr>
                          <a:rPr lang="ru-RU" sz="2400" i="1">
                            <a:solidFill>
                              <a:srgbClr val="0070C0"/>
                            </a:solidFill>
                            <a:latin typeface="Cambria Math" panose="02040503050406030204" pitchFamily="18" charset="0"/>
                            <a:ea typeface="Cambria Math" panose="02040503050406030204" pitchFamily="18" charset="0"/>
                            <a:cs typeface="Arial" panose="020B0604020202020204" pitchFamily="34" charset="0"/>
                          </a:rPr>
                        </m:ctrlPr>
                      </m:sSubPr>
                      <m:e>
                        <m:r>
                          <a:rPr lang="en-US" sz="2400" i="1">
                            <a:solidFill>
                              <a:srgbClr val="0070C0"/>
                            </a:solidFill>
                            <a:latin typeface="Cambria Math" panose="02040503050406030204" pitchFamily="18" charset="0"/>
                            <a:ea typeface="Cambria Math" panose="02040503050406030204" pitchFamily="18" charset="0"/>
                            <a:cs typeface="Arial" panose="020B0604020202020204" pitchFamily="34" charset="0"/>
                          </a:rPr>
                          <m:t>𝐾</m:t>
                        </m:r>
                      </m:e>
                      <m:sub>
                        <m:r>
                          <a:rPr lang="en-US" sz="2400" i="1">
                            <a:solidFill>
                              <a:srgbClr val="0070C0"/>
                            </a:solidFill>
                            <a:latin typeface="Cambria Math" panose="02040503050406030204" pitchFamily="18" charset="0"/>
                            <a:ea typeface="Cambria Math" panose="02040503050406030204" pitchFamily="18" charset="0"/>
                            <a:cs typeface="Arial" panose="020B0604020202020204" pitchFamily="34" charset="0"/>
                          </a:rPr>
                          <m:t>𝐴</m:t>
                        </m:r>
                      </m:sub>
                    </m:sSub>
                    <m:sSub>
                      <m:sSubPr>
                        <m:ctrlPr>
                          <a:rPr lang="en-US" sz="2400" i="1">
                            <a:solidFill>
                              <a:srgbClr val="0070C0"/>
                            </a:solidFill>
                            <a:latin typeface="Cambria Math" panose="02040503050406030204" pitchFamily="18" charset="0"/>
                            <a:cs typeface="Arial" panose="020B0604020202020204" pitchFamily="34" charset="0"/>
                          </a:rPr>
                        </m:ctrlPr>
                      </m:sSubPr>
                      <m:e>
                        <m:r>
                          <a:rPr lang="en-US" sz="2400" i="1">
                            <a:solidFill>
                              <a:srgbClr val="0070C0"/>
                            </a:solidFill>
                            <a:latin typeface="Cambria Math" panose="02040503050406030204" pitchFamily="18" charset="0"/>
                            <a:cs typeface="Arial" panose="020B0604020202020204" pitchFamily="34" charset="0"/>
                          </a:rPr>
                          <m:t>𝐶</m:t>
                        </m:r>
                      </m:e>
                      <m:sub>
                        <m:r>
                          <a:rPr lang="ru-RU" sz="2400" i="1">
                            <a:solidFill>
                              <a:srgbClr val="0070C0"/>
                            </a:solidFill>
                            <a:latin typeface="Cambria Math" panose="02040503050406030204" pitchFamily="18" charset="0"/>
                            <a:cs typeface="Arial" panose="020B0604020202020204" pitchFamily="34" charset="0"/>
                          </a:rPr>
                          <m:t>Г</m:t>
                        </m:r>
                      </m:sub>
                    </m:sSub>
                    <m:r>
                      <a:rPr lang="en-US" sz="2400">
                        <a:solidFill>
                          <a:srgbClr val="0070C0"/>
                        </a:solidFill>
                        <a:latin typeface="Cambria Math" panose="02040503050406030204" pitchFamily="18" charset="0"/>
                        <a:cs typeface="Arial" panose="020B0604020202020204" pitchFamily="34" charset="0"/>
                      </a:rPr>
                      <m:t>&amp;</m:t>
                    </m:r>
                    <m:sSub>
                      <m:sSubPr>
                        <m:ctrlPr>
                          <a:rPr lang="ru-RU" sz="2400" i="1">
                            <a:solidFill>
                              <a:srgbClr val="0070C0"/>
                            </a:solidFill>
                            <a:latin typeface="Cambria Math" panose="02040503050406030204" pitchFamily="18" charset="0"/>
                            <a:ea typeface="Cambria Math" panose="02040503050406030204" pitchFamily="18" charset="0"/>
                            <a:cs typeface="Arial" panose="020B0604020202020204" pitchFamily="34" charset="0"/>
                          </a:rPr>
                        </m:ctrlPr>
                      </m:sSubPr>
                      <m:e>
                        <m:r>
                          <a:rPr lang="en-US" sz="2400" i="1">
                            <a:solidFill>
                              <a:srgbClr val="0070C0"/>
                            </a:solidFill>
                            <a:latin typeface="Cambria Math" panose="02040503050406030204" pitchFamily="18" charset="0"/>
                            <a:ea typeface="Cambria Math" panose="02040503050406030204" pitchFamily="18" charset="0"/>
                            <a:cs typeface="Arial" panose="020B0604020202020204" pitchFamily="34" charset="0"/>
                          </a:rPr>
                          <m:t>𝐾</m:t>
                        </m:r>
                      </m:e>
                      <m:sub>
                        <m:r>
                          <a:rPr lang="en-US" sz="2400" i="1">
                            <a:solidFill>
                              <a:srgbClr val="0070C0"/>
                            </a:solidFill>
                            <a:latin typeface="Cambria Math" panose="02040503050406030204" pitchFamily="18" charset="0"/>
                            <a:ea typeface="Cambria Math" panose="02040503050406030204" pitchFamily="18" charset="0"/>
                            <a:cs typeface="Arial" panose="020B0604020202020204" pitchFamily="34" charset="0"/>
                          </a:rPr>
                          <m:t>𝐴</m:t>
                        </m:r>
                      </m:sub>
                    </m:sSub>
                    <m:sSub>
                      <m:sSubPr>
                        <m:ctrlPr>
                          <a:rPr lang="en-US" sz="2400" i="1">
                            <a:solidFill>
                              <a:srgbClr val="0070C0"/>
                            </a:solidFill>
                            <a:latin typeface="Cambria Math" panose="02040503050406030204" pitchFamily="18" charset="0"/>
                            <a:cs typeface="Arial" panose="020B0604020202020204" pitchFamily="34" charset="0"/>
                          </a:rPr>
                        </m:ctrlPr>
                      </m:sSubPr>
                      <m:e>
                        <m:r>
                          <a:rPr lang="en-US" sz="2400" i="1">
                            <a:solidFill>
                              <a:srgbClr val="0070C0"/>
                            </a:solidFill>
                            <a:latin typeface="Cambria Math" panose="02040503050406030204" pitchFamily="18" charset="0"/>
                            <a:cs typeface="Arial" panose="020B0604020202020204" pitchFamily="34" charset="0"/>
                          </a:rPr>
                          <m:t>𝐵</m:t>
                        </m:r>
                      </m:e>
                      <m:sub>
                        <m:r>
                          <a:rPr lang="ru-RU" sz="2400" i="1">
                            <a:solidFill>
                              <a:srgbClr val="0070C0"/>
                            </a:solidFill>
                            <a:latin typeface="Cambria Math" panose="02040503050406030204" pitchFamily="18" charset="0"/>
                            <a:cs typeface="Arial" panose="020B0604020202020204" pitchFamily="34" charset="0"/>
                          </a:rPr>
                          <m:t>Ч</m:t>
                        </m:r>
                      </m:sub>
                    </m:sSub>
                    <m:r>
                      <a:rPr lang="en-US" sz="2400">
                        <a:solidFill>
                          <a:srgbClr val="0070C0"/>
                        </a:solidFill>
                        <a:latin typeface="Cambria Math" panose="02040503050406030204" pitchFamily="18" charset="0"/>
                        <a:cs typeface="Arial" panose="020B0604020202020204" pitchFamily="34" charset="0"/>
                      </a:rPr>
                      <m:t>&amp;</m:t>
                    </m:r>
                    <m:sSub>
                      <m:sSubPr>
                        <m:ctrlPr>
                          <a:rPr lang="ru-RU" sz="2400" i="1">
                            <a:solidFill>
                              <a:srgbClr val="0070C0"/>
                            </a:solidFill>
                            <a:latin typeface="Cambria Math" panose="02040503050406030204" pitchFamily="18" charset="0"/>
                          </a:rPr>
                        </m:ctrlPr>
                      </m:sSubPr>
                      <m:e>
                        <m:r>
                          <a:rPr lang="en-US" sz="2400" i="1">
                            <a:solidFill>
                              <a:srgbClr val="0070C0"/>
                            </a:solidFill>
                            <a:latin typeface="Cambria Math" panose="02040503050406030204" pitchFamily="18" charset="0"/>
                          </a:rPr>
                          <m:t>𝐾</m:t>
                        </m:r>
                      </m:e>
                      <m:sub>
                        <m:r>
                          <a:rPr lang="en-US" sz="2400" i="1">
                            <a:solidFill>
                              <a:srgbClr val="0070C0"/>
                            </a:solidFill>
                            <a:latin typeface="Cambria Math" panose="02040503050406030204" pitchFamily="18" charset="0"/>
                          </a:rPr>
                          <m:t>𝐴</m:t>
                        </m:r>
                      </m:sub>
                    </m:sSub>
                    <m:d>
                      <m:dPr>
                        <m:ctrlPr>
                          <a:rPr lang="ru-RU" sz="2400" i="1">
                            <a:solidFill>
                              <a:srgbClr val="0070C0"/>
                            </a:solidFill>
                            <a:latin typeface="Cambria Math" panose="02040503050406030204" pitchFamily="18" charset="0"/>
                          </a:rPr>
                        </m:ctrlPr>
                      </m:dPr>
                      <m:e>
                        <m:sSub>
                          <m:sSubPr>
                            <m:ctrlPr>
                              <a:rPr lang="ru-RU" sz="2400" i="1">
                                <a:solidFill>
                                  <a:srgbClr val="0070C0"/>
                                </a:solidFill>
                                <a:latin typeface="Cambria Math" panose="02040503050406030204" pitchFamily="18" charset="0"/>
                              </a:rPr>
                            </m:ctrlPr>
                          </m:sSubPr>
                          <m:e>
                            <m:r>
                              <a:rPr lang="en-US" sz="2400" i="1">
                                <a:solidFill>
                                  <a:srgbClr val="0070C0"/>
                                </a:solidFill>
                                <a:latin typeface="Cambria Math" panose="02040503050406030204" pitchFamily="18" charset="0"/>
                              </a:rPr>
                              <m:t>𝐴</m:t>
                            </m:r>
                          </m:e>
                          <m:sub>
                            <m:r>
                              <a:rPr lang="ru-RU" sz="2400" i="1">
                                <a:solidFill>
                                  <a:srgbClr val="0070C0"/>
                                </a:solidFill>
                                <a:latin typeface="Cambria Math" panose="02040503050406030204" pitchFamily="18" charset="0"/>
                              </a:rPr>
                              <m:t>Г</m:t>
                            </m:r>
                          </m:sub>
                        </m:sSub>
                        <m:r>
                          <a:rPr lang="ru-RU" sz="2400" i="1">
                            <a:solidFill>
                              <a:srgbClr val="0070C0"/>
                            </a:solidFill>
                            <a:latin typeface="Cambria Math" panose="02040503050406030204" pitchFamily="18" charset="0"/>
                            <a:ea typeface="Cambria Math" panose="02040503050406030204" pitchFamily="18" charset="0"/>
                          </a:rPr>
                          <m:t>∨</m:t>
                        </m:r>
                        <m:sSub>
                          <m:sSubPr>
                            <m:ctrlPr>
                              <a:rPr lang="ru-RU" sz="2400" i="1">
                                <a:solidFill>
                                  <a:srgbClr val="0070C0"/>
                                </a:solidFill>
                                <a:latin typeface="Cambria Math" panose="02040503050406030204" pitchFamily="18" charset="0"/>
                                <a:ea typeface="Cambria Math" panose="02040503050406030204" pitchFamily="18" charset="0"/>
                              </a:rPr>
                            </m:ctrlPr>
                          </m:sSubPr>
                          <m:e>
                            <m:r>
                              <a:rPr lang="en-US" sz="2400" i="1">
                                <a:solidFill>
                                  <a:srgbClr val="0070C0"/>
                                </a:solidFill>
                                <a:latin typeface="Cambria Math" panose="02040503050406030204" pitchFamily="18" charset="0"/>
                                <a:ea typeface="Cambria Math" panose="02040503050406030204" pitchFamily="18" charset="0"/>
                              </a:rPr>
                              <m:t>𝐴</m:t>
                            </m:r>
                          </m:e>
                          <m:sub>
                            <m:r>
                              <a:rPr lang="ru-RU" sz="2400" i="1">
                                <a:solidFill>
                                  <a:srgbClr val="0070C0"/>
                                </a:solidFill>
                                <a:latin typeface="Cambria Math" panose="02040503050406030204" pitchFamily="18" charset="0"/>
                                <a:ea typeface="Cambria Math" panose="02040503050406030204" pitchFamily="18" charset="0"/>
                              </a:rPr>
                              <m:t>Ч</m:t>
                            </m:r>
                          </m:sub>
                        </m:sSub>
                      </m:e>
                    </m:d>
                    <m:r>
                      <a:rPr lang="en-US" sz="2400" b="0" i="1" smtClean="0">
                        <a:solidFill>
                          <a:srgbClr val="0070C0"/>
                        </a:solidFill>
                        <a:latin typeface="Cambria Math" panose="02040503050406030204" pitchFamily="18" charset="0"/>
                        <a:ea typeface="Cambria Math" panose="02040503050406030204" pitchFamily="18" charset="0"/>
                      </a:rPr>
                      <m:t>&amp;</m:t>
                    </m:r>
                    <m:sSub>
                      <m:sSubPr>
                        <m:ctrlPr>
                          <a:rPr lang="ru-RU" sz="2400" i="1">
                            <a:solidFill>
                              <a:srgbClr val="0070C0"/>
                            </a:solidFill>
                            <a:latin typeface="Cambria Math" panose="02040503050406030204" pitchFamily="18" charset="0"/>
                            <a:cs typeface="Times New Roman" panose="02020603050405020304" pitchFamily="18" charset="0"/>
                          </a:rPr>
                        </m:ctrlPr>
                      </m:sSubPr>
                      <m:e>
                        <m:r>
                          <a:rPr lang="en-US" sz="2400" i="1">
                            <a:solidFill>
                              <a:srgbClr val="0070C0"/>
                            </a:solidFill>
                            <a:latin typeface="Cambria Math" panose="02040503050406030204" pitchFamily="18" charset="0"/>
                            <a:cs typeface="Times New Roman" panose="02020603050405020304" pitchFamily="18" charset="0"/>
                          </a:rPr>
                          <m:t>𝐾</m:t>
                        </m:r>
                      </m:e>
                      <m:sub>
                        <m:r>
                          <a:rPr lang="en-US" sz="2400" i="1">
                            <a:solidFill>
                              <a:srgbClr val="0070C0"/>
                            </a:solidFill>
                            <a:latin typeface="Cambria Math" panose="02040503050406030204" pitchFamily="18" charset="0"/>
                            <a:cs typeface="Times New Roman" panose="02020603050405020304" pitchFamily="18" charset="0"/>
                          </a:rPr>
                          <m:t>𝐴</m:t>
                        </m:r>
                      </m:sub>
                    </m:sSub>
                    <m:sSub>
                      <m:sSubPr>
                        <m:ctrlPr>
                          <a:rPr lang="ru-RU" sz="2400" i="1">
                            <a:solidFill>
                              <a:srgbClr val="0070C0"/>
                            </a:solidFill>
                            <a:latin typeface="Cambria Math" panose="02040503050406030204" pitchFamily="18" charset="0"/>
                            <a:ea typeface="Cambria Math" panose="02040503050406030204" pitchFamily="18" charset="0"/>
                            <a:cs typeface="Arial" panose="020B0604020202020204" pitchFamily="34" charset="0"/>
                          </a:rPr>
                        </m:ctrlPr>
                      </m:sSubPr>
                      <m:e>
                        <m:r>
                          <a:rPr lang="en-US" sz="2400" i="1">
                            <a:solidFill>
                              <a:srgbClr val="0070C0"/>
                            </a:solidFill>
                            <a:latin typeface="Cambria Math" panose="02040503050406030204" pitchFamily="18" charset="0"/>
                            <a:ea typeface="Cambria Math" panose="02040503050406030204" pitchFamily="18" charset="0"/>
                            <a:cs typeface="Arial" panose="020B0604020202020204" pitchFamily="34" charset="0"/>
                          </a:rPr>
                          <m:t>((</m:t>
                        </m:r>
                        <m:r>
                          <a:rPr lang="en-US" sz="2400" i="1">
                            <a:solidFill>
                              <a:srgbClr val="0070C0"/>
                            </a:solidFill>
                            <a:latin typeface="Cambria Math" panose="02040503050406030204" pitchFamily="18" charset="0"/>
                            <a:ea typeface="Cambria Math" panose="02040503050406030204" pitchFamily="18" charset="0"/>
                            <a:cs typeface="Arial" panose="020B0604020202020204" pitchFamily="34" charset="0"/>
                          </a:rPr>
                          <m:t>𝐴</m:t>
                        </m:r>
                      </m:e>
                      <m:sub>
                        <m:r>
                          <a:rPr lang="ru-RU" sz="2400" i="1">
                            <a:solidFill>
                              <a:srgbClr val="0070C0"/>
                            </a:solidFill>
                            <a:latin typeface="Cambria Math" panose="02040503050406030204" pitchFamily="18" charset="0"/>
                            <a:ea typeface="Cambria Math" panose="02040503050406030204" pitchFamily="18" charset="0"/>
                            <a:cs typeface="Arial" panose="020B0604020202020204" pitchFamily="34" charset="0"/>
                          </a:rPr>
                          <m:t>Г</m:t>
                        </m:r>
                      </m:sub>
                    </m:sSub>
                    <m:r>
                      <a:rPr lang="en-US" sz="2400" i="1">
                        <a:solidFill>
                          <a:srgbClr val="0070C0"/>
                        </a:solidFill>
                        <a:latin typeface="Cambria Math" panose="02040503050406030204" pitchFamily="18" charset="0"/>
                        <a:ea typeface="Cambria Math" panose="02040503050406030204" pitchFamily="18" charset="0"/>
                        <a:cs typeface="Arial" panose="020B0604020202020204" pitchFamily="34" charset="0"/>
                      </a:rPr>
                      <m:t>&amp;</m:t>
                    </m:r>
                    <m:sSub>
                      <m:sSubPr>
                        <m:ctrlPr>
                          <a:rPr lang="ru-RU" sz="2400" i="1">
                            <a:solidFill>
                              <a:srgbClr val="0070C0"/>
                            </a:solidFill>
                            <a:latin typeface="Cambria Math" panose="02040503050406030204" pitchFamily="18" charset="0"/>
                            <a:ea typeface="Cambria Math" panose="02040503050406030204" pitchFamily="18" charset="0"/>
                            <a:cs typeface="Arial" panose="020B0604020202020204" pitchFamily="34" charset="0"/>
                          </a:rPr>
                        </m:ctrlPr>
                      </m:sSubPr>
                      <m:e>
                        <m:r>
                          <a:rPr lang="en-US" sz="2400" i="1">
                            <a:solidFill>
                              <a:srgbClr val="0070C0"/>
                            </a:solidFill>
                            <a:latin typeface="Cambria Math" panose="02040503050406030204" pitchFamily="18" charset="0"/>
                            <a:ea typeface="Cambria Math" panose="02040503050406030204" pitchFamily="18" charset="0"/>
                            <a:cs typeface="Arial" panose="020B0604020202020204" pitchFamily="34" charset="0"/>
                          </a:rPr>
                          <m:t>𝐵</m:t>
                        </m:r>
                      </m:e>
                      <m:sub>
                        <m:r>
                          <a:rPr lang="ru-RU" sz="2400" i="1">
                            <a:solidFill>
                              <a:srgbClr val="0070C0"/>
                            </a:solidFill>
                            <a:latin typeface="Cambria Math" panose="02040503050406030204" pitchFamily="18" charset="0"/>
                            <a:ea typeface="Cambria Math" panose="02040503050406030204" pitchFamily="18" charset="0"/>
                            <a:cs typeface="Arial" panose="020B0604020202020204" pitchFamily="34" charset="0"/>
                          </a:rPr>
                          <m:t>Г</m:t>
                        </m:r>
                      </m:sub>
                    </m:sSub>
                    <m:r>
                      <m:rPr>
                        <m:nor/>
                      </m:rPr>
                      <a:rPr lang="en-US" sz="2400" dirty="0" smtClean="0">
                        <a:solidFill>
                          <a:srgbClr val="0070C0"/>
                        </a:solidFill>
                        <a:ea typeface="Cambria Math" panose="02040503050406030204" pitchFamily="18" charset="0"/>
                      </a:rPr>
                      <m:t>)</m:t>
                    </m:r>
                    <m:r>
                      <a:rPr lang="ru-RU" sz="2400" i="1" smtClean="0">
                        <a:solidFill>
                          <a:srgbClr val="0070C0"/>
                        </a:solidFill>
                        <a:latin typeface="Cambria Math" panose="02040503050406030204" pitchFamily="18" charset="0"/>
                        <a:ea typeface="Cambria Math" panose="02040503050406030204" pitchFamily="18" charset="0"/>
                      </a:rPr>
                      <m:t>∨</m:t>
                    </m:r>
                    <m:sSub>
                      <m:sSubPr>
                        <m:ctrlPr>
                          <a:rPr lang="ru-RU" sz="2400" i="1">
                            <a:solidFill>
                              <a:srgbClr val="0070C0"/>
                            </a:solidFill>
                            <a:latin typeface="Cambria Math" panose="02040503050406030204" pitchFamily="18" charset="0"/>
                            <a:ea typeface="Cambria Math" panose="02040503050406030204" pitchFamily="18" charset="0"/>
                            <a:cs typeface="Arial" panose="020B0604020202020204" pitchFamily="34" charset="0"/>
                          </a:rPr>
                        </m:ctrlPr>
                      </m:sSubPr>
                      <m:e>
                        <m:r>
                          <a:rPr lang="en-US" sz="2400" i="1">
                            <a:solidFill>
                              <a:srgbClr val="0070C0"/>
                            </a:solidFill>
                            <a:latin typeface="Cambria Math" panose="02040503050406030204" pitchFamily="18" charset="0"/>
                            <a:ea typeface="Cambria Math" panose="02040503050406030204" pitchFamily="18" charset="0"/>
                            <a:cs typeface="Arial" panose="020B0604020202020204" pitchFamily="34" charset="0"/>
                          </a:rPr>
                          <m:t>(</m:t>
                        </m:r>
                        <m:r>
                          <a:rPr lang="en-US" sz="2400" i="1">
                            <a:solidFill>
                              <a:srgbClr val="0070C0"/>
                            </a:solidFill>
                            <a:latin typeface="Cambria Math" panose="02040503050406030204" pitchFamily="18" charset="0"/>
                            <a:ea typeface="Cambria Math" panose="02040503050406030204" pitchFamily="18" charset="0"/>
                            <a:cs typeface="Arial" panose="020B0604020202020204" pitchFamily="34" charset="0"/>
                          </a:rPr>
                          <m:t>𝐴</m:t>
                        </m:r>
                      </m:e>
                      <m:sub>
                        <m:r>
                          <a:rPr lang="ru-RU" sz="2400" i="1">
                            <a:solidFill>
                              <a:srgbClr val="0070C0"/>
                            </a:solidFill>
                            <a:latin typeface="Cambria Math" panose="02040503050406030204" pitchFamily="18" charset="0"/>
                            <a:ea typeface="Cambria Math" panose="02040503050406030204" pitchFamily="18" charset="0"/>
                            <a:cs typeface="Arial" panose="020B0604020202020204" pitchFamily="34" charset="0"/>
                          </a:rPr>
                          <m:t>Г</m:t>
                        </m:r>
                      </m:sub>
                    </m:sSub>
                    <m:r>
                      <m:rPr>
                        <m:nor/>
                      </m:rPr>
                      <a:rPr lang="en-US" sz="2400" dirty="0">
                        <a:solidFill>
                          <a:srgbClr val="0070C0"/>
                        </a:solidFill>
                      </a:rPr>
                      <m:t>&amp;</m:t>
                    </m:r>
                    <m:sSub>
                      <m:sSubPr>
                        <m:ctrlPr>
                          <a:rPr lang="ru-RU" sz="2400" i="1">
                            <a:solidFill>
                              <a:srgbClr val="0070C0"/>
                            </a:solidFill>
                            <a:latin typeface="Cambria Math" panose="02040503050406030204" pitchFamily="18" charset="0"/>
                            <a:ea typeface="Cambria Math" panose="02040503050406030204" pitchFamily="18" charset="0"/>
                            <a:cs typeface="Arial" panose="020B0604020202020204" pitchFamily="34" charset="0"/>
                          </a:rPr>
                        </m:ctrlPr>
                      </m:sSubPr>
                      <m:e>
                        <m:r>
                          <a:rPr lang="en-US" sz="2400" i="1">
                            <a:solidFill>
                              <a:srgbClr val="0070C0"/>
                            </a:solidFill>
                            <a:latin typeface="Cambria Math" panose="02040503050406030204" pitchFamily="18" charset="0"/>
                            <a:ea typeface="Cambria Math" panose="02040503050406030204" pitchFamily="18" charset="0"/>
                            <a:cs typeface="Arial" panose="020B0604020202020204" pitchFamily="34" charset="0"/>
                          </a:rPr>
                          <m:t>𝐶</m:t>
                        </m:r>
                      </m:e>
                      <m:sub>
                        <m:r>
                          <a:rPr lang="ru-RU" sz="2400" i="1">
                            <a:solidFill>
                              <a:srgbClr val="0070C0"/>
                            </a:solidFill>
                            <a:latin typeface="Cambria Math" panose="02040503050406030204" pitchFamily="18" charset="0"/>
                            <a:ea typeface="Cambria Math" panose="02040503050406030204" pitchFamily="18" charset="0"/>
                            <a:cs typeface="Arial" panose="020B0604020202020204" pitchFamily="34" charset="0"/>
                          </a:rPr>
                          <m:t>Г</m:t>
                        </m:r>
                      </m:sub>
                    </m:sSub>
                    <m:r>
                      <m:rPr>
                        <m:nor/>
                      </m:rPr>
                      <a:rPr lang="en-US" sz="2400" dirty="0">
                        <a:solidFill>
                          <a:srgbClr val="0070C0"/>
                        </a:solidFill>
                        <a:ea typeface="Cambria Math" panose="02040503050406030204" pitchFamily="18" charset="0"/>
                      </a:rPr>
                      <m:t>)</m:t>
                    </m:r>
                    <m:r>
                      <a:rPr lang="ru-RU" sz="2400" i="1">
                        <a:solidFill>
                          <a:srgbClr val="0070C0"/>
                        </a:solidFill>
                        <a:latin typeface="Cambria Math" panose="02040503050406030204" pitchFamily="18" charset="0"/>
                        <a:ea typeface="Cambria Math" panose="02040503050406030204" pitchFamily="18" charset="0"/>
                      </a:rPr>
                      <m:t>∨</m:t>
                    </m:r>
                    <m:sSub>
                      <m:sSubPr>
                        <m:ctrlPr>
                          <a:rPr lang="ru-RU" sz="2400" i="1">
                            <a:solidFill>
                              <a:srgbClr val="0070C0"/>
                            </a:solidFill>
                            <a:latin typeface="Cambria Math" panose="02040503050406030204" pitchFamily="18" charset="0"/>
                            <a:ea typeface="Cambria Math" panose="02040503050406030204" pitchFamily="18" charset="0"/>
                            <a:cs typeface="Arial" panose="020B0604020202020204" pitchFamily="34" charset="0"/>
                          </a:rPr>
                        </m:ctrlPr>
                      </m:sSubPr>
                      <m:e>
                        <m:r>
                          <a:rPr lang="en-US" sz="2400" i="1">
                            <a:solidFill>
                              <a:srgbClr val="0070C0"/>
                            </a:solidFill>
                            <a:latin typeface="Cambria Math" panose="02040503050406030204" pitchFamily="18" charset="0"/>
                            <a:ea typeface="Cambria Math" panose="02040503050406030204" pitchFamily="18" charset="0"/>
                            <a:cs typeface="Arial" panose="020B0604020202020204" pitchFamily="34" charset="0"/>
                          </a:rPr>
                          <m:t>(</m:t>
                        </m:r>
                        <m:r>
                          <a:rPr lang="en-US" sz="2400" i="1">
                            <a:solidFill>
                              <a:srgbClr val="0070C0"/>
                            </a:solidFill>
                            <a:latin typeface="Cambria Math" panose="02040503050406030204" pitchFamily="18" charset="0"/>
                            <a:ea typeface="Cambria Math" panose="02040503050406030204" pitchFamily="18" charset="0"/>
                            <a:cs typeface="Arial" panose="020B0604020202020204" pitchFamily="34" charset="0"/>
                          </a:rPr>
                          <m:t>𝐵</m:t>
                        </m:r>
                      </m:e>
                      <m:sub>
                        <m:r>
                          <a:rPr lang="ru-RU" sz="2400" i="1">
                            <a:solidFill>
                              <a:srgbClr val="0070C0"/>
                            </a:solidFill>
                            <a:latin typeface="Cambria Math" panose="02040503050406030204" pitchFamily="18" charset="0"/>
                            <a:ea typeface="Cambria Math" panose="02040503050406030204" pitchFamily="18" charset="0"/>
                            <a:cs typeface="Arial" panose="020B0604020202020204" pitchFamily="34" charset="0"/>
                          </a:rPr>
                          <m:t>Г</m:t>
                        </m:r>
                      </m:sub>
                    </m:sSub>
                    <m:r>
                      <m:rPr>
                        <m:nor/>
                      </m:rPr>
                      <a:rPr lang="en-US" sz="2400" dirty="0">
                        <a:solidFill>
                          <a:srgbClr val="0070C0"/>
                        </a:solidFill>
                      </a:rPr>
                      <m:t>&amp;</m:t>
                    </m:r>
                    <m:sSub>
                      <m:sSubPr>
                        <m:ctrlPr>
                          <a:rPr lang="ru-RU" sz="2400" i="1">
                            <a:solidFill>
                              <a:srgbClr val="0070C0"/>
                            </a:solidFill>
                            <a:latin typeface="Cambria Math" panose="02040503050406030204" pitchFamily="18" charset="0"/>
                            <a:ea typeface="Cambria Math" panose="02040503050406030204" pitchFamily="18" charset="0"/>
                            <a:cs typeface="Arial" panose="020B0604020202020204" pitchFamily="34" charset="0"/>
                          </a:rPr>
                        </m:ctrlPr>
                      </m:sSubPr>
                      <m:e>
                        <m:r>
                          <a:rPr lang="en-US" sz="2400" i="1">
                            <a:solidFill>
                              <a:srgbClr val="0070C0"/>
                            </a:solidFill>
                            <a:latin typeface="Cambria Math" panose="02040503050406030204" pitchFamily="18" charset="0"/>
                            <a:ea typeface="Cambria Math" panose="02040503050406030204" pitchFamily="18" charset="0"/>
                            <a:cs typeface="Arial" panose="020B0604020202020204" pitchFamily="34" charset="0"/>
                          </a:rPr>
                          <m:t>𝐶</m:t>
                        </m:r>
                      </m:e>
                      <m:sub>
                        <m:r>
                          <a:rPr lang="ru-RU" sz="2400" i="1">
                            <a:solidFill>
                              <a:srgbClr val="0070C0"/>
                            </a:solidFill>
                            <a:latin typeface="Cambria Math" panose="02040503050406030204" pitchFamily="18" charset="0"/>
                            <a:ea typeface="Cambria Math" panose="02040503050406030204" pitchFamily="18" charset="0"/>
                            <a:cs typeface="Arial" panose="020B0604020202020204" pitchFamily="34" charset="0"/>
                          </a:rPr>
                          <m:t>Г</m:t>
                        </m:r>
                      </m:sub>
                    </m:sSub>
                    <m:r>
                      <m:rPr>
                        <m:nor/>
                      </m:rPr>
                      <a:rPr lang="en-US" sz="2400" dirty="0">
                        <a:solidFill>
                          <a:srgbClr val="0070C0"/>
                        </a:solidFill>
                      </a:rPr>
                      <m:t>))</m:t>
                    </m:r>
                  </m:oMath>
                </a14:m>
                <a:r>
                  <a:rPr lang="ru-RU" sz="2400" dirty="0">
                    <a:solidFill>
                      <a:srgbClr val="0070C0"/>
                    </a:solidFill>
                    <a:ea typeface="Cambria Math" panose="02040503050406030204" pitchFamily="18" charset="0"/>
                    <a:cs typeface="Arial" panose="020B0604020202020204" pitchFamily="34" charset="0"/>
                  </a:rPr>
                  <a:t> </a:t>
                </a:r>
                <a:endParaRPr lang="en-US" sz="2400" dirty="0" smtClean="0">
                  <a:solidFill>
                    <a:srgbClr val="0070C0"/>
                  </a:solidFill>
                  <a:ea typeface="Cambria Math" panose="02040503050406030204" pitchFamily="18" charset="0"/>
                  <a:cs typeface="Arial" panose="020B0604020202020204" pitchFamily="34" charset="0"/>
                </a:endParaRPr>
              </a:p>
              <a:p>
                <a:pPr marL="0" indent="0">
                  <a:buNone/>
                </a:pPr>
                <a14:m>
                  <m:oMath xmlns:m="http://schemas.openxmlformats.org/officeDocument/2006/math">
                    <m:sSub>
                      <m:sSubPr>
                        <m:ctrlPr>
                          <a:rPr lang="ru-RU" sz="2400" i="1">
                            <a:solidFill>
                              <a:srgbClr val="0070C0"/>
                            </a:solidFill>
                            <a:latin typeface="Cambria Math" panose="02040503050406030204" pitchFamily="18" charset="0"/>
                            <a:ea typeface="Cambria Math" panose="02040503050406030204" pitchFamily="18" charset="0"/>
                            <a:cs typeface="Arial" panose="020B0604020202020204" pitchFamily="34" charset="0"/>
                          </a:rPr>
                        </m:ctrlPr>
                      </m:sSubPr>
                      <m:e>
                        <m:r>
                          <a:rPr lang="en-US" sz="2400" i="1">
                            <a:solidFill>
                              <a:srgbClr val="0070C0"/>
                            </a:solidFill>
                            <a:latin typeface="Cambria Math" panose="02040503050406030204" pitchFamily="18" charset="0"/>
                            <a:ea typeface="Cambria Math" panose="02040503050406030204" pitchFamily="18" charset="0"/>
                            <a:cs typeface="Arial" panose="020B0604020202020204" pitchFamily="34" charset="0"/>
                          </a:rPr>
                          <m:t>𝐾</m:t>
                        </m:r>
                      </m:e>
                      <m:sub>
                        <m:r>
                          <a:rPr lang="en-US" sz="2400" i="1">
                            <a:solidFill>
                              <a:srgbClr val="0070C0"/>
                            </a:solidFill>
                            <a:latin typeface="Cambria Math" panose="02040503050406030204" pitchFamily="18" charset="0"/>
                            <a:ea typeface="Cambria Math" panose="02040503050406030204" pitchFamily="18" charset="0"/>
                            <a:cs typeface="Arial" panose="020B0604020202020204" pitchFamily="34" charset="0"/>
                          </a:rPr>
                          <m:t>𝐴</m:t>
                        </m:r>
                      </m:sub>
                    </m:sSub>
                    <m:sSub>
                      <m:sSubPr>
                        <m:ctrlPr>
                          <a:rPr lang="en-US" sz="2400" i="1">
                            <a:solidFill>
                              <a:srgbClr val="0070C0"/>
                            </a:solidFill>
                            <a:latin typeface="Cambria Math" panose="02040503050406030204" pitchFamily="18" charset="0"/>
                            <a:cs typeface="Arial" panose="020B0604020202020204" pitchFamily="34" charset="0"/>
                          </a:rPr>
                        </m:ctrlPr>
                      </m:sSubPr>
                      <m:e>
                        <m:r>
                          <a:rPr lang="en-US" sz="2400" i="1">
                            <a:solidFill>
                              <a:srgbClr val="0070C0"/>
                            </a:solidFill>
                            <a:latin typeface="Cambria Math" panose="02040503050406030204" pitchFamily="18" charset="0"/>
                            <a:cs typeface="Arial" panose="020B0604020202020204" pitchFamily="34" charset="0"/>
                          </a:rPr>
                          <m:t>𝐶</m:t>
                        </m:r>
                      </m:e>
                      <m:sub>
                        <m:r>
                          <a:rPr lang="ru-RU" sz="2400" i="1">
                            <a:solidFill>
                              <a:srgbClr val="0070C0"/>
                            </a:solidFill>
                            <a:latin typeface="Cambria Math" panose="02040503050406030204" pitchFamily="18" charset="0"/>
                            <a:cs typeface="Arial" panose="020B0604020202020204" pitchFamily="34" charset="0"/>
                          </a:rPr>
                          <m:t>Г</m:t>
                        </m:r>
                      </m:sub>
                    </m:sSub>
                    <m:r>
                      <a:rPr lang="en-US" sz="2400">
                        <a:solidFill>
                          <a:srgbClr val="0070C0"/>
                        </a:solidFill>
                        <a:latin typeface="Cambria Math" panose="02040503050406030204" pitchFamily="18" charset="0"/>
                        <a:cs typeface="Arial" panose="020B0604020202020204" pitchFamily="34" charset="0"/>
                      </a:rPr>
                      <m:t>&amp;</m:t>
                    </m:r>
                    <m:sSub>
                      <m:sSubPr>
                        <m:ctrlPr>
                          <a:rPr lang="ru-RU" sz="2400" i="1">
                            <a:solidFill>
                              <a:srgbClr val="0070C0"/>
                            </a:solidFill>
                            <a:latin typeface="Cambria Math" panose="02040503050406030204" pitchFamily="18" charset="0"/>
                            <a:ea typeface="Cambria Math" panose="02040503050406030204" pitchFamily="18" charset="0"/>
                            <a:cs typeface="Arial" panose="020B0604020202020204" pitchFamily="34" charset="0"/>
                          </a:rPr>
                        </m:ctrlPr>
                      </m:sSubPr>
                      <m:e>
                        <m:r>
                          <a:rPr lang="en-US" sz="2400" i="1">
                            <a:solidFill>
                              <a:srgbClr val="0070C0"/>
                            </a:solidFill>
                            <a:latin typeface="Cambria Math" panose="02040503050406030204" pitchFamily="18" charset="0"/>
                            <a:ea typeface="Cambria Math" panose="02040503050406030204" pitchFamily="18" charset="0"/>
                            <a:cs typeface="Arial" panose="020B0604020202020204" pitchFamily="34" charset="0"/>
                          </a:rPr>
                          <m:t>𝐾</m:t>
                        </m:r>
                      </m:e>
                      <m:sub>
                        <m:r>
                          <a:rPr lang="en-US" sz="2400" i="1">
                            <a:solidFill>
                              <a:srgbClr val="0070C0"/>
                            </a:solidFill>
                            <a:latin typeface="Cambria Math" panose="02040503050406030204" pitchFamily="18" charset="0"/>
                            <a:ea typeface="Cambria Math" panose="02040503050406030204" pitchFamily="18" charset="0"/>
                            <a:cs typeface="Arial" panose="020B0604020202020204" pitchFamily="34" charset="0"/>
                          </a:rPr>
                          <m:t>𝐴</m:t>
                        </m:r>
                      </m:sub>
                    </m:sSub>
                    <m:sSub>
                      <m:sSubPr>
                        <m:ctrlPr>
                          <a:rPr lang="en-US" sz="2400" i="1">
                            <a:solidFill>
                              <a:srgbClr val="0070C0"/>
                            </a:solidFill>
                            <a:latin typeface="Cambria Math" panose="02040503050406030204" pitchFamily="18" charset="0"/>
                            <a:cs typeface="Arial" panose="020B0604020202020204" pitchFamily="34" charset="0"/>
                          </a:rPr>
                        </m:ctrlPr>
                      </m:sSubPr>
                      <m:e>
                        <m:r>
                          <a:rPr lang="en-US" sz="2400" i="1">
                            <a:solidFill>
                              <a:srgbClr val="0070C0"/>
                            </a:solidFill>
                            <a:latin typeface="Cambria Math" panose="02040503050406030204" pitchFamily="18" charset="0"/>
                            <a:cs typeface="Arial" panose="020B0604020202020204" pitchFamily="34" charset="0"/>
                          </a:rPr>
                          <m:t>𝐵</m:t>
                        </m:r>
                      </m:e>
                      <m:sub>
                        <m:r>
                          <a:rPr lang="ru-RU" sz="2400" i="1">
                            <a:solidFill>
                              <a:srgbClr val="0070C0"/>
                            </a:solidFill>
                            <a:latin typeface="Cambria Math" panose="02040503050406030204" pitchFamily="18" charset="0"/>
                            <a:cs typeface="Arial" panose="020B0604020202020204" pitchFamily="34" charset="0"/>
                          </a:rPr>
                          <m:t>Ч</m:t>
                        </m:r>
                      </m:sub>
                    </m:sSub>
                    <m:r>
                      <a:rPr lang="en-US" sz="2400">
                        <a:solidFill>
                          <a:srgbClr val="0070C0"/>
                        </a:solidFill>
                        <a:latin typeface="Cambria Math" panose="02040503050406030204" pitchFamily="18" charset="0"/>
                        <a:cs typeface="Arial" panose="020B0604020202020204" pitchFamily="34" charset="0"/>
                      </a:rPr>
                      <m:t>&amp;</m:t>
                    </m:r>
                    <m:sSub>
                      <m:sSubPr>
                        <m:ctrlPr>
                          <a:rPr lang="ru-RU" sz="2400" i="1">
                            <a:solidFill>
                              <a:srgbClr val="0070C0"/>
                            </a:solidFill>
                            <a:latin typeface="Cambria Math" panose="02040503050406030204" pitchFamily="18" charset="0"/>
                          </a:rPr>
                        </m:ctrlPr>
                      </m:sSubPr>
                      <m:e>
                        <m:r>
                          <a:rPr lang="en-US" sz="2400" i="1">
                            <a:solidFill>
                              <a:srgbClr val="0070C0"/>
                            </a:solidFill>
                            <a:latin typeface="Cambria Math" panose="02040503050406030204" pitchFamily="18" charset="0"/>
                          </a:rPr>
                          <m:t>𝐾</m:t>
                        </m:r>
                      </m:e>
                      <m:sub>
                        <m:r>
                          <a:rPr lang="en-US" sz="2400" i="1">
                            <a:solidFill>
                              <a:srgbClr val="0070C0"/>
                            </a:solidFill>
                            <a:latin typeface="Cambria Math" panose="02040503050406030204" pitchFamily="18" charset="0"/>
                          </a:rPr>
                          <m:t>𝐴</m:t>
                        </m:r>
                      </m:sub>
                    </m:sSub>
                    <m:d>
                      <m:dPr>
                        <m:ctrlPr>
                          <a:rPr lang="ru-RU" sz="2400" i="1">
                            <a:solidFill>
                              <a:srgbClr val="0070C0"/>
                            </a:solidFill>
                            <a:latin typeface="Cambria Math" panose="02040503050406030204" pitchFamily="18" charset="0"/>
                          </a:rPr>
                        </m:ctrlPr>
                      </m:dPr>
                      <m:e>
                        <m:sSub>
                          <m:sSubPr>
                            <m:ctrlPr>
                              <a:rPr lang="ru-RU" sz="2400" i="1">
                                <a:solidFill>
                                  <a:srgbClr val="0070C0"/>
                                </a:solidFill>
                                <a:latin typeface="Cambria Math" panose="02040503050406030204" pitchFamily="18" charset="0"/>
                              </a:rPr>
                            </m:ctrlPr>
                          </m:sSubPr>
                          <m:e>
                            <m:r>
                              <a:rPr lang="en-US" sz="2400" i="1">
                                <a:solidFill>
                                  <a:srgbClr val="0070C0"/>
                                </a:solidFill>
                                <a:latin typeface="Cambria Math" panose="02040503050406030204" pitchFamily="18" charset="0"/>
                              </a:rPr>
                              <m:t>𝐴</m:t>
                            </m:r>
                          </m:e>
                          <m:sub>
                            <m:r>
                              <a:rPr lang="ru-RU" sz="2400" i="1">
                                <a:solidFill>
                                  <a:srgbClr val="0070C0"/>
                                </a:solidFill>
                                <a:latin typeface="Cambria Math" panose="02040503050406030204" pitchFamily="18" charset="0"/>
                              </a:rPr>
                              <m:t>Г</m:t>
                            </m:r>
                          </m:sub>
                        </m:sSub>
                        <m:r>
                          <a:rPr lang="ru-RU" sz="2400" i="1">
                            <a:solidFill>
                              <a:srgbClr val="0070C0"/>
                            </a:solidFill>
                            <a:latin typeface="Cambria Math" panose="02040503050406030204" pitchFamily="18" charset="0"/>
                            <a:ea typeface="Cambria Math" panose="02040503050406030204" pitchFamily="18" charset="0"/>
                          </a:rPr>
                          <m:t>∨</m:t>
                        </m:r>
                        <m:sSub>
                          <m:sSubPr>
                            <m:ctrlPr>
                              <a:rPr lang="ru-RU" sz="2400" i="1">
                                <a:solidFill>
                                  <a:srgbClr val="0070C0"/>
                                </a:solidFill>
                                <a:latin typeface="Cambria Math" panose="02040503050406030204" pitchFamily="18" charset="0"/>
                                <a:ea typeface="Cambria Math" panose="02040503050406030204" pitchFamily="18" charset="0"/>
                              </a:rPr>
                            </m:ctrlPr>
                          </m:sSubPr>
                          <m:e>
                            <m:r>
                              <a:rPr lang="en-US" sz="2400" i="1">
                                <a:solidFill>
                                  <a:srgbClr val="0070C0"/>
                                </a:solidFill>
                                <a:latin typeface="Cambria Math" panose="02040503050406030204" pitchFamily="18" charset="0"/>
                                <a:ea typeface="Cambria Math" panose="02040503050406030204" pitchFamily="18" charset="0"/>
                              </a:rPr>
                              <m:t>𝐴</m:t>
                            </m:r>
                          </m:e>
                          <m:sub>
                            <m:r>
                              <a:rPr lang="ru-RU" sz="2400" i="1">
                                <a:solidFill>
                                  <a:srgbClr val="0070C0"/>
                                </a:solidFill>
                                <a:latin typeface="Cambria Math" panose="02040503050406030204" pitchFamily="18" charset="0"/>
                                <a:ea typeface="Cambria Math" panose="02040503050406030204" pitchFamily="18" charset="0"/>
                              </a:rPr>
                              <m:t>Ч</m:t>
                            </m:r>
                          </m:sub>
                        </m:sSub>
                      </m:e>
                    </m:d>
                    <m:r>
                      <a:rPr lang="en-US" sz="2400" i="1">
                        <a:solidFill>
                          <a:srgbClr val="0070C0"/>
                        </a:solidFill>
                        <a:latin typeface="Cambria Math" panose="02040503050406030204" pitchFamily="18" charset="0"/>
                        <a:ea typeface="Cambria Math" panose="02040503050406030204" pitchFamily="18" charset="0"/>
                      </a:rPr>
                      <m:t>&amp;</m:t>
                    </m:r>
                    <m:sSub>
                      <m:sSubPr>
                        <m:ctrlPr>
                          <a:rPr lang="ru-RU" sz="2400" i="1">
                            <a:solidFill>
                              <a:srgbClr val="0070C0"/>
                            </a:solidFill>
                            <a:latin typeface="Cambria Math" panose="02040503050406030204" pitchFamily="18" charset="0"/>
                            <a:cs typeface="Times New Roman" panose="02020603050405020304" pitchFamily="18" charset="0"/>
                          </a:rPr>
                        </m:ctrlPr>
                      </m:sSubPr>
                      <m:e>
                        <m:r>
                          <a:rPr lang="en-US" sz="2400" i="1">
                            <a:solidFill>
                              <a:srgbClr val="0070C0"/>
                            </a:solidFill>
                            <a:latin typeface="Cambria Math" panose="02040503050406030204" pitchFamily="18" charset="0"/>
                            <a:cs typeface="Times New Roman" panose="02020603050405020304" pitchFamily="18" charset="0"/>
                          </a:rPr>
                          <m:t>𝐾</m:t>
                        </m:r>
                      </m:e>
                      <m:sub>
                        <m:r>
                          <a:rPr lang="en-US" sz="2400" i="1">
                            <a:solidFill>
                              <a:srgbClr val="0070C0"/>
                            </a:solidFill>
                            <a:latin typeface="Cambria Math" panose="02040503050406030204" pitchFamily="18" charset="0"/>
                            <a:cs typeface="Times New Roman" panose="02020603050405020304" pitchFamily="18" charset="0"/>
                          </a:rPr>
                          <m:t>𝐴</m:t>
                        </m:r>
                      </m:sub>
                    </m:sSub>
                    <m:sSub>
                      <m:sSubPr>
                        <m:ctrlPr>
                          <a:rPr lang="ru-RU" sz="2400" i="1">
                            <a:solidFill>
                              <a:srgbClr val="0070C0"/>
                            </a:solidFill>
                            <a:latin typeface="Cambria Math" panose="02040503050406030204" pitchFamily="18" charset="0"/>
                            <a:ea typeface="Cambria Math" panose="02040503050406030204" pitchFamily="18" charset="0"/>
                            <a:cs typeface="Arial" panose="020B0604020202020204" pitchFamily="34" charset="0"/>
                          </a:rPr>
                        </m:ctrlPr>
                      </m:sSubPr>
                      <m:e>
                        <m:r>
                          <a:rPr lang="en-US" sz="2400" i="1">
                            <a:solidFill>
                              <a:srgbClr val="0070C0"/>
                            </a:solidFill>
                            <a:latin typeface="Cambria Math" panose="02040503050406030204" pitchFamily="18" charset="0"/>
                            <a:ea typeface="Cambria Math" panose="02040503050406030204" pitchFamily="18" charset="0"/>
                            <a:cs typeface="Arial" panose="020B0604020202020204" pitchFamily="34" charset="0"/>
                          </a:rPr>
                          <m:t>(</m:t>
                        </m:r>
                        <m:r>
                          <a:rPr lang="en-US" sz="2400" i="1">
                            <a:solidFill>
                              <a:srgbClr val="0070C0"/>
                            </a:solidFill>
                            <a:latin typeface="Cambria Math" panose="02040503050406030204" pitchFamily="18" charset="0"/>
                            <a:ea typeface="Cambria Math" panose="02040503050406030204" pitchFamily="18" charset="0"/>
                            <a:cs typeface="Arial" panose="020B0604020202020204" pitchFamily="34" charset="0"/>
                          </a:rPr>
                          <m:t>𝐴</m:t>
                        </m:r>
                      </m:e>
                      <m:sub>
                        <m:r>
                          <a:rPr lang="ru-RU" sz="2400" i="1">
                            <a:solidFill>
                              <a:srgbClr val="0070C0"/>
                            </a:solidFill>
                            <a:latin typeface="Cambria Math" panose="02040503050406030204" pitchFamily="18" charset="0"/>
                            <a:ea typeface="Cambria Math" panose="02040503050406030204" pitchFamily="18" charset="0"/>
                            <a:cs typeface="Arial" panose="020B0604020202020204" pitchFamily="34" charset="0"/>
                          </a:rPr>
                          <m:t>Г</m:t>
                        </m:r>
                      </m:sub>
                    </m:sSub>
                    <m:r>
                      <m:rPr>
                        <m:nor/>
                      </m:rPr>
                      <a:rPr lang="en-US" sz="2400" dirty="0">
                        <a:solidFill>
                          <a:srgbClr val="0070C0"/>
                        </a:solidFill>
                      </a:rPr>
                      <m:t>&amp;</m:t>
                    </m:r>
                    <m:sSub>
                      <m:sSubPr>
                        <m:ctrlPr>
                          <a:rPr lang="ru-RU" sz="2400" i="1">
                            <a:solidFill>
                              <a:srgbClr val="0070C0"/>
                            </a:solidFill>
                            <a:latin typeface="Cambria Math" panose="02040503050406030204" pitchFamily="18" charset="0"/>
                            <a:ea typeface="Cambria Math" panose="02040503050406030204" pitchFamily="18" charset="0"/>
                            <a:cs typeface="Arial" panose="020B0604020202020204" pitchFamily="34" charset="0"/>
                          </a:rPr>
                        </m:ctrlPr>
                      </m:sSubPr>
                      <m:e>
                        <m:r>
                          <a:rPr lang="en-US" sz="2400" i="1">
                            <a:solidFill>
                              <a:srgbClr val="0070C0"/>
                            </a:solidFill>
                            <a:latin typeface="Cambria Math" panose="02040503050406030204" pitchFamily="18" charset="0"/>
                            <a:ea typeface="Cambria Math" panose="02040503050406030204" pitchFamily="18" charset="0"/>
                            <a:cs typeface="Arial" panose="020B0604020202020204" pitchFamily="34" charset="0"/>
                          </a:rPr>
                          <m:t>𝐶</m:t>
                        </m:r>
                      </m:e>
                      <m:sub>
                        <m:r>
                          <a:rPr lang="ru-RU" sz="2400" i="1">
                            <a:solidFill>
                              <a:srgbClr val="0070C0"/>
                            </a:solidFill>
                            <a:latin typeface="Cambria Math" panose="02040503050406030204" pitchFamily="18" charset="0"/>
                            <a:ea typeface="Cambria Math" panose="02040503050406030204" pitchFamily="18" charset="0"/>
                            <a:cs typeface="Arial" panose="020B0604020202020204" pitchFamily="34" charset="0"/>
                          </a:rPr>
                          <m:t>Г</m:t>
                        </m:r>
                      </m:sub>
                    </m:sSub>
                    <m:r>
                      <m:rPr>
                        <m:nor/>
                      </m:rPr>
                      <a:rPr lang="en-US" sz="2400" dirty="0">
                        <a:solidFill>
                          <a:srgbClr val="0070C0"/>
                        </a:solidFill>
                      </a:rPr>
                      <m:t>)</m:t>
                    </m:r>
                  </m:oMath>
                </a14:m>
                <a:r>
                  <a:rPr lang="en-US" sz="2400" dirty="0">
                    <a:solidFill>
                      <a:srgbClr val="0070C0"/>
                    </a:solidFill>
                    <a:ea typeface="Cambria Math" panose="02040503050406030204" pitchFamily="18" charset="0"/>
                  </a:rPr>
                  <a:t> </a:t>
                </a:r>
                <a14:m>
                  <m:oMath xmlns:m="http://schemas.openxmlformats.org/officeDocument/2006/math">
                    <m:r>
                      <a:rPr lang="en-US" sz="2400" i="1">
                        <a:solidFill>
                          <a:srgbClr val="0070C0"/>
                        </a:solidFill>
                        <a:latin typeface="Cambria Math" panose="02040503050406030204" pitchFamily="18" charset="0"/>
                        <a:ea typeface="Cambria Math" panose="02040503050406030204" pitchFamily="18" charset="0"/>
                      </a:rPr>
                      <m:t>→</m:t>
                    </m:r>
                    <m:sSub>
                      <m:sSubPr>
                        <m:ctrlPr>
                          <a:rPr lang="ru-RU" sz="2400" i="1">
                            <a:solidFill>
                              <a:srgbClr val="0070C0"/>
                            </a:solidFill>
                            <a:latin typeface="Cambria Math" panose="02040503050406030204" pitchFamily="18" charset="0"/>
                            <a:ea typeface="Cambria Math" panose="02040503050406030204" pitchFamily="18" charset="0"/>
                            <a:cs typeface="Arial" panose="020B0604020202020204" pitchFamily="34" charset="0"/>
                          </a:rPr>
                        </m:ctrlPr>
                      </m:sSubPr>
                      <m:e>
                        <m:r>
                          <a:rPr lang="en-US" sz="2400" i="1">
                            <a:solidFill>
                              <a:srgbClr val="0070C0"/>
                            </a:solidFill>
                            <a:latin typeface="Cambria Math" panose="02040503050406030204" pitchFamily="18" charset="0"/>
                            <a:ea typeface="Cambria Math" panose="02040503050406030204" pitchFamily="18" charset="0"/>
                            <a:cs typeface="Arial" panose="020B0604020202020204" pitchFamily="34" charset="0"/>
                          </a:rPr>
                          <m:t>𝐾</m:t>
                        </m:r>
                      </m:e>
                      <m:sub>
                        <m:r>
                          <a:rPr lang="en-US" sz="2400" i="1">
                            <a:solidFill>
                              <a:srgbClr val="0070C0"/>
                            </a:solidFill>
                            <a:latin typeface="Cambria Math" panose="02040503050406030204" pitchFamily="18" charset="0"/>
                            <a:ea typeface="Cambria Math" panose="02040503050406030204" pitchFamily="18" charset="0"/>
                            <a:cs typeface="Arial" panose="020B0604020202020204" pitchFamily="34" charset="0"/>
                          </a:rPr>
                          <m:t>𝐴</m:t>
                        </m:r>
                      </m:sub>
                    </m:sSub>
                    <m:sSub>
                      <m:sSubPr>
                        <m:ctrlPr>
                          <a:rPr lang="ru-RU" sz="2400" i="1">
                            <a:solidFill>
                              <a:srgbClr val="0070C0"/>
                            </a:solidFill>
                            <a:latin typeface="Cambria Math" panose="02040503050406030204" pitchFamily="18" charset="0"/>
                            <a:ea typeface="Cambria Math" panose="02040503050406030204" pitchFamily="18" charset="0"/>
                            <a:cs typeface="Arial" panose="020B0604020202020204" pitchFamily="34" charset="0"/>
                          </a:rPr>
                        </m:ctrlPr>
                      </m:sSubPr>
                      <m:e>
                        <m:r>
                          <a:rPr lang="en-US" sz="2400" i="1">
                            <a:solidFill>
                              <a:srgbClr val="0070C0"/>
                            </a:solidFill>
                            <a:latin typeface="Cambria Math" panose="02040503050406030204" pitchFamily="18" charset="0"/>
                            <a:ea typeface="Cambria Math" panose="02040503050406030204" pitchFamily="18" charset="0"/>
                            <a:cs typeface="Arial" panose="020B0604020202020204" pitchFamily="34" charset="0"/>
                          </a:rPr>
                          <m:t>𝐴</m:t>
                        </m:r>
                      </m:e>
                      <m:sub>
                        <m:r>
                          <a:rPr lang="ru-RU" sz="2400" b="0" i="1" smtClean="0">
                            <a:solidFill>
                              <a:srgbClr val="0070C0"/>
                            </a:solidFill>
                            <a:latin typeface="Cambria Math" panose="02040503050406030204" pitchFamily="18" charset="0"/>
                            <a:ea typeface="Cambria Math" panose="02040503050406030204" pitchFamily="18" charset="0"/>
                            <a:cs typeface="Arial" panose="020B0604020202020204" pitchFamily="34" charset="0"/>
                          </a:rPr>
                          <m:t>Г</m:t>
                        </m:r>
                      </m:sub>
                    </m:sSub>
                  </m:oMath>
                </a14:m>
                <a:r>
                  <a:rPr lang="ru-RU" sz="2400" dirty="0"/>
                  <a:t>	     </a:t>
                </a:r>
                <a:endParaRPr lang="en-US" sz="2400" dirty="0" smtClean="0"/>
              </a:p>
              <a:p>
                <a:pPr marL="0" indent="0">
                  <a:buNone/>
                </a:pPr>
                <a:endParaRPr lang="ru-RU" sz="2400" i="1" dirty="0">
                  <a:solidFill>
                    <a:srgbClr val="0070C0"/>
                  </a:solidFill>
                  <a:latin typeface="Cambria Math" panose="02040503050406030204" pitchFamily="18" charset="0"/>
                  <a:cs typeface="Arial" panose="020B0604020202020204" pitchFamily="34" charset="0"/>
                </a:endParaRPr>
              </a:p>
              <a:p>
                <a:pPr marL="0" indent="0">
                  <a:buNone/>
                </a:pPr>
                <a14:m>
                  <m:oMath xmlns:m="http://schemas.openxmlformats.org/officeDocument/2006/math">
                    <m:sSub>
                      <m:sSubPr>
                        <m:ctrlPr>
                          <a:rPr lang="en-US" sz="2400" i="1">
                            <a:solidFill>
                              <a:srgbClr val="0070C0"/>
                            </a:solidFill>
                            <a:latin typeface="Cambria Math" panose="02040503050406030204" pitchFamily="18" charset="0"/>
                            <a:cs typeface="Arial" panose="020B0604020202020204" pitchFamily="34" charset="0"/>
                          </a:rPr>
                        </m:ctrlPr>
                      </m:sSubPr>
                      <m:e>
                        <m:r>
                          <a:rPr lang="en-US" sz="2400" i="1">
                            <a:solidFill>
                              <a:srgbClr val="0070C0"/>
                            </a:solidFill>
                            <a:latin typeface="Cambria Math" panose="02040503050406030204" pitchFamily="18" charset="0"/>
                            <a:cs typeface="Arial" panose="020B0604020202020204" pitchFamily="34" charset="0"/>
                          </a:rPr>
                          <m:t>𝐸</m:t>
                        </m:r>
                      </m:e>
                      <m:sub>
                        <m:r>
                          <a:rPr lang="en-US" sz="2400" i="1">
                            <a:solidFill>
                              <a:srgbClr val="0070C0"/>
                            </a:solidFill>
                            <a:latin typeface="Cambria Math" panose="02040503050406030204" pitchFamily="18" charset="0"/>
                            <a:cs typeface="Arial" panose="020B0604020202020204" pitchFamily="34" charset="0"/>
                          </a:rPr>
                          <m:t>𝐴</m:t>
                        </m:r>
                      </m:sub>
                    </m:sSub>
                    <m:r>
                      <a:rPr lang="en-US" sz="2400" i="1">
                        <a:solidFill>
                          <a:srgbClr val="0070C0"/>
                        </a:solidFill>
                        <a:latin typeface="Cambria Math" panose="02040503050406030204" pitchFamily="18" charset="0"/>
                        <a:cs typeface="Arial" panose="020B0604020202020204" pitchFamily="34" charset="0"/>
                      </a:rPr>
                      <m:t>1</m:t>
                    </m:r>
                    <m:r>
                      <a:rPr lang="en-US" sz="2400">
                        <a:solidFill>
                          <a:srgbClr val="0070C0"/>
                        </a:solidFill>
                        <a:latin typeface="Cambria Math" panose="02040503050406030204" pitchFamily="18" charset="0"/>
                        <a:cs typeface="Arial" panose="020B0604020202020204" pitchFamily="34" charset="0"/>
                      </a:rPr>
                      <m:t>&amp;</m:t>
                    </m:r>
                    <m:sSub>
                      <m:sSubPr>
                        <m:ctrlPr>
                          <a:rPr lang="ru-RU" sz="2400" i="1">
                            <a:solidFill>
                              <a:srgbClr val="0070C0"/>
                            </a:solidFill>
                            <a:latin typeface="Cambria Math" panose="02040503050406030204" pitchFamily="18" charset="0"/>
                          </a:rPr>
                        </m:ctrlPr>
                      </m:sSubPr>
                      <m:e>
                        <m:r>
                          <a:rPr lang="en-US" sz="2400" i="1">
                            <a:solidFill>
                              <a:srgbClr val="0070C0"/>
                            </a:solidFill>
                            <a:latin typeface="Cambria Math" panose="02040503050406030204" pitchFamily="18" charset="0"/>
                          </a:rPr>
                          <m:t>𝐾</m:t>
                        </m:r>
                      </m:e>
                      <m:sub>
                        <m:r>
                          <a:rPr lang="en-US" sz="2400" i="1">
                            <a:solidFill>
                              <a:srgbClr val="0070C0"/>
                            </a:solidFill>
                            <a:latin typeface="Cambria Math" panose="02040503050406030204" pitchFamily="18" charset="0"/>
                          </a:rPr>
                          <m:t>𝐴</m:t>
                        </m:r>
                      </m:sub>
                    </m:sSub>
                    <m:d>
                      <m:dPr>
                        <m:ctrlPr>
                          <a:rPr lang="ru-RU" sz="2400" i="1">
                            <a:solidFill>
                              <a:srgbClr val="0070C0"/>
                            </a:solidFill>
                            <a:latin typeface="Cambria Math" panose="02040503050406030204" pitchFamily="18" charset="0"/>
                          </a:rPr>
                        </m:ctrlPr>
                      </m:dPr>
                      <m:e>
                        <m:sSub>
                          <m:sSubPr>
                            <m:ctrlPr>
                              <a:rPr lang="ru-RU" sz="2400" i="1">
                                <a:solidFill>
                                  <a:srgbClr val="0070C0"/>
                                </a:solidFill>
                                <a:latin typeface="Cambria Math" panose="02040503050406030204" pitchFamily="18" charset="0"/>
                              </a:rPr>
                            </m:ctrlPr>
                          </m:sSubPr>
                          <m:e>
                            <m:r>
                              <a:rPr lang="en-US" sz="2400" i="1">
                                <a:solidFill>
                                  <a:srgbClr val="0070C0"/>
                                </a:solidFill>
                                <a:latin typeface="Cambria Math" panose="02040503050406030204" pitchFamily="18" charset="0"/>
                              </a:rPr>
                              <m:t>𝐴</m:t>
                            </m:r>
                          </m:e>
                          <m:sub>
                            <m:r>
                              <a:rPr lang="ru-RU" sz="2400" i="1">
                                <a:solidFill>
                                  <a:srgbClr val="0070C0"/>
                                </a:solidFill>
                                <a:latin typeface="Cambria Math" panose="02040503050406030204" pitchFamily="18" charset="0"/>
                              </a:rPr>
                              <m:t>Г</m:t>
                            </m:r>
                          </m:sub>
                        </m:sSub>
                        <m:r>
                          <a:rPr lang="ru-RU" sz="2400" i="1">
                            <a:solidFill>
                              <a:srgbClr val="0070C0"/>
                            </a:solidFill>
                            <a:latin typeface="Cambria Math" panose="02040503050406030204" pitchFamily="18" charset="0"/>
                            <a:ea typeface="Cambria Math" panose="02040503050406030204" pitchFamily="18" charset="0"/>
                          </a:rPr>
                          <m:t>∨</m:t>
                        </m:r>
                        <m:sSub>
                          <m:sSubPr>
                            <m:ctrlPr>
                              <a:rPr lang="ru-RU" sz="2400" i="1">
                                <a:solidFill>
                                  <a:srgbClr val="0070C0"/>
                                </a:solidFill>
                                <a:latin typeface="Cambria Math" panose="02040503050406030204" pitchFamily="18" charset="0"/>
                                <a:ea typeface="Cambria Math" panose="02040503050406030204" pitchFamily="18" charset="0"/>
                              </a:rPr>
                            </m:ctrlPr>
                          </m:sSubPr>
                          <m:e>
                            <m:r>
                              <a:rPr lang="en-US" sz="2400" i="1">
                                <a:solidFill>
                                  <a:srgbClr val="0070C0"/>
                                </a:solidFill>
                                <a:latin typeface="Cambria Math" panose="02040503050406030204" pitchFamily="18" charset="0"/>
                                <a:ea typeface="Cambria Math" panose="02040503050406030204" pitchFamily="18" charset="0"/>
                              </a:rPr>
                              <m:t>𝐴</m:t>
                            </m:r>
                          </m:e>
                          <m:sub>
                            <m:r>
                              <a:rPr lang="ru-RU" sz="2400" i="1">
                                <a:solidFill>
                                  <a:srgbClr val="0070C0"/>
                                </a:solidFill>
                                <a:latin typeface="Cambria Math" panose="02040503050406030204" pitchFamily="18" charset="0"/>
                                <a:ea typeface="Cambria Math" panose="02040503050406030204" pitchFamily="18" charset="0"/>
                              </a:rPr>
                              <m:t>Ч</m:t>
                            </m:r>
                          </m:sub>
                        </m:sSub>
                      </m:e>
                    </m:d>
                    <m:r>
                      <a:rPr lang="en-US" sz="2400" i="1">
                        <a:solidFill>
                          <a:srgbClr val="0070C0"/>
                        </a:solidFill>
                        <a:latin typeface="Cambria Math" panose="02040503050406030204" pitchFamily="18" charset="0"/>
                        <a:ea typeface="Cambria Math" panose="02040503050406030204" pitchFamily="18" charset="0"/>
                      </a:rPr>
                      <m:t>&amp;</m:t>
                    </m:r>
                    <m:sSub>
                      <m:sSubPr>
                        <m:ctrlPr>
                          <a:rPr lang="ru-RU" sz="2400" i="1">
                            <a:solidFill>
                              <a:srgbClr val="0070C0"/>
                            </a:solidFill>
                            <a:latin typeface="Cambria Math" panose="02040503050406030204" pitchFamily="18" charset="0"/>
                          </a:rPr>
                        </m:ctrlPr>
                      </m:sSubPr>
                      <m:e>
                        <m:r>
                          <m:rPr>
                            <m:sty m:val="p"/>
                          </m:rPr>
                          <a:rPr lang="en-US" sz="2400">
                            <a:solidFill>
                              <a:srgbClr val="0070C0"/>
                            </a:solidFill>
                            <a:latin typeface="Cambria Math"/>
                          </a:rPr>
                          <m:t>C</m:t>
                        </m:r>
                      </m:e>
                      <m:sub>
                        <m:r>
                          <m:rPr>
                            <m:sty m:val="p"/>
                          </m:rPr>
                          <a:rPr lang="en-US" sz="2400">
                            <a:solidFill>
                              <a:srgbClr val="0070C0"/>
                            </a:solidFill>
                            <a:latin typeface="Cambria Math"/>
                          </a:rPr>
                          <m:t>G</m:t>
                        </m:r>
                      </m:sub>
                    </m:sSub>
                    <m:r>
                      <a:rPr lang="ru-RU" sz="2400" b="0" i="0" smtClean="0">
                        <a:solidFill>
                          <a:srgbClr val="0070C0"/>
                        </a:solidFill>
                        <a:latin typeface="Cambria Math" panose="02040503050406030204" pitchFamily="18" charset="0"/>
                      </a:rPr>
                      <m:t>2</m:t>
                    </m:r>
                    <m:r>
                      <a:rPr lang="en-US" sz="2400" i="1">
                        <a:solidFill>
                          <a:srgbClr val="0070C0"/>
                        </a:solidFill>
                        <a:latin typeface="Cambria Math" panose="02040503050406030204" pitchFamily="18" charset="0"/>
                        <a:ea typeface="Cambria Math" panose="02040503050406030204" pitchFamily="18" charset="0"/>
                      </a:rPr>
                      <m:t>→</m:t>
                    </m:r>
                    <m:sSub>
                      <m:sSubPr>
                        <m:ctrlPr>
                          <a:rPr lang="ru-RU" sz="2400" i="1">
                            <a:solidFill>
                              <a:srgbClr val="0070C0"/>
                            </a:solidFill>
                            <a:latin typeface="Cambria Math" panose="02040503050406030204" pitchFamily="18" charset="0"/>
                            <a:ea typeface="Cambria Math" panose="02040503050406030204" pitchFamily="18" charset="0"/>
                            <a:cs typeface="Arial" panose="020B0604020202020204" pitchFamily="34" charset="0"/>
                          </a:rPr>
                        </m:ctrlPr>
                      </m:sSubPr>
                      <m:e>
                        <m:r>
                          <a:rPr lang="en-US" sz="2400" i="1">
                            <a:solidFill>
                              <a:srgbClr val="0070C0"/>
                            </a:solidFill>
                            <a:latin typeface="Cambria Math" panose="02040503050406030204" pitchFamily="18" charset="0"/>
                            <a:ea typeface="Cambria Math" panose="02040503050406030204" pitchFamily="18" charset="0"/>
                            <a:cs typeface="Arial" panose="020B0604020202020204" pitchFamily="34" charset="0"/>
                          </a:rPr>
                          <m:t>𝐾</m:t>
                        </m:r>
                      </m:e>
                      <m:sub>
                        <m:r>
                          <a:rPr lang="en-US" sz="2400" i="1">
                            <a:solidFill>
                              <a:srgbClr val="0070C0"/>
                            </a:solidFill>
                            <a:latin typeface="Cambria Math" panose="02040503050406030204" pitchFamily="18" charset="0"/>
                            <a:ea typeface="Cambria Math" panose="02040503050406030204" pitchFamily="18" charset="0"/>
                            <a:cs typeface="Arial" panose="020B0604020202020204" pitchFamily="34" charset="0"/>
                          </a:rPr>
                          <m:t>𝐴</m:t>
                        </m:r>
                      </m:sub>
                    </m:sSub>
                    <m:r>
                      <a:rPr lang="ru-RU" sz="2400" i="1">
                        <a:solidFill>
                          <a:srgbClr val="0070C0"/>
                        </a:solidFill>
                        <a:latin typeface="Cambria Math" panose="02040503050406030204" pitchFamily="18" charset="0"/>
                        <a:ea typeface="Cambria Math" panose="02040503050406030204" pitchFamily="18" charset="0"/>
                        <a:cs typeface="Arial" panose="020B0604020202020204" pitchFamily="34" charset="0"/>
                      </a:rPr>
                      <m:t>¬</m:t>
                    </m:r>
                    <m:sSub>
                      <m:sSubPr>
                        <m:ctrlPr>
                          <a:rPr lang="ru-RU" sz="2400" i="1">
                            <a:solidFill>
                              <a:srgbClr val="0070C0"/>
                            </a:solidFill>
                            <a:latin typeface="Cambria Math" panose="02040503050406030204" pitchFamily="18" charset="0"/>
                            <a:ea typeface="Cambria Math" panose="02040503050406030204" pitchFamily="18" charset="0"/>
                            <a:cs typeface="Arial" panose="020B0604020202020204" pitchFamily="34" charset="0"/>
                          </a:rPr>
                        </m:ctrlPr>
                      </m:sSubPr>
                      <m:e>
                        <m:r>
                          <a:rPr lang="en-US" sz="2400" i="1">
                            <a:solidFill>
                              <a:srgbClr val="0070C0"/>
                            </a:solidFill>
                            <a:latin typeface="Cambria Math" panose="02040503050406030204" pitchFamily="18" charset="0"/>
                            <a:ea typeface="Cambria Math" panose="02040503050406030204" pitchFamily="18" charset="0"/>
                            <a:cs typeface="Arial" panose="020B0604020202020204" pitchFamily="34" charset="0"/>
                          </a:rPr>
                          <m:t>𝐴</m:t>
                        </m:r>
                      </m:e>
                      <m:sub>
                        <m:r>
                          <a:rPr lang="ru-RU" sz="2400" i="1">
                            <a:solidFill>
                              <a:srgbClr val="0070C0"/>
                            </a:solidFill>
                            <a:latin typeface="Cambria Math" panose="02040503050406030204" pitchFamily="18" charset="0"/>
                            <a:ea typeface="Cambria Math" panose="02040503050406030204" pitchFamily="18" charset="0"/>
                            <a:cs typeface="Arial" panose="020B0604020202020204" pitchFamily="34" charset="0"/>
                          </a:rPr>
                          <m:t>Ч</m:t>
                        </m:r>
                      </m:sub>
                    </m:sSub>
                  </m:oMath>
                </a14:m>
                <a:r>
                  <a:rPr lang="ru-RU" sz="1800" dirty="0" smtClean="0"/>
                  <a:t> (</a:t>
                </a:r>
                <a:r>
                  <a:rPr lang="ru-RU" sz="2400" dirty="0" err="1" smtClean="0"/>
                  <a:t>акс</a:t>
                </a:r>
                <a:r>
                  <a:rPr lang="ru-RU" sz="2400" dirty="0" smtClean="0"/>
                  <a:t>. 7)</a:t>
                </a:r>
                <a:endParaRPr lang="en-US" sz="1800" dirty="0"/>
              </a:p>
            </p:txBody>
          </p:sp>
        </mc:Choice>
        <mc:Fallback>
          <p:sp>
            <p:nvSpPr>
              <p:cNvPr id="3" name="Подзаголовок 2"/>
              <p:cNvSpPr>
                <a:spLocks noGrp="1" noRot="1" noChangeAspect="1" noMove="1" noResize="1" noEditPoints="1" noAdjustHandles="1" noChangeArrowheads="1" noChangeShapeType="1" noTextEdit="1"/>
              </p:cNvSpPr>
              <p:nvPr>
                <p:ph idx="1"/>
              </p:nvPr>
            </p:nvSpPr>
            <p:spPr>
              <a:xfrm>
                <a:off x="323528" y="836712"/>
                <a:ext cx="8191822" cy="5832648"/>
              </a:xfrm>
              <a:blipFill rotWithShape="0">
                <a:blip r:embed="rId2"/>
                <a:stretch>
                  <a:fillRect l="-1116" t="-1463"/>
                </a:stretch>
              </a:blipFill>
            </p:spPr>
            <p:txBody>
              <a:bodyPr/>
              <a:lstStyle/>
              <a:p>
                <a:r>
                  <a:rPr lang="ru-RU">
                    <a:noFill/>
                  </a:rPr>
                  <a:t> </a:t>
                </a:r>
              </a:p>
            </p:txBody>
          </p:sp>
        </mc:Fallback>
      </mc:AlternateContent>
      <p:pic>
        <p:nvPicPr>
          <p:cNvPr id="4" name="Рисунок 3"/>
          <p:cNvPicPr>
            <a:picLocks noChangeAspect="1"/>
          </p:cNvPicPr>
          <p:nvPr/>
        </p:nvPicPr>
        <p:blipFill>
          <a:blip r:embed="rId3"/>
          <a:stretch>
            <a:fillRect/>
          </a:stretch>
        </p:blipFill>
        <p:spPr>
          <a:xfrm>
            <a:off x="6927542" y="0"/>
            <a:ext cx="2197643" cy="1700808"/>
          </a:xfrm>
          <a:prstGeom prst="rect">
            <a:avLst/>
          </a:prstGeom>
        </p:spPr>
      </p:pic>
      <p:pic>
        <p:nvPicPr>
          <p:cNvPr id="5" name="Рисунок 4"/>
          <p:cNvPicPr>
            <a:picLocks noChangeAspect="1"/>
          </p:cNvPicPr>
          <p:nvPr/>
        </p:nvPicPr>
        <p:blipFill>
          <a:blip r:embed="rId4"/>
          <a:stretch>
            <a:fillRect/>
          </a:stretch>
        </p:blipFill>
        <p:spPr>
          <a:xfrm>
            <a:off x="5004048" y="3933056"/>
            <a:ext cx="279138" cy="279276"/>
          </a:xfrm>
          <a:prstGeom prst="rect">
            <a:avLst/>
          </a:prstGeom>
        </p:spPr>
      </p:pic>
      <p:pic>
        <p:nvPicPr>
          <p:cNvPr id="6" name="Рисунок 5"/>
          <p:cNvPicPr>
            <a:picLocks noChangeAspect="1"/>
          </p:cNvPicPr>
          <p:nvPr/>
        </p:nvPicPr>
        <p:blipFill>
          <a:blip r:embed="rId4"/>
          <a:stretch>
            <a:fillRect/>
          </a:stretch>
        </p:blipFill>
        <p:spPr>
          <a:xfrm>
            <a:off x="7236296" y="3917677"/>
            <a:ext cx="279138" cy="279276"/>
          </a:xfrm>
          <a:prstGeom prst="rect">
            <a:avLst/>
          </a:prstGeom>
        </p:spPr>
      </p:pic>
      <p:cxnSp>
        <p:nvCxnSpPr>
          <p:cNvPr id="8" name="Скругленная соединительная линия 7"/>
          <p:cNvCxnSpPr>
            <a:stCxn id="11" idx="0"/>
            <a:endCxn id="6" idx="0"/>
          </p:cNvCxnSpPr>
          <p:nvPr/>
        </p:nvCxnSpPr>
        <p:spPr>
          <a:xfrm rot="5400000" flipH="1" flipV="1">
            <a:off x="4467771" y="1164600"/>
            <a:ext cx="155017" cy="5661172"/>
          </a:xfrm>
          <a:prstGeom prst="curvedConnector3">
            <a:avLst>
              <a:gd name="adj1" fmla="val 491918"/>
            </a:avLst>
          </a:prstGeom>
          <a:ln>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1" name="Рисунок 10"/>
          <p:cNvPicPr>
            <a:picLocks noChangeAspect="1"/>
          </p:cNvPicPr>
          <p:nvPr/>
        </p:nvPicPr>
        <p:blipFill>
          <a:blip r:embed="rId4"/>
          <a:stretch>
            <a:fillRect/>
          </a:stretch>
        </p:blipFill>
        <p:spPr>
          <a:xfrm>
            <a:off x="1657501" y="4072694"/>
            <a:ext cx="114383" cy="114440"/>
          </a:xfrm>
          <a:prstGeom prst="rect">
            <a:avLst/>
          </a:prstGeom>
        </p:spPr>
      </p:pic>
      <p:cxnSp>
        <p:nvCxnSpPr>
          <p:cNvPr id="14" name="Скругленная соединительная линия 13"/>
          <p:cNvCxnSpPr/>
          <p:nvPr/>
        </p:nvCxnSpPr>
        <p:spPr>
          <a:xfrm flipV="1">
            <a:off x="1732288" y="3837875"/>
            <a:ext cx="3276523" cy="292039"/>
          </a:xfrm>
          <a:prstGeom prst="curvedConnector4">
            <a:avLst>
              <a:gd name="adj1" fmla="val 47870"/>
              <a:gd name="adj2" fmla="val 178277"/>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9" name="Прямоугольник 18"/>
          <p:cNvSpPr/>
          <p:nvPr/>
        </p:nvSpPr>
        <p:spPr>
          <a:xfrm>
            <a:off x="2195736" y="4941168"/>
            <a:ext cx="720080" cy="45719"/>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0" name="Прямоугольник 19"/>
          <p:cNvSpPr/>
          <p:nvPr/>
        </p:nvSpPr>
        <p:spPr>
          <a:xfrm>
            <a:off x="3995936" y="4956374"/>
            <a:ext cx="720080" cy="45719"/>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2649324940"/>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28650" y="1"/>
            <a:ext cx="7886700" cy="836712"/>
          </a:xfrm>
        </p:spPr>
        <p:txBody>
          <a:bodyPr/>
          <a:lstStyle/>
          <a:p>
            <a:r>
              <a:rPr lang="ru-RU" dirty="0"/>
              <a:t>Размышления</a:t>
            </a:r>
            <a:r>
              <a:rPr lang="en-US" dirty="0"/>
              <a:t> </a:t>
            </a:r>
            <a:r>
              <a:rPr lang="ru-RU" dirty="0"/>
              <a:t>агентов</a:t>
            </a:r>
          </a:p>
        </p:txBody>
      </p:sp>
      <mc:AlternateContent xmlns:mc="http://schemas.openxmlformats.org/markup-compatibility/2006" xmlns:a14="http://schemas.microsoft.com/office/drawing/2010/main">
        <mc:Choice Requires="a14">
          <p:sp>
            <p:nvSpPr>
              <p:cNvPr id="3" name="Объект 2"/>
              <p:cNvSpPr>
                <a:spLocks noGrp="1"/>
              </p:cNvSpPr>
              <p:nvPr>
                <p:ph idx="1"/>
              </p:nvPr>
            </p:nvSpPr>
            <p:spPr>
              <a:xfrm>
                <a:off x="628650" y="1556792"/>
                <a:ext cx="7886700" cy="5112567"/>
              </a:xfrm>
            </p:spPr>
            <p:txBody>
              <a:bodyPr>
                <a:normAutofit/>
              </a:bodyPr>
              <a:lstStyle/>
              <a:p>
                <a:pPr marL="0" indent="0">
                  <a:buNone/>
                </a:pPr>
                <a:r>
                  <a:rPr lang="ru-RU" dirty="0" smtClean="0"/>
                  <a:t>Агент </a:t>
                </a:r>
                <a:r>
                  <a:rPr lang="en-US" dirty="0"/>
                  <a:t>B:</a:t>
                </a:r>
                <a14:m>
                  <m:oMath xmlns:m="http://schemas.openxmlformats.org/officeDocument/2006/math">
                    <m:sSub>
                      <m:sSubPr>
                        <m:ctrlPr>
                          <a:rPr lang="ru-RU" i="1">
                            <a:solidFill>
                              <a:srgbClr val="0070C0"/>
                            </a:solidFill>
                            <a:latin typeface="Cambria Math" panose="02040503050406030204" pitchFamily="18" charset="0"/>
                            <a:ea typeface="Cambria Math" panose="02040503050406030204" pitchFamily="18" charset="0"/>
                            <a:cs typeface="Arial" panose="020B0604020202020204" pitchFamily="34" charset="0"/>
                          </a:rPr>
                        </m:ctrlPr>
                      </m:sSubPr>
                      <m:e>
                        <m:r>
                          <a:rPr lang="en-US" i="1">
                            <a:solidFill>
                              <a:srgbClr val="0070C0"/>
                            </a:solidFill>
                            <a:latin typeface="Cambria Math" panose="02040503050406030204" pitchFamily="18" charset="0"/>
                            <a:ea typeface="Cambria Math" panose="02040503050406030204" pitchFamily="18" charset="0"/>
                            <a:cs typeface="Arial" panose="020B0604020202020204" pitchFamily="34" charset="0"/>
                          </a:rPr>
                          <m:t>𝐾</m:t>
                        </m:r>
                      </m:e>
                      <m:sub>
                        <m:r>
                          <a:rPr lang="en-US" i="1">
                            <a:solidFill>
                              <a:srgbClr val="0070C0"/>
                            </a:solidFill>
                            <a:latin typeface="Cambria Math" panose="02040503050406030204" pitchFamily="18" charset="0"/>
                            <a:ea typeface="Cambria Math" panose="02040503050406030204" pitchFamily="18" charset="0"/>
                            <a:cs typeface="Arial" panose="020B0604020202020204" pitchFamily="34" charset="0"/>
                          </a:rPr>
                          <m:t>𝐵</m:t>
                        </m:r>
                      </m:sub>
                    </m:sSub>
                    <m:sSub>
                      <m:sSubPr>
                        <m:ctrlPr>
                          <a:rPr lang="en-US" i="1">
                            <a:solidFill>
                              <a:srgbClr val="0070C0"/>
                            </a:solidFill>
                            <a:latin typeface="Cambria Math" panose="02040503050406030204" pitchFamily="18" charset="0"/>
                            <a:cs typeface="Arial" panose="020B0604020202020204" pitchFamily="34" charset="0"/>
                          </a:rPr>
                        </m:ctrlPr>
                      </m:sSubPr>
                      <m:e>
                        <m:r>
                          <a:rPr lang="en-US" i="1">
                            <a:solidFill>
                              <a:srgbClr val="0070C0"/>
                            </a:solidFill>
                            <a:latin typeface="Cambria Math" panose="02040503050406030204" pitchFamily="18" charset="0"/>
                            <a:cs typeface="Arial" panose="020B0604020202020204" pitchFamily="34" charset="0"/>
                          </a:rPr>
                          <m:t>𝐴</m:t>
                        </m:r>
                      </m:e>
                      <m:sub>
                        <m:r>
                          <a:rPr lang="ru-RU" i="1">
                            <a:solidFill>
                              <a:srgbClr val="0070C0"/>
                            </a:solidFill>
                            <a:latin typeface="Cambria Math" panose="02040503050406030204" pitchFamily="18" charset="0"/>
                            <a:cs typeface="Arial" panose="020B0604020202020204" pitchFamily="34" charset="0"/>
                          </a:rPr>
                          <m:t>Г</m:t>
                        </m:r>
                      </m:sub>
                    </m:sSub>
                    <m:r>
                      <a:rPr lang="en-US">
                        <a:solidFill>
                          <a:srgbClr val="0070C0"/>
                        </a:solidFill>
                        <a:latin typeface="Cambria Math" panose="02040503050406030204" pitchFamily="18" charset="0"/>
                        <a:cs typeface="Arial" panose="020B0604020202020204" pitchFamily="34" charset="0"/>
                      </a:rPr>
                      <m:t>&amp;</m:t>
                    </m:r>
                    <m:sSub>
                      <m:sSubPr>
                        <m:ctrlPr>
                          <a:rPr lang="ru-RU" i="1">
                            <a:solidFill>
                              <a:srgbClr val="0070C0"/>
                            </a:solidFill>
                            <a:latin typeface="Cambria Math" panose="02040503050406030204" pitchFamily="18" charset="0"/>
                            <a:ea typeface="Cambria Math" panose="02040503050406030204" pitchFamily="18" charset="0"/>
                            <a:cs typeface="Arial" panose="020B0604020202020204" pitchFamily="34" charset="0"/>
                          </a:rPr>
                        </m:ctrlPr>
                      </m:sSubPr>
                      <m:e>
                        <m:r>
                          <a:rPr lang="en-US" i="1">
                            <a:solidFill>
                              <a:srgbClr val="0070C0"/>
                            </a:solidFill>
                            <a:latin typeface="Cambria Math" panose="02040503050406030204" pitchFamily="18" charset="0"/>
                            <a:ea typeface="Cambria Math" panose="02040503050406030204" pitchFamily="18" charset="0"/>
                            <a:cs typeface="Arial" panose="020B0604020202020204" pitchFamily="34" charset="0"/>
                          </a:rPr>
                          <m:t>𝐾</m:t>
                        </m:r>
                      </m:e>
                      <m:sub>
                        <m:r>
                          <a:rPr lang="en-US" i="1">
                            <a:solidFill>
                              <a:srgbClr val="0070C0"/>
                            </a:solidFill>
                            <a:latin typeface="Cambria Math" panose="02040503050406030204" pitchFamily="18" charset="0"/>
                            <a:ea typeface="Cambria Math" panose="02040503050406030204" pitchFamily="18" charset="0"/>
                            <a:cs typeface="Arial" panose="020B0604020202020204" pitchFamily="34" charset="0"/>
                          </a:rPr>
                          <m:t>𝐵</m:t>
                        </m:r>
                      </m:sub>
                    </m:sSub>
                    <m:sSub>
                      <m:sSubPr>
                        <m:ctrlPr>
                          <a:rPr lang="en-US" i="1">
                            <a:solidFill>
                              <a:srgbClr val="0070C0"/>
                            </a:solidFill>
                            <a:latin typeface="Cambria Math" panose="02040503050406030204" pitchFamily="18" charset="0"/>
                            <a:cs typeface="Arial" panose="020B0604020202020204" pitchFamily="34" charset="0"/>
                          </a:rPr>
                        </m:ctrlPr>
                      </m:sSubPr>
                      <m:e>
                        <m:r>
                          <a:rPr lang="en-US" i="1">
                            <a:solidFill>
                              <a:srgbClr val="0070C0"/>
                            </a:solidFill>
                            <a:latin typeface="Cambria Math" panose="02040503050406030204" pitchFamily="18" charset="0"/>
                            <a:cs typeface="Arial" panose="020B0604020202020204" pitchFamily="34" charset="0"/>
                          </a:rPr>
                          <m:t>𝐶</m:t>
                        </m:r>
                      </m:e>
                      <m:sub>
                        <m:r>
                          <a:rPr lang="ru-RU" i="1">
                            <a:solidFill>
                              <a:srgbClr val="0070C0"/>
                            </a:solidFill>
                            <a:latin typeface="Cambria Math" panose="02040503050406030204" pitchFamily="18" charset="0"/>
                            <a:cs typeface="Arial" panose="020B0604020202020204" pitchFamily="34" charset="0"/>
                          </a:rPr>
                          <m:t>Г</m:t>
                        </m:r>
                      </m:sub>
                    </m:sSub>
                    <m:r>
                      <a:rPr lang="en-US">
                        <a:solidFill>
                          <a:srgbClr val="0070C0"/>
                        </a:solidFill>
                        <a:latin typeface="Cambria Math" panose="02040503050406030204" pitchFamily="18" charset="0"/>
                        <a:cs typeface="Arial" panose="020B0604020202020204" pitchFamily="34" charset="0"/>
                      </a:rPr>
                      <m:t>&amp;</m:t>
                    </m:r>
                    <m:sSub>
                      <m:sSubPr>
                        <m:ctrlPr>
                          <a:rPr lang="ru-RU" i="1">
                            <a:solidFill>
                              <a:srgbClr val="0070C0"/>
                            </a:solidFill>
                            <a:latin typeface="Cambria Math" panose="02040503050406030204" pitchFamily="18" charset="0"/>
                          </a:rPr>
                        </m:ctrlPr>
                      </m:sSubPr>
                      <m:e>
                        <m:r>
                          <a:rPr lang="en-US" i="1">
                            <a:solidFill>
                              <a:srgbClr val="0070C0"/>
                            </a:solidFill>
                            <a:latin typeface="Cambria Math" panose="02040503050406030204" pitchFamily="18" charset="0"/>
                          </a:rPr>
                          <m:t>𝐾</m:t>
                        </m:r>
                      </m:e>
                      <m:sub>
                        <m:r>
                          <a:rPr lang="en-US" i="1">
                            <a:solidFill>
                              <a:srgbClr val="0070C0"/>
                            </a:solidFill>
                            <a:latin typeface="Cambria Math" panose="02040503050406030204" pitchFamily="18" charset="0"/>
                          </a:rPr>
                          <m:t>𝐵</m:t>
                        </m:r>
                      </m:sub>
                    </m:sSub>
                    <m:d>
                      <m:dPr>
                        <m:ctrlPr>
                          <a:rPr lang="ru-RU" i="1">
                            <a:solidFill>
                              <a:srgbClr val="0070C0"/>
                            </a:solidFill>
                            <a:latin typeface="Cambria Math" panose="02040503050406030204" pitchFamily="18" charset="0"/>
                          </a:rPr>
                        </m:ctrlPr>
                      </m:dPr>
                      <m:e>
                        <m:sSub>
                          <m:sSubPr>
                            <m:ctrlPr>
                              <a:rPr lang="ru-RU" i="1">
                                <a:solidFill>
                                  <a:srgbClr val="0070C0"/>
                                </a:solidFill>
                                <a:latin typeface="Cambria Math" panose="02040503050406030204" pitchFamily="18" charset="0"/>
                              </a:rPr>
                            </m:ctrlPr>
                          </m:sSubPr>
                          <m:e>
                            <m:r>
                              <a:rPr lang="en-US" i="1">
                                <a:solidFill>
                                  <a:srgbClr val="0070C0"/>
                                </a:solidFill>
                                <a:latin typeface="Cambria Math" panose="02040503050406030204" pitchFamily="18" charset="0"/>
                              </a:rPr>
                              <m:t>𝐵</m:t>
                            </m:r>
                          </m:e>
                          <m:sub>
                            <m:r>
                              <a:rPr lang="ru-RU" i="1">
                                <a:solidFill>
                                  <a:srgbClr val="0070C0"/>
                                </a:solidFill>
                                <a:latin typeface="Cambria Math" panose="02040503050406030204" pitchFamily="18" charset="0"/>
                              </a:rPr>
                              <m:t>Г</m:t>
                            </m:r>
                          </m:sub>
                        </m:sSub>
                        <m:r>
                          <a:rPr lang="ru-RU" i="1">
                            <a:solidFill>
                              <a:srgbClr val="0070C0"/>
                            </a:solidFill>
                            <a:latin typeface="Cambria Math" panose="02040503050406030204" pitchFamily="18" charset="0"/>
                            <a:ea typeface="Cambria Math" panose="02040503050406030204" pitchFamily="18" charset="0"/>
                          </a:rPr>
                          <m:t>∨</m:t>
                        </m:r>
                        <m:sSub>
                          <m:sSubPr>
                            <m:ctrlPr>
                              <a:rPr lang="ru-RU" i="1">
                                <a:solidFill>
                                  <a:srgbClr val="0070C0"/>
                                </a:solidFill>
                                <a:latin typeface="Cambria Math" panose="02040503050406030204" pitchFamily="18" charset="0"/>
                                <a:ea typeface="Cambria Math" panose="02040503050406030204" pitchFamily="18" charset="0"/>
                              </a:rPr>
                            </m:ctrlPr>
                          </m:sSubPr>
                          <m:e>
                            <m:r>
                              <a:rPr lang="en-US" i="1">
                                <a:solidFill>
                                  <a:srgbClr val="0070C0"/>
                                </a:solidFill>
                                <a:latin typeface="Cambria Math" panose="02040503050406030204" pitchFamily="18" charset="0"/>
                                <a:ea typeface="Cambria Math" panose="02040503050406030204" pitchFamily="18" charset="0"/>
                              </a:rPr>
                              <m:t>𝐵</m:t>
                            </m:r>
                          </m:e>
                          <m:sub>
                            <m:r>
                              <a:rPr lang="ru-RU" i="1">
                                <a:solidFill>
                                  <a:srgbClr val="0070C0"/>
                                </a:solidFill>
                                <a:latin typeface="Cambria Math" panose="02040503050406030204" pitchFamily="18" charset="0"/>
                                <a:ea typeface="Cambria Math" panose="02040503050406030204" pitchFamily="18" charset="0"/>
                              </a:rPr>
                              <m:t>Ч</m:t>
                            </m:r>
                          </m:sub>
                        </m:sSub>
                      </m:e>
                    </m:d>
                    <m:r>
                      <a:rPr lang="en-US">
                        <a:solidFill>
                          <a:srgbClr val="0070C0"/>
                        </a:solidFill>
                        <a:latin typeface="Cambria Math" panose="02040503050406030204" pitchFamily="18" charset="0"/>
                        <a:ea typeface="Cambria Math" panose="02040503050406030204" pitchFamily="18" charset="0"/>
                      </a:rPr>
                      <m:t>&amp;</m:t>
                    </m:r>
                    <m:sSub>
                      <m:sSubPr>
                        <m:ctrlPr>
                          <a:rPr lang="ru-RU" i="1">
                            <a:solidFill>
                              <a:srgbClr val="0070C0"/>
                            </a:solidFill>
                            <a:latin typeface="Cambria Math" panose="02040503050406030204" pitchFamily="18" charset="0"/>
                            <a:cs typeface="Times New Roman" panose="02020603050405020304" pitchFamily="18" charset="0"/>
                          </a:rPr>
                        </m:ctrlPr>
                      </m:sSubPr>
                      <m:e>
                        <m:r>
                          <a:rPr lang="en-US" i="1">
                            <a:solidFill>
                              <a:srgbClr val="0070C0"/>
                            </a:solidFill>
                            <a:latin typeface="Cambria Math" panose="02040503050406030204" pitchFamily="18" charset="0"/>
                            <a:cs typeface="Times New Roman" panose="02020603050405020304" pitchFamily="18" charset="0"/>
                          </a:rPr>
                          <m:t>𝐾</m:t>
                        </m:r>
                      </m:e>
                      <m:sub>
                        <m:r>
                          <a:rPr lang="en-US" i="1">
                            <a:solidFill>
                              <a:srgbClr val="0070C0"/>
                            </a:solidFill>
                            <a:latin typeface="Cambria Math" panose="02040503050406030204" pitchFamily="18" charset="0"/>
                            <a:cs typeface="Times New Roman" panose="02020603050405020304" pitchFamily="18" charset="0"/>
                          </a:rPr>
                          <m:t>𝐴</m:t>
                        </m:r>
                      </m:sub>
                    </m:sSub>
                    <m:sSub>
                      <m:sSubPr>
                        <m:ctrlPr>
                          <a:rPr lang="ru-RU" i="1">
                            <a:solidFill>
                              <a:srgbClr val="0070C0"/>
                            </a:solidFill>
                            <a:latin typeface="Cambria Math" panose="02040503050406030204" pitchFamily="18" charset="0"/>
                            <a:ea typeface="Cambria Math" panose="02040503050406030204" pitchFamily="18" charset="0"/>
                            <a:cs typeface="Arial" panose="020B0604020202020204" pitchFamily="34" charset="0"/>
                          </a:rPr>
                        </m:ctrlPr>
                      </m:sSubPr>
                      <m:e>
                        <m:r>
                          <a:rPr lang="en-US" i="1">
                            <a:solidFill>
                              <a:srgbClr val="0070C0"/>
                            </a:solidFill>
                            <a:latin typeface="Cambria Math" panose="02040503050406030204" pitchFamily="18" charset="0"/>
                            <a:ea typeface="Cambria Math" panose="02040503050406030204" pitchFamily="18" charset="0"/>
                            <a:cs typeface="Arial" panose="020B0604020202020204" pitchFamily="34" charset="0"/>
                          </a:rPr>
                          <m:t>((</m:t>
                        </m:r>
                        <m:r>
                          <a:rPr lang="en-US" i="1">
                            <a:solidFill>
                              <a:srgbClr val="0070C0"/>
                            </a:solidFill>
                            <a:latin typeface="Cambria Math" panose="02040503050406030204" pitchFamily="18" charset="0"/>
                            <a:ea typeface="Cambria Math" panose="02040503050406030204" pitchFamily="18" charset="0"/>
                            <a:cs typeface="Arial" panose="020B0604020202020204" pitchFamily="34" charset="0"/>
                          </a:rPr>
                          <m:t>𝐴</m:t>
                        </m:r>
                      </m:e>
                      <m:sub>
                        <m:r>
                          <a:rPr lang="ru-RU" i="1">
                            <a:solidFill>
                              <a:srgbClr val="0070C0"/>
                            </a:solidFill>
                            <a:latin typeface="Cambria Math" panose="02040503050406030204" pitchFamily="18" charset="0"/>
                            <a:ea typeface="Cambria Math" panose="02040503050406030204" pitchFamily="18" charset="0"/>
                            <a:cs typeface="Arial" panose="020B0604020202020204" pitchFamily="34" charset="0"/>
                          </a:rPr>
                          <m:t>Г</m:t>
                        </m:r>
                      </m:sub>
                    </m:sSub>
                    <m:r>
                      <a:rPr lang="en-US" i="1">
                        <a:solidFill>
                          <a:srgbClr val="0070C0"/>
                        </a:solidFill>
                        <a:latin typeface="Cambria Math" panose="02040503050406030204" pitchFamily="18" charset="0"/>
                        <a:ea typeface="Cambria Math" panose="02040503050406030204" pitchFamily="18" charset="0"/>
                        <a:cs typeface="Arial" panose="020B0604020202020204" pitchFamily="34" charset="0"/>
                      </a:rPr>
                      <m:t>&amp;</m:t>
                    </m:r>
                    <m:sSub>
                      <m:sSubPr>
                        <m:ctrlPr>
                          <a:rPr lang="ru-RU" i="1">
                            <a:solidFill>
                              <a:srgbClr val="0070C0"/>
                            </a:solidFill>
                            <a:latin typeface="Cambria Math" panose="02040503050406030204" pitchFamily="18" charset="0"/>
                            <a:ea typeface="Cambria Math" panose="02040503050406030204" pitchFamily="18" charset="0"/>
                            <a:cs typeface="Arial" panose="020B0604020202020204" pitchFamily="34" charset="0"/>
                          </a:rPr>
                        </m:ctrlPr>
                      </m:sSubPr>
                      <m:e>
                        <m:r>
                          <a:rPr lang="en-US" i="1">
                            <a:solidFill>
                              <a:srgbClr val="0070C0"/>
                            </a:solidFill>
                            <a:latin typeface="Cambria Math" panose="02040503050406030204" pitchFamily="18" charset="0"/>
                            <a:ea typeface="Cambria Math" panose="02040503050406030204" pitchFamily="18" charset="0"/>
                            <a:cs typeface="Arial" panose="020B0604020202020204" pitchFamily="34" charset="0"/>
                          </a:rPr>
                          <m:t>𝐵</m:t>
                        </m:r>
                      </m:e>
                      <m:sub>
                        <m:r>
                          <a:rPr lang="ru-RU" i="1">
                            <a:solidFill>
                              <a:srgbClr val="0070C0"/>
                            </a:solidFill>
                            <a:latin typeface="Cambria Math" panose="02040503050406030204" pitchFamily="18" charset="0"/>
                            <a:ea typeface="Cambria Math" panose="02040503050406030204" pitchFamily="18" charset="0"/>
                            <a:cs typeface="Arial" panose="020B0604020202020204" pitchFamily="34" charset="0"/>
                          </a:rPr>
                          <m:t>Г</m:t>
                        </m:r>
                      </m:sub>
                    </m:sSub>
                    <m:r>
                      <m:rPr>
                        <m:nor/>
                      </m:rPr>
                      <a:rPr lang="en-US" dirty="0">
                        <a:solidFill>
                          <a:srgbClr val="0070C0"/>
                        </a:solidFill>
                        <a:ea typeface="Cambria Math" panose="02040503050406030204" pitchFamily="18" charset="0"/>
                      </a:rPr>
                      <m:t>)</m:t>
                    </m:r>
                    <m:r>
                      <a:rPr lang="ru-RU" i="1">
                        <a:solidFill>
                          <a:srgbClr val="0070C0"/>
                        </a:solidFill>
                        <a:latin typeface="Cambria Math" panose="02040503050406030204" pitchFamily="18" charset="0"/>
                        <a:ea typeface="Cambria Math" panose="02040503050406030204" pitchFamily="18" charset="0"/>
                      </a:rPr>
                      <m:t>∨</m:t>
                    </m:r>
                    <m:sSub>
                      <m:sSubPr>
                        <m:ctrlPr>
                          <a:rPr lang="ru-RU" i="1">
                            <a:solidFill>
                              <a:srgbClr val="0070C0"/>
                            </a:solidFill>
                            <a:latin typeface="Cambria Math" panose="02040503050406030204" pitchFamily="18" charset="0"/>
                            <a:ea typeface="Cambria Math" panose="02040503050406030204" pitchFamily="18" charset="0"/>
                            <a:cs typeface="Arial" panose="020B0604020202020204" pitchFamily="34" charset="0"/>
                          </a:rPr>
                        </m:ctrlPr>
                      </m:sSubPr>
                      <m:e>
                        <m:r>
                          <a:rPr lang="en-US" i="1">
                            <a:solidFill>
                              <a:srgbClr val="0070C0"/>
                            </a:solidFill>
                            <a:latin typeface="Cambria Math" panose="02040503050406030204" pitchFamily="18" charset="0"/>
                            <a:ea typeface="Cambria Math" panose="02040503050406030204" pitchFamily="18" charset="0"/>
                            <a:cs typeface="Arial" panose="020B0604020202020204" pitchFamily="34" charset="0"/>
                          </a:rPr>
                          <m:t>(</m:t>
                        </m:r>
                        <m:r>
                          <a:rPr lang="en-US" i="1">
                            <a:solidFill>
                              <a:srgbClr val="0070C0"/>
                            </a:solidFill>
                            <a:latin typeface="Cambria Math" panose="02040503050406030204" pitchFamily="18" charset="0"/>
                            <a:ea typeface="Cambria Math" panose="02040503050406030204" pitchFamily="18" charset="0"/>
                            <a:cs typeface="Arial" panose="020B0604020202020204" pitchFamily="34" charset="0"/>
                          </a:rPr>
                          <m:t>𝐴</m:t>
                        </m:r>
                      </m:e>
                      <m:sub>
                        <m:r>
                          <a:rPr lang="ru-RU" i="1">
                            <a:solidFill>
                              <a:srgbClr val="0070C0"/>
                            </a:solidFill>
                            <a:latin typeface="Cambria Math" panose="02040503050406030204" pitchFamily="18" charset="0"/>
                            <a:ea typeface="Cambria Math" panose="02040503050406030204" pitchFamily="18" charset="0"/>
                            <a:cs typeface="Arial" panose="020B0604020202020204" pitchFamily="34" charset="0"/>
                          </a:rPr>
                          <m:t>Г</m:t>
                        </m:r>
                      </m:sub>
                    </m:sSub>
                    <m:r>
                      <m:rPr>
                        <m:nor/>
                      </m:rPr>
                      <a:rPr lang="en-US" dirty="0">
                        <a:solidFill>
                          <a:srgbClr val="0070C0"/>
                        </a:solidFill>
                      </a:rPr>
                      <m:t>&amp;</m:t>
                    </m:r>
                    <m:sSub>
                      <m:sSubPr>
                        <m:ctrlPr>
                          <a:rPr lang="ru-RU" i="1">
                            <a:solidFill>
                              <a:srgbClr val="0070C0"/>
                            </a:solidFill>
                            <a:latin typeface="Cambria Math" panose="02040503050406030204" pitchFamily="18" charset="0"/>
                            <a:ea typeface="Cambria Math" panose="02040503050406030204" pitchFamily="18" charset="0"/>
                            <a:cs typeface="Arial" panose="020B0604020202020204" pitchFamily="34" charset="0"/>
                          </a:rPr>
                        </m:ctrlPr>
                      </m:sSubPr>
                      <m:e>
                        <m:r>
                          <a:rPr lang="en-US" i="1">
                            <a:solidFill>
                              <a:srgbClr val="0070C0"/>
                            </a:solidFill>
                            <a:latin typeface="Cambria Math" panose="02040503050406030204" pitchFamily="18" charset="0"/>
                            <a:ea typeface="Cambria Math" panose="02040503050406030204" pitchFamily="18" charset="0"/>
                            <a:cs typeface="Arial" panose="020B0604020202020204" pitchFamily="34" charset="0"/>
                          </a:rPr>
                          <m:t>𝐶</m:t>
                        </m:r>
                      </m:e>
                      <m:sub>
                        <m:r>
                          <a:rPr lang="ru-RU" i="1">
                            <a:solidFill>
                              <a:srgbClr val="0070C0"/>
                            </a:solidFill>
                            <a:latin typeface="Cambria Math" panose="02040503050406030204" pitchFamily="18" charset="0"/>
                            <a:ea typeface="Cambria Math" panose="02040503050406030204" pitchFamily="18" charset="0"/>
                            <a:cs typeface="Arial" panose="020B0604020202020204" pitchFamily="34" charset="0"/>
                          </a:rPr>
                          <m:t>Г</m:t>
                        </m:r>
                      </m:sub>
                    </m:sSub>
                    <m:r>
                      <m:rPr>
                        <m:nor/>
                      </m:rPr>
                      <a:rPr lang="en-US" dirty="0">
                        <a:solidFill>
                          <a:srgbClr val="0070C0"/>
                        </a:solidFill>
                        <a:ea typeface="Cambria Math" panose="02040503050406030204" pitchFamily="18" charset="0"/>
                      </a:rPr>
                      <m:t>)</m:t>
                    </m:r>
                    <m:r>
                      <a:rPr lang="ru-RU" i="1">
                        <a:solidFill>
                          <a:srgbClr val="0070C0"/>
                        </a:solidFill>
                        <a:latin typeface="Cambria Math" panose="02040503050406030204" pitchFamily="18" charset="0"/>
                        <a:ea typeface="Cambria Math" panose="02040503050406030204" pitchFamily="18" charset="0"/>
                      </a:rPr>
                      <m:t>∨</m:t>
                    </m:r>
                    <m:sSub>
                      <m:sSubPr>
                        <m:ctrlPr>
                          <a:rPr lang="ru-RU" i="1">
                            <a:solidFill>
                              <a:srgbClr val="0070C0"/>
                            </a:solidFill>
                            <a:latin typeface="Cambria Math" panose="02040503050406030204" pitchFamily="18" charset="0"/>
                            <a:ea typeface="Cambria Math" panose="02040503050406030204" pitchFamily="18" charset="0"/>
                            <a:cs typeface="Arial" panose="020B0604020202020204" pitchFamily="34" charset="0"/>
                          </a:rPr>
                        </m:ctrlPr>
                      </m:sSubPr>
                      <m:e>
                        <m:r>
                          <a:rPr lang="en-US" i="1">
                            <a:solidFill>
                              <a:srgbClr val="0070C0"/>
                            </a:solidFill>
                            <a:latin typeface="Cambria Math" panose="02040503050406030204" pitchFamily="18" charset="0"/>
                            <a:ea typeface="Cambria Math" panose="02040503050406030204" pitchFamily="18" charset="0"/>
                            <a:cs typeface="Arial" panose="020B0604020202020204" pitchFamily="34" charset="0"/>
                          </a:rPr>
                          <m:t>(</m:t>
                        </m:r>
                        <m:r>
                          <a:rPr lang="en-US" i="1">
                            <a:solidFill>
                              <a:srgbClr val="0070C0"/>
                            </a:solidFill>
                            <a:latin typeface="Cambria Math" panose="02040503050406030204" pitchFamily="18" charset="0"/>
                            <a:ea typeface="Cambria Math" panose="02040503050406030204" pitchFamily="18" charset="0"/>
                            <a:cs typeface="Arial" panose="020B0604020202020204" pitchFamily="34" charset="0"/>
                          </a:rPr>
                          <m:t>𝐵</m:t>
                        </m:r>
                      </m:e>
                      <m:sub>
                        <m:r>
                          <a:rPr lang="ru-RU" i="1">
                            <a:solidFill>
                              <a:srgbClr val="0070C0"/>
                            </a:solidFill>
                            <a:latin typeface="Cambria Math" panose="02040503050406030204" pitchFamily="18" charset="0"/>
                            <a:ea typeface="Cambria Math" panose="02040503050406030204" pitchFamily="18" charset="0"/>
                            <a:cs typeface="Arial" panose="020B0604020202020204" pitchFamily="34" charset="0"/>
                          </a:rPr>
                          <m:t>Г</m:t>
                        </m:r>
                      </m:sub>
                    </m:sSub>
                    <m:r>
                      <m:rPr>
                        <m:nor/>
                      </m:rPr>
                      <a:rPr lang="en-US" dirty="0">
                        <a:solidFill>
                          <a:srgbClr val="0070C0"/>
                        </a:solidFill>
                      </a:rPr>
                      <m:t>&amp;</m:t>
                    </m:r>
                    <m:sSub>
                      <m:sSubPr>
                        <m:ctrlPr>
                          <a:rPr lang="ru-RU" i="1">
                            <a:solidFill>
                              <a:srgbClr val="0070C0"/>
                            </a:solidFill>
                            <a:latin typeface="Cambria Math" panose="02040503050406030204" pitchFamily="18" charset="0"/>
                            <a:ea typeface="Cambria Math" panose="02040503050406030204" pitchFamily="18" charset="0"/>
                            <a:cs typeface="Arial" panose="020B0604020202020204" pitchFamily="34" charset="0"/>
                          </a:rPr>
                        </m:ctrlPr>
                      </m:sSubPr>
                      <m:e>
                        <m:r>
                          <a:rPr lang="en-US" i="1">
                            <a:solidFill>
                              <a:srgbClr val="0070C0"/>
                            </a:solidFill>
                            <a:latin typeface="Cambria Math" panose="02040503050406030204" pitchFamily="18" charset="0"/>
                            <a:ea typeface="Cambria Math" panose="02040503050406030204" pitchFamily="18" charset="0"/>
                            <a:cs typeface="Arial" panose="020B0604020202020204" pitchFamily="34" charset="0"/>
                          </a:rPr>
                          <m:t>𝐶</m:t>
                        </m:r>
                      </m:e>
                      <m:sub>
                        <m:r>
                          <a:rPr lang="ru-RU" i="1">
                            <a:solidFill>
                              <a:srgbClr val="0070C0"/>
                            </a:solidFill>
                            <a:latin typeface="Cambria Math" panose="02040503050406030204" pitchFamily="18" charset="0"/>
                            <a:ea typeface="Cambria Math" panose="02040503050406030204" pitchFamily="18" charset="0"/>
                            <a:cs typeface="Arial" panose="020B0604020202020204" pitchFamily="34" charset="0"/>
                          </a:rPr>
                          <m:t>Г</m:t>
                        </m:r>
                      </m:sub>
                    </m:sSub>
                    <m:r>
                      <m:rPr>
                        <m:nor/>
                      </m:rPr>
                      <a:rPr lang="en-US" dirty="0">
                        <a:solidFill>
                          <a:srgbClr val="0070C0"/>
                        </a:solidFill>
                      </a:rPr>
                      <m:t>))</m:t>
                    </m:r>
                  </m:oMath>
                </a14:m>
                <a:r>
                  <a:rPr lang="ru-RU" dirty="0" smtClean="0"/>
                  <a:t>(акс.1,акс.2)</a:t>
                </a:r>
                <a:r>
                  <a:rPr lang="ru-RU" dirty="0"/>
                  <a:t>	    </a:t>
                </a:r>
              </a:p>
              <a:p>
                <a:pPr marL="0" indent="0">
                  <a:buNone/>
                </a:pPr>
                <a14:m>
                  <m:oMath xmlns:m="http://schemas.openxmlformats.org/officeDocument/2006/math">
                    <m:sSub>
                      <m:sSubPr>
                        <m:ctrlPr>
                          <a:rPr lang="en-US" i="1">
                            <a:solidFill>
                              <a:srgbClr val="0070C0"/>
                            </a:solidFill>
                            <a:latin typeface="Cambria Math" panose="02040503050406030204" pitchFamily="18" charset="0"/>
                            <a:cs typeface="Arial" panose="020B0604020202020204" pitchFamily="34" charset="0"/>
                          </a:rPr>
                        </m:ctrlPr>
                      </m:sSubPr>
                      <m:e>
                        <m:r>
                          <a:rPr lang="en-US" i="1">
                            <a:solidFill>
                              <a:srgbClr val="0070C0"/>
                            </a:solidFill>
                            <a:latin typeface="Cambria Math" panose="02040503050406030204" pitchFamily="18" charset="0"/>
                            <a:cs typeface="Arial" panose="020B0604020202020204" pitchFamily="34" charset="0"/>
                          </a:rPr>
                          <m:t>𝐸</m:t>
                        </m:r>
                      </m:e>
                      <m:sub>
                        <m:r>
                          <a:rPr lang="en-US" i="1">
                            <a:solidFill>
                              <a:srgbClr val="0070C0"/>
                            </a:solidFill>
                            <a:latin typeface="Cambria Math" panose="02040503050406030204" pitchFamily="18" charset="0"/>
                            <a:cs typeface="Arial" panose="020B0604020202020204" pitchFamily="34" charset="0"/>
                          </a:rPr>
                          <m:t>𝐵</m:t>
                        </m:r>
                      </m:sub>
                    </m:sSub>
                    <m:r>
                      <a:rPr lang="ru-RU" i="1">
                        <a:solidFill>
                          <a:srgbClr val="0070C0"/>
                        </a:solidFill>
                        <a:latin typeface="Cambria Math" panose="02040503050406030204" pitchFamily="18" charset="0"/>
                        <a:cs typeface="Arial" panose="020B0604020202020204" pitchFamily="34" charset="0"/>
                      </a:rPr>
                      <m:t>2</m:t>
                    </m:r>
                    <m:r>
                      <a:rPr lang="en-US">
                        <a:solidFill>
                          <a:srgbClr val="0070C0"/>
                        </a:solidFill>
                        <a:latin typeface="Cambria Math" panose="02040503050406030204" pitchFamily="18" charset="0"/>
                        <a:cs typeface="Arial" panose="020B0604020202020204" pitchFamily="34" charset="0"/>
                      </a:rPr>
                      <m:t>&amp;</m:t>
                    </m:r>
                    <m:sSub>
                      <m:sSubPr>
                        <m:ctrlPr>
                          <a:rPr lang="ru-RU" i="1">
                            <a:solidFill>
                              <a:srgbClr val="0070C0"/>
                            </a:solidFill>
                            <a:latin typeface="Cambria Math" panose="02040503050406030204" pitchFamily="18" charset="0"/>
                          </a:rPr>
                        </m:ctrlPr>
                      </m:sSubPr>
                      <m:e>
                        <m:r>
                          <a:rPr lang="en-US" i="1">
                            <a:solidFill>
                              <a:srgbClr val="0070C0"/>
                            </a:solidFill>
                            <a:latin typeface="Cambria Math" panose="02040503050406030204" pitchFamily="18" charset="0"/>
                          </a:rPr>
                          <m:t>𝐾</m:t>
                        </m:r>
                      </m:e>
                      <m:sub>
                        <m:r>
                          <a:rPr lang="en-US" i="1">
                            <a:solidFill>
                              <a:srgbClr val="0070C0"/>
                            </a:solidFill>
                            <a:latin typeface="Cambria Math" panose="02040503050406030204" pitchFamily="18" charset="0"/>
                          </a:rPr>
                          <m:t>𝐵</m:t>
                        </m:r>
                      </m:sub>
                    </m:sSub>
                    <m:d>
                      <m:dPr>
                        <m:ctrlPr>
                          <a:rPr lang="ru-RU" i="1">
                            <a:solidFill>
                              <a:srgbClr val="0070C0"/>
                            </a:solidFill>
                            <a:latin typeface="Cambria Math" panose="02040503050406030204" pitchFamily="18" charset="0"/>
                          </a:rPr>
                        </m:ctrlPr>
                      </m:dPr>
                      <m:e>
                        <m:sSub>
                          <m:sSubPr>
                            <m:ctrlPr>
                              <a:rPr lang="ru-RU" i="1">
                                <a:solidFill>
                                  <a:srgbClr val="0070C0"/>
                                </a:solidFill>
                                <a:latin typeface="Cambria Math" panose="02040503050406030204" pitchFamily="18" charset="0"/>
                              </a:rPr>
                            </m:ctrlPr>
                          </m:sSubPr>
                          <m:e>
                            <m:r>
                              <a:rPr lang="en-US" i="1">
                                <a:solidFill>
                                  <a:srgbClr val="0070C0"/>
                                </a:solidFill>
                                <a:latin typeface="Cambria Math" panose="02040503050406030204" pitchFamily="18" charset="0"/>
                              </a:rPr>
                              <m:t>𝐵</m:t>
                            </m:r>
                          </m:e>
                          <m:sub>
                            <m:r>
                              <a:rPr lang="ru-RU" i="1">
                                <a:solidFill>
                                  <a:srgbClr val="0070C0"/>
                                </a:solidFill>
                                <a:latin typeface="Cambria Math" panose="02040503050406030204" pitchFamily="18" charset="0"/>
                              </a:rPr>
                              <m:t>Г</m:t>
                            </m:r>
                          </m:sub>
                        </m:sSub>
                        <m:r>
                          <a:rPr lang="ru-RU" i="1">
                            <a:solidFill>
                              <a:srgbClr val="0070C0"/>
                            </a:solidFill>
                            <a:latin typeface="Cambria Math" panose="02040503050406030204" pitchFamily="18" charset="0"/>
                            <a:ea typeface="Cambria Math" panose="02040503050406030204" pitchFamily="18" charset="0"/>
                          </a:rPr>
                          <m:t>∨</m:t>
                        </m:r>
                        <m:sSub>
                          <m:sSubPr>
                            <m:ctrlPr>
                              <a:rPr lang="ru-RU" i="1">
                                <a:solidFill>
                                  <a:srgbClr val="0070C0"/>
                                </a:solidFill>
                                <a:latin typeface="Cambria Math" panose="02040503050406030204" pitchFamily="18" charset="0"/>
                                <a:ea typeface="Cambria Math" panose="02040503050406030204" pitchFamily="18" charset="0"/>
                              </a:rPr>
                            </m:ctrlPr>
                          </m:sSubPr>
                          <m:e>
                            <m:r>
                              <a:rPr lang="en-US" i="1">
                                <a:solidFill>
                                  <a:srgbClr val="0070C0"/>
                                </a:solidFill>
                                <a:latin typeface="Cambria Math" panose="02040503050406030204" pitchFamily="18" charset="0"/>
                                <a:ea typeface="Cambria Math" panose="02040503050406030204" pitchFamily="18" charset="0"/>
                              </a:rPr>
                              <m:t>𝐵</m:t>
                            </m:r>
                          </m:e>
                          <m:sub>
                            <m:r>
                              <a:rPr lang="ru-RU" i="1">
                                <a:solidFill>
                                  <a:srgbClr val="0070C0"/>
                                </a:solidFill>
                                <a:latin typeface="Cambria Math" panose="02040503050406030204" pitchFamily="18" charset="0"/>
                                <a:ea typeface="Cambria Math" panose="02040503050406030204" pitchFamily="18" charset="0"/>
                              </a:rPr>
                              <m:t>Ч</m:t>
                            </m:r>
                          </m:sub>
                        </m:sSub>
                      </m:e>
                    </m:d>
                    <m:r>
                      <a:rPr lang="en-US" i="1">
                        <a:solidFill>
                          <a:srgbClr val="0070C0"/>
                        </a:solidFill>
                        <a:latin typeface="Cambria Math" panose="02040503050406030204" pitchFamily="18" charset="0"/>
                        <a:ea typeface="Cambria Math" panose="02040503050406030204" pitchFamily="18" charset="0"/>
                      </a:rPr>
                      <m:t>&amp;</m:t>
                    </m:r>
                    <m:sSub>
                      <m:sSubPr>
                        <m:ctrlPr>
                          <a:rPr lang="ru-RU" i="1">
                            <a:solidFill>
                              <a:srgbClr val="0070C0"/>
                            </a:solidFill>
                            <a:latin typeface="Cambria Math" panose="02040503050406030204" pitchFamily="18" charset="0"/>
                          </a:rPr>
                        </m:ctrlPr>
                      </m:sSubPr>
                      <m:e>
                        <m:r>
                          <m:rPr>
                            <m:sty m:val="p"/>
                          </m:rPr>
                          <a:rPr lang="en-US">
                            <a:solidFill>
                              <a:srgbClr val="0070C0"/>
                            </a:solidFill>
                            <a:latin typeface="Cambria Math"/>
                          </a:rPr>
                          <m:t>C</m:t>
                        </m:r>
                      </m:e>
                      <m:sub>
                        <m:r>
                          <m:rPr>
                            <m:sty m:val="p"/>
                          </m:rPr>
                          <a:rPr lang="en-US">
                            <a:solidFill>
                              <a:srgbClr val="0070C0"/>
                            </a:solidFill>
                            <a:latin typeface="Cambria Math"/>
                          </a:rPr>
                          <m:t>G</m:t>
                        </m:r>
                      </m:sub>
                    </m:sSub>
                    <m:r>
                      <a:rPr lang="ru-RU" b="0" i="0" smtClean="0">
                        <a:solidFill>
                          <a:srgbClr val="0070C0"/>
                        </a:solidFill>
                        <a:latin typeface="Cambria Math" panose="02040503050406030204" pitchFamily="18" charset="0"/>
                      </a:rPr>
                      <m:t>2</m:t>
                    </m:r>
                  </m:oMath>
                </a14:m>
                <a:r>
                  <a:rPr lang="ru-RU" dirty="0" smtClean="0"/>
                  <a:t> (акс.2,акс.4)</a:t>
                </a:r>
              </a:p>
              <a:p>
                <a:pPr marL="0" indent="0">
                  <a:buNone/>
                </a:pPr>
                <a14:m>
                  <m:oMath xmlns:m="http://schemas.openxmlformats.org/officeDocument/2006/math">
                    <m:sSub>
                      <m:sSubPr>
                        <m:ctrlPr>
                          <a:rPr lang="ru-RU" i="1">
                            <a:solidFill>
                              <a:srgbClr val="0070C0"/>
                            </a:solidFill>
                            <a:latin typeface="Cambria Math" panose="02040503050406030204" pitchFamily="18" charset="0"/>
                            <a:ea typeface="Cambria Math" panose="02040503050406030204" pitchFamily="18" charset="0"/>
                            <a:cs typeface="Arial" panose="020B0604020202020204" pitchFamily="34" charset="0"/>
                          </a:rPr>
                        </m:ctrlPr>
                      </m:sSubPr>
                      <m:e>
                        <m:r>
                          <a:rPr lang="ru-RU" i="1">
                            <a:solidFill>
                              <a:srgbClr val="0070C0"/>
                            </a:solidFill>
                            <a:latin typeface="Cambria Math" panose="02040503050406030204" pitchFamily="18" charset="0"/>
                            <a:ea typeface="Cambria Math" panose="02040503050406030204" pitchFamily="18" charset="0"/>
                            <a:cs typeface="Arial" panose="020B0604020202020204" pitchFamily="34" charset="0"/>
                          </a:rPr>
                          <m:t>¬</m:t>
                        </m:r>
                        <m:r>
                          <a:rPr lang="en-US" i="1">
                            <a:solidFill>
                              <a:srgbClr val="0070C0"/>
                            </a:solidFill>
                            <a:latin typeface="Cambria Math" panose="02040503050406030204" pitchFamily="18" charset="0"/>
                            <a:ea typeface="Cambria Math" panose="02040503050406030204" pitchFamily="18" charset="0"/>
                            <a:cs typeface="Arial" panose="020B0604020202020204" pitchFamily="34" charset="0"/>
                          </a:rPr>
                          <m:t>𝐾</m:t>
                        </m:r>
                      </m:e>
                      <m:sub>
                        <m:r>
                          <a:rPr lang="en-US" i="1">
                            <a:solidFill>
                              <a:srgbClr val="0070C0"/>
                            </a:solidFill>
                            <a:latin typeface="Cambria Math" panose="02040503050406030204" pitchFamily="18" charset="0"/>
                            <a:ea typeface="Cambria Math" panose="02040503050406030204" pitchFamily="18" charset="0"/>
                            <a:cs typeface="Arial" panose="020B0604020202020204" pitchFamily="34" charset="0"/>
                          </a:rPr>
                          <m:t>𝐵</m:t>
                        </m:r>
                      </m:sub>
                    </m:sSub>
                    <m:sSub>
                      <m:sSubPr>
                        <m:ctrlPr>
                          <a:rPr lang="ru-RU" i="1">
                            <a:solidFill>
                              <a:srgbClr val="0070C0"/>
                            </a:solidFill>
                            <a:latin typeface="Cambria Math" panose="02040503050406030204" pitchFamily="18" charset="0"/>
                            <a:ea typeface="Cambria Math" panose="02040503050406030204" pitchFamily="18" charset="0"/>
                            <a:cs typeface="Arial" panose="020B0604020202020204" pitchFamily="34" charset="0"/>
                          </a:rPr>
                        </m:ctrlPr>
                      </m:sSubPr>
                      <m:e>
                        <m:r>
                          <a:rPr lang="en-US" i="1">
                            <a:solidFill>
                              <a:srgbClr val="0070C0"/>
                            </a:solidFill>
                            <a:latin typeface="Cambria Math" panose="02040503050406030204" pitchFamily="18" charset="0"/>
                            <a:ea typeface="Cambria Math" panose="02040503050406030204" pitchFamily="18" charset="0"/>
                            <a:cs typeface="Arial" panose="020B0604020202020204" pitchFamily="34" charset="0"/>
                          </a:rPr>
                          <m:t>𝐵</m:t>
                        </m:r>
                      </m:e>
                      <m:sub>
                        <m:r>
                          <a:rPr lang="ru-RU" i="1">
                            <a:solidFill>
                              <a:srgbClr val="0070C0"/>
                            </a:solidFill>
                            <a:latin typeface="Cambria Math" panose="02040503050406030204" pitchFamily="18" charset="0"/>
                            <a:ea typeface="Cambria Math" panose="02040503050406030204" pitchFamily="18" charset="0"/>
                            <a:cs typeface="Arial" panose="020B0604020202020204" pitchFamily="34" charset="0"/>
                          </a:rPr>
                          <m:t>Г</m:t>
                        </m:r>
                      </m:sub>
                    </m:sSub>
                  </m:oMath>
                </a14:m>
                <a:r>
                  <a:rPr lang="en-US" dirty="0"/>
                  <a:t> (</a:t>
                </a:r>
                <a:r>
                  <a:rPr lang="ru-RU" dirty="0"/>
                  <a:t>акс.5</a:t>
                </a:r>
                <a:r>
                  <a:rPr lang="ru-RU" dirty="0" smtClean="0"/>
                  <a:t>)</a:t>
                </a:r>
              </a:p>
              <a:p>
                <a:pPr marL="0" indent="0">
                  <a:buNone/>
                </a:pPr>
                <a:r>
                  <a:rPr lang="ru-RU" dirty="0"/>
                  <a:t>Агент </a:t>
                </a:r>
                <a:r>
                  <a:rPr lang="en-US" dirty="0"/>
                  <a:t>C</a:t>
                </a:r>
                <a:r>
                  <a:rPr lang="en-US" dirty="0" smtClean="0"/>
                  <a:t>:</a:t>
                </a:r>
                <a:r>
                  <a:rPr lang="ru-RU" dirty="0" smtClean="0"/>
                  <a:t> Аналогичные размышления как у «</a:t>
                </a:r>
                <a:r>
                  <a:rPr lang="en-US" dirty="0" smtClean="0"/>
                  <a:t>A</a:t>
                </a:r>
                <a:r>
                  <a:rPr lang="ru-RU" dirty="0" smtClean="0"/>
                  <a:t>».</a:t>
                </a:r>
                <a:r>
                  <a:rPr lang="en-US" dirty="0"/>
                  <a:t>	    </a:t>
                </a:r>
                <a14:m>
                  <m:oMath xmlns:m="http://schemas.openxmlformats.org/officeDocument/2006/math">
                    <m:sSub>
                      <m:sSubPr>
                        <m:ctrlPr>
                          <a:rPr lang="en-US" i="1">
                            <a:solidFill>
                              <a:srgbClr val="0070C0"/>
                            </a:solidFill>
                            <a:latin typeface="Cambria Math" panose="02040503050406030204" pitchFamily="18" charset="0"/>
                            <a:cs typeface="Arial" panose="020B0604020202020204" pitchFamily="34" charset="0"/>
                          </a:rPr>
                        </m:ctrlPr>
                      </m:sSubPr>
                      <m:e>
                        <m:r>
                          <a:rPr lang="en-US" i="1">
                            <a:solidFill>
                              <a:srgbClr val="0070C0"/>
                            </a:solidFill>
                            <a:latin typeface="Cambria Math" panose="02040503050406030204" pitchFamily="18" charset="0"/>
                            <a:cs typeface="Arial" panose="020B0604020202020204" pitchFamily="34" charset="0"/>
                          </a:rPr>
                          <m:t>𝐸</m:t>
                        </m:r>
                      </m:e>
                      <m:sub>
                        <m:r>
                          <a:rPr lang="en-US" i="1">
                            <a:solidFill>
                              <a:srgbClr val="0070C0"/>
                            </a:solidFill>
                            <a:latin typeface="Cambria Math" panose="02040503050406030204" pitchFamily="18" charset="0"/>
                            <a:cs typeface="Arial" panose="020B0604020202020204" pitchFamily="34" charset="0"/>
                          </a:rPr>
                          <m:t>𝐶</m:t>
                        </m:r>
                      </m:sub>
                    </m:sSub>
                    <m:r>
                      <a:rPr lang="en-US" i="1">
                        <a:solidFill>
                          <a:srgbClr val="0070C0"/>
                        </a:solidFill>
                        <a:latin typeface="Cambria Math" panose="02040503050406030204" pitchFamily="18" charset="0"/>
                        <a:cs typeface="Arial" panose="020B0604020202020204" pitchFamily="34" charset="0"/>
                      </a:rPr>
                      <m:t>1</m:t>
                    </m:r>
                    <m:r>
                      <a:rPr lang="en-US">
                        <a:solidFill>
                          <a:srgbClr val="0070C0"/>
                        </a:solidFill>
                        <a:latin typeface="Cambria Math" panose="02040503050406030204" pitchFamily="18" charset="0"/>
                        <a:cs typeface="Arial" panose="020B0604020202020204" pitchFamily="34" charset="0"/>
                      </a:rPr>
                      <m:t>&amp;</m:t>
                    </m:r>
                    <m:sSub>
                      <m:sSubPr>
                        <m:ctrlPr>
                          <a:rPr lang="ru-RU" i="1">
                            <a:solidFill>
                              <a:srgbClr val="0070C0"/>
                            </a:solidFill>
                            <a:latin typeface="Cambria Math" panose="02040503050406030204" pitchFamily="18" charset="0"/>
                          </a:rPr>
                        </m:ctrlPr>
                      </m:sSubPr>
                      <m:e>
                        <m:r>
                          <a:rPr lang="en-US" i="1">
                            <a:solidFill>
                              <a:srgbClr val="0070C0"/>
                            </a:solidFill>
                            <a:latin typeface="Cambria Math" panose="02040503050406030204" pitchFamily="18" charset="0"/>
                          </a:rPr>
                          <m:t>𝐾</m:t>
                        </m:r>
                      </m:e>
                      <m:sub>
                        <m:r>
                          <a:rPr lang="en-US" i="1">
                            <a:solidFill>
                              <a:srgbClr val="0070C0"/>
                            </a:solidFill>
                            <a:latin typeface="Cambria Math" panose="02040503050406030204" pitchFamily="18" charset="0"/>
                          </a:rPr>
                          <m:t>𝐶</m:t>
                        </m:r>
                      </m:sub>
                    </m:sSub>
                    <m:d>
                      <m:dPr>
                        <m:ctrlPr>
                          <a:rPr lang="ru-RU" i="1">
                            <a:solidFill>
                              <a:srgbClr val="0070C0"/>
                            </a:solidFill>
                            <a:latin typeface="Cambria Math" panose="02040503050406030204" pitchFamily="18" charset="0"/>
                          </a:rPr>
                        </m:ctrlPr>
                      </m:dPr>
                      <m:e>
                        <m:sSub>
                          <m:sSubPr>
                            <m:ctrlPr>
                              <a:rPr lang="ru-RU" i="1">
                                <a:solidFill>
                                  <a:srgbClr val="0070C0"/>
                                </a:solidFill>
                                <a:latin typeface="Cambria Math" panose="02040503050406030204" pitchFamily="18" charset="0"/>
                              </a:rPr>
                            </m:ctrlPr>
                          </m:sSubPr>
                          <m:e>
                            <m:r>
                              <a:rPr lang="en-US" i="1">
                                <a:solidFill>
                                  <a:srgbClr val="0070C0"/>
                                </a:solidFill>
                                <a:latin typeface="Cambria Math" panose="02040503050406030204" pitchFamily="18" charset="0"/>
                              </a:rPr>
                              <m:t>𝐶</m:t>
                            </m:r>
                          </m:e>
                          <m:sub>
                            <m:r>
                              <a:rPr lang="ru-RU" i="1">
                                <a:solidFill>
                                  <a:srgbClr val="0070C0"/>
                                </a:solidFill>
                                <a:latin typeface="Cambria Math" panose="02040503050406030204" pitchFamily="18" charset="0"/>
                              </a:rPr>
                              <m:t>Г</m:t>
                            </m:r>
                          </m:sub>
                        </m:sSub>
                        <m:r>
                          <a:rPr lang="ru-RU" i="1">
                            <a:solidFill>
                              <a:srgbClr val="0070C0"/>
                            </a:solidFill>
                            <a:latin typeface="Cambria Math" panose="02040503050406030204" pitchFamily="18" charset="0"/>
                            <a:ea typeface="Cambria Math" panose="02040503050406030204" pitchFamily="18" charset="0"/>
                          </a:rPr>
                          <m:t>∨</m:t>
                        </m:r>
                        <m:sSub>
                          <m:sSubPr>
                            <m:ctrlPr>
                              <a:rPr lang="ru-RU" i="1">
                                <a:solidFill>
                                  <a:srgbClr val="0070C0"/>
                                </a:solidFill>
                                <a:latin typeface="Cambria Math" panose="02040503050406030204" pitchFamily="18" charset="0"/>
                                <a:ea typeface="Cambria Math" panose="02040503050406030204" pitchFamily="18" charset="0"/>
                              </a:rPr>
                            </m:ctrlPr>
                          </m:sSubPr>
                          <m:e>
                            <m:r>
                              <a:rPr lang="en-US" i="1">
                                <a:solidFill>
                                  <a:srgbClr val="0070C0"/>
                                </a:solidFill>
                                <a:latin typeface="Cambria Math" panose="02040503050406030204" pitchFamily="18" charset="0"/>
                                <a:ea typeface="Cambria Math" panose="02040503050406030204" pitchFamily="18" charset="0"/>
                              </a:rPr>
                              <m:t>𝐶</m:t>
                            </m:r>
                          </m:e>
                          <m:sub>
                            <m:r>
                              <a:rPr lang="ru-RU" i="1">
                                <a:solidFill>
                                  <a:srgbClr val="0070C0"/>
                                </a:solidFill>
                                <a:latin typeface="Cambria Math" panose="02040503050406030204" pitchFamily="18" charset="0"/>
                                <a:ea typeface="Cambria Math" panose="02040503050406030204" pitchFamily="18" charset="0"/>
                              </a:rPr>
                              <m:t>Ч</m:t>
                            </m:r>
                          </m:sub>
                        </m:sSub>
                      </m:e>
                    </m:d>
                    <m:r>
                      <a:rPr lang="en-US" i="1">
                        <a:solidFill>
                          <a:srgbClr val="0070C0"/>
                        </a:solidFill>
                        <a:latin typeface="Cambria Math" panose="02040503050406030204" pitchFamily="18" charset="0"/>
                        <a:ea typeface="Cambria Math" panose="02040503050406030204" pitchFamily="18" charset="0"/>
                      </a:rPr>
                      <m:t>&amp;</m:t>
                    </m:r>
                    <m:sSub>
                      <m:sSubPr>
                        <m:ctrlPr>
                          <a:rPr lang="ru-RU" i="1">
                            <a:solidFill>
                              <a:srgbClr val="0070C0"/>
                            </a:solidFill>
                            <a:latin typeface="Cambria Math" panose="02040503050406030204" pitchFamily="18" charset="0"/>
                          </a:rPr>
                        </m:ctrlPr>
                      </m:sSubPr>
                      <m:e>
                        <m:r>
                          <m:rPr>
                            <m:sty m:val="p"/>
                          </m:rPr>
                          <a:rPr lang="en-US">
                            <a:solidFill>
                              <a:srgbClr val="0070C0"/>
                            </a:solidFill>
                            <a:latin typeface="Cambria Math"/>
                          </a:rPr>
                          <m:t>C</m:t>
                        </m:r>
                      </m:e>
                      <m:sub>
                        <m:r>
                          <m:rPr>
                            <m:sty m:val="p"/>
                          </m:rPr>
                          <a:rPr lang="en-US">
                            <a:solidFill>
                              <a:srgbClr val="0070C0"/>
                            </a:solidFill>
                            <a:latin typeface="Cambria Math"/>
                          </a:rPr>
                          <m:t>G</m:t>
                        </m:r>
                      </m:sub>
                    </m:sSub>
                    <m:r>
                      <a:rPr lang="ru-RU" b="0" i="0" smtClean="0">
                        <a:solidFill>
                          <a:srgbClr val="0070C0"/>
                        </a:solidFill>
                        <a:latin typeface="Cambria Math" panose="02040503050406030204" pitchFamily="18" charset="0"/>
                      </a:rPr>
                      <m:t>2</m:t>
                    </m:r>
                    <m:r>
                      <a:rPr lang="en-US" i="1">
                        <a:solidFill>
                          <a:srgbClr val="0070C0"/>
                        </a:solidFill>
                        <a:latin typeface="Cambria Math" panose="02040503050406030204" pitchFamily="18" charset="0"/>
                        <a:ea typeface="Cambria Math" panose="02040503050406030204" pitchFamily="18" charset="0"/>
                      </a:rPr>
                      <m:t>→</m:t>
                    </m:r>
                    <m:sSub>
                      <m:sSubPr>
                        <m:ctrlPr>
                          <a:rPr lang="ru-RU" i="1">
                            <a:solidFill>
                              <a:srgbClr val="0070C0"/>
                            </a:solidFill>
                            <a:latin typeface="Cambria Math" panose="02040503050406030204" pitchFamily="18" charset="0"/>
                            <a:ea typeface="Cambria Math" panose="02040503050406030204" pitchFamily="18" charset="0"/>
                            <a:cs typeface="Arial" panose="020B0604020202020204" pitchFamily="34" charset="0"/>
                          </a:rPr>
                        </m:ctrlPr>
                      </m:sSubPr>
                      <m:e>
                        <m:r>
                          <a:rPr lang="en-US" i="1">
                            <a:solidFill>
                              <a:srgbClr val="0070C0"/>
                            </a:solidFill>
                            <a:latin typeface="Cambria Math" panose="02040503050406030204" pitchFamily="18" charset="0"/>
                            <a:ea typeface="Cambria Math" panose="02040503050406030204" pitchFamily="18" charset="0"/>
                            <a:cs typeface="Arial" panose="020B0604020202020204" pitchFamily="34" charset="0"/>
                          </a:rPr>
                          <m:t>𝐾</m:t>
                        </m:r>
                      </m:e>
                      <m:sub>
                        <m:r>
                          <a:rPr lang="en-US" b="0" i="1" smtClean="0">
                            <a:solidFill>
                              <a:srgbClr val="0070C0"/>
                            </a:solidFill>
                            <a:latin typeface="Cambria Math" panose="02040503050406030204" pitchFamily="18" charset="0"/>
                            <a:ea typeface="Cambria Math" panose="02040503050406030204" pitchFamily="18" charset="0"/>
                            <a:cs typeface="Arial" panose="020B0604020202020204" pitchFamily="34" charset="0"/>
                          </a:rPr>
                          <m:t>𝐶</m:t>
                        </m:r>
                      </m:sub>
                    </m:sSub>
                    <m:r>
                      <a:rPr lang="ru-RU" i="1">
                        <a:solidFill>
                          <a:srgbClr val="0070C0"/>
                        </a:solidFill>
                        <a:latin typeface="Cambria Math" panose="02040503050406030204" pitchFamily="18" charset="0"/>
                        <a:ea typeface="Cambria Math" panose="02040503050406030204" pitchFamily="18" charset="0"/>
                        <a:cs typeface="Arial" panose="020B0604020202020204" pitchFamily="34" charset="0"/>
                      </a:rPr>
                      <m:t>¬</m:t>
                    </m:r>
                    <m:sSub>
                      <m:sSubPr>
                        <m:ctrlPr>
                          <a:rPr lang="ru-RU" i="1">
                            <a:solidFill>
                              <a:srgbClr val="0070C0"/>
                            </a:solidFill>
                            <a:latin typeface="Cambria Math" panose="02040503050406030204" pitchFamily="18" charset="0"/>
                            <a:ea typeface="Cambria Math" panose="02040503050406030204" pitchFamily="18" charset="0"/>
                            <a:cs typeface="Arial" panose="020B0604020202020204" pitchFamily="34" charset="0"/>
                          </a:rPr>
                        </m:ctrlPr>
                      </m:sSubPr>
                      <m:e>
                        <m:r>
                          <a:rPr lang="en-US" b="0" i="1" smtClean="0">
                            <a:solidFill>
                              <a:srgbClr val="0070C0"/>
                            </a:solidFill>
                            <a:latin typeface="Cambria Math" panose="02040503050406030204" pitchFamily="18" charset="0"/>
                            <a:ea typeface="Cambria Math" panose="02040503050406030204" pitchFamily="18" charset="0"/>
                            <a:cs typeface="Arial" panose="020B0604020202020204" pitchFamily="34" charset="0"/>
                          </a:rPr>
                          <m:t>𝐶</m:t>
                        </m:r>
                      </m:e>
                      <m:sub>
                        <m:r>
                          <a:rPr lang="ru-RU" i="1">
                            <a:solidFill>
                              <a:srgbClr val="0070C0"/>
                            </a:solidFill>
                            <a:latin typeface="Cambria Math" panose="02040503050406030204" pitchFamily="18" charset="0"/>
                            <a:ea typeface="Cambria Math" panose="02040503050406030204" pitchFamily="18" charset="0"/>
                            <a:cs typeface="Arial" panose="020B0604020202020204" pitchFamily="34" charset="0"/>
                          </a:rPr>
                          <m:t>Ч</m:t>
                        </m:r>
                      </m:sub>
                    </m:sSub>
                  </m:oMath>
                </a14:m>
                <a:r>
                  <a:rPr lang="ru-RU" sz="2000" dirty="0"/>
                  <a:t> (</a:t>
                </a:r>
                <a:r>
                  <a:rPr lang="ru-RU" dirty="0" err="1"/>
                  <a:t>акс</a:t>
                </a:r>
                <a:r>
                  <a:rPr lang="ru-RU" dirty="0"/>
                  <a:t>. 7</a:t>
                </a:r>
                <a:r>
                  <a:rPr lang="ru-RU" dirty="0" smtClean="0"/>
                  <a:t>)</a:t>
                </a:r>
                <a:endParaRPr lang="en-US" dirty="0"/>
              </a:p>
              <a:p>
                <a:pPr marL="0" indent="0">
                  <a:buNone/>
                </a:pPr>
                <a:r>
                  <a:rPr lang="ru-RU" i="1" dirty="0" smtClean="0">
                    <a:solidFill>
                      <a:schemeClr val="accent1">
                        <a:lumMod val="75000"/>
                      </a:schemeClr>
                    </a:solidFill>
                  </a:rPr>
                  <a:t>«</a:t>
                </a:r>
                <a:r>
                  <a:rPr lang="ru-RU" i="1" dirty="0">
                    <a:solidFill>
                      <a:schemeClr val="accent1">
                        <a:lumMod val="75000"/>
                      </a:schemeClr>
                    </a:solidFill>
                  </a:rPr>
                  <a:t>Если бы я был чистым, то грязнуля, которую я вижу, видела бы только чистых детей перед ней, и тогда она сразу бы догадалась, что именно она вернулась с грязью на лбу. Но она молчит. Значит я тоже грязнуля!». </a:t>
                </a:r>
              </a:p>
              <a:p>
                <a:endParaRPr lang="ru-RU" dirty="0"/>
              </a:p>
            </p:txBody>
          </p:sp>
        </mc:Choice>
        <mc:Fallback xmlns="">
          <p:sp>
            <p:nvSpPr>
              <p:cNvPr id="3" name="Объект 2"/>
              <p:cNvSpPr>
                <a:spLocks noGrp="1" noRot="1" noChangeAspect="1" noMove="1" noResize="1" noEditPoints="1" noAdjustHandles="1" noChangeArrowheads="1" noChangeShapeType="1" noTextEdit="1"/>
              </p:cNvSpPr>
              <p:nvPr>
                <p:ph idx="1"/>
              </p:nvPr>
            </p:nvSpPr>
            <p:spPr>
              <a:xfrm>
                <a:off x="628650" y="1556792"/>
                <a:ext cx="7886700" cy="5112567"/>
              </a:xfrm>
              <a:blipFill rotWithShape="0">
                <a:blip r:embed="rId2"/>
                <a:stretch>
                  <a:fillRect l="-1546" t="-1907" r="-155"/>
                </a:stretch>
              </a:blipFill>
            </p:spPr>
            <p:txBody>
              <a:bodyPr/>
              <a:lstStyle/>
              <a:p>
                <a:r>
                  <a:rPr lang="ru-RU">
                    <a:noFill/>
                  </a:rPr>
                  <a:t> </a:t>
                </a:r>
              </a:p>
            </p:txBody>
          </p:sp>
        </mc:Fallback>
      </mc:AlternateContent>
      <p:pic>
        <p:nvPicPr>
          <p:cNvPr id="4" name="Рисунок 3"/>
          <p:cNvPicPr>
            <a:picLocks noChangeAspect="1"/>
          </p:cNvPicPr>
          <p:nvPr/>
        </p:nvPicPr>
        <p:blipFill>
          <a:blip r:embed="rId3"/>
          <a:stretch>
            <a:fillRect/>
          </a:stretch>
        </p:blipFill>
        <p:spPr>
          <a:xfrm>
            <a:off x="6927542" y="0"/>
            <a:ext cx="2197643" cy="1700808"/>
          </a:xfrm>
          <a:prstGeom prst="rect">
            <a:avLst/>
          </a:prstGeom>
        </p:spPr>
      </p:pic>
    </p:spTree>
    <p:extLst>
      <p:ext uri="{BB962C8B-B14F-4D97-AF65-F5344CB8AC3E}">
        <p14:creationId xmlns:p14="http://schemas.microsoft.com/office/powerpoint/2010/main" val="2686237472"/>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Заголовок 1"/>
              <p:cNvSpPr>
                <a:spLocks noGrp="1"/>
              </p:cNvSpPr>
              <p:nvPr>
                <p:ph type="title"/>
              </p:nvPr>
            </p:nvSpPr>
            <p:spPr>
              <a:xfrm>
                <a:off x="179512" y="365128"/>
                <a:ext cx="8964488" cy="4143992"/>
              </a:xfrm>
            </p:spPr>
            <p:txBody>
              <a:bodyPr>
                <a:normAutofit fontScale="90000"/>
              </a:bodyPr>
              <a:lstStyle/>
              <a:p>
                <a:r>
                  <a:rPr lang="ru-RU" sz="4000" dirty="0" smtClean="0"/>
                  <a:t>Папа: А теперь?</a:t>
                </a:r>
                <a:br>
                  <a:rPr lang="ru-RU" sz="4000" dirty="0" smtClean="0"/>
                </a:br>
                <a:r>
                  <a:rPr lang="en-US" sz="4000" dirty="0">
                    <a:solidFill>
                      <a:srgbClr val="0070C0"/>
                    </a:solidFill>
                  </a:rPr>
                  <a:t>[!</a:t>
                </a:r>
                <a:r>
                  <a:rPr lang="en-US" sz="4000" dirty="0">
                    <a:solidFill>
                      <a:srgbClr val="0070C0"/>
                    </a:solidFill>
                    <a:cs typeface="Arial" panose="020B0604020202020204" pitchFamily="34" charset="0"/>
                  </a:rPr>
                  <a:t> </a:t>
                </a:r>
                <a14:m>
                  <m:oMath xmlns:m="http://schemas.openxmlformats.org/officeDocument/2006/math">
                    <m:sSub>
                      <m:sSubPr>
                        <m:ctrlPr>
                          <a:rPr lang="en-US" sz="4000" i="1">
                            <a:solidFill>
                              <a:srgbClr val="0070C0"/>
                            </a:solidFill>
                            <a:latin typeface="Cambria Math" panose="02040503050406030204" pitchFamily="18" charset="0"/>
                            <a:cs typeface="Arial" panose="020B0604020202020204" pitchFamily="34" charset="0"/>
                          </a:rPr>
                        </m:ctrlPr>
                      </m:sSubPr>
                      <m:e>
                        <m:r>
                          <a:rPr lang="en-US" sz="4000" i="1">
                            <a:solidFill>
                              <a:srgbClr val="0070C0"/>
                            </a:solidFill>
                            <a:latin typeface="Cambria Math" panose="02040503050406030204" pitchFamily="18" charset="0"/>
                            <a:cs typeface="Arial" panose="020B0604020202020204" pitchFamily="34" charset="0"/>
                          </a:rPr>
                          <m:t>𝐴</m:t>
                        </m:r>
                      </m:e>
                      <m:sub>
                        <m:r>
                          <a:rPr lang="en-US" sz="4000" i="1">
                            <a:solidFill>
                              <a:srgbClr val="0070C0"/>
                            </a:solidFill>
                            <a:latin typeface="Cambria Math" panose="02040503050406030204" pitchFamily="18" charset="0"/>
                            <a:cs typeface="Arial" panose="020B0604020202020204" pitchFamily="34" charset="0"/>
                          </a:rPr>
                          <m:t>𝑟</m:t>
                        </m:r>
                      </m:sub>
                    </m:sSub>
                  </m:oMath>
                </a14:m>
                <a:r>
                  <a:rPr lang="en-US" sz="4000" dirty="0">
                    <a:solidFill>
                      <a:srgbClr val="0070C0"/>
                    </a:solidFill>
                  </a:rPr>
                  <a:t>]</a:t>
                </a:r>
                <a:r>
                  <a:rPr lang="ru-RU" sz="4000" dirty="0"/>
                  <a:t/>
                </a:r>
                <a:br>
                  <a:rPr lang="ru-RU" sz="4000" dirty="0"/>
                </a:br>
                <a:r>
                  <a:rPr lang="ru-RU" sz="4000" dirty="0"/>
                  <a:t>Аня: Я знаю</a:t>
                </a:r>
                <a:r>
                  <a:rPr lang="ru-RU" sz="4000" dirty="0" smtClean="0"/>
                  <a:t>! </a:t>
                </a:r>
                <a14:m>
                  <m:oMath xmlns:m="http://schemas.openxmlformats.org/officeDocument/2006/math">
                    <m:sSub>
                      <m:sSubPr>
                        <m:ctrlPr>
                          <a:rPr lang="ru-RU" sz="3600" i="1">
                            <a:solidFill>
                              <a:srgbClr val="0070C0"/>
                            </a:solidFill>
                            <a:latin typeface="Cambria Math" panose="02040503050406030204" pitchFamily="18" charset="0"/>
                            <a:ea typeface="Cambria Math" panose="02040503050406030204" pitchFamily="18" charset="0"/>
                            <a:cs typeface="Arial" panose="020B0604020202020204" pitchFamily="34" charset="0"/>
                          </a:rPr>
                        </m:ctrlPr>
                      </m:sSubPr>
                      <m:e>
                        <m:r>
                          <a:rPr lang="en-US" sz="3600" b="0" i="1" smtClean="0">
                            <a:solidFill>
                              <a:srgbClr val="0070C0"/>
                            </a:solidFill>
                            <a:latin typeface="Cambria Math" panose="02040503050406030204" pitchFamily="18" charset="0"/>
                            <a:ea typeface="Cambria Math" panose="02040503050406030204" pitchFamily="18" charset="0"/>
                            <a:cs typeface="Arial" panose="020B0604020202020204" pitchFamily="34" charset="0"/>
                          </a:rPr>
                          <m:t>(</m:t>
                        </m:r>
                        <m:r>
                          <a:rPr lang="en-US" sz="3600" i="1">
                            <a:solidFill>
                              <a:srgbClr val="0070C0"/>
                            </a:solidFill>
                            <a:latin typeface="Cambria Math" panose="02040503050406030204" pitchFamily="18" charset="0"/>
                            <a:ea typeface="Cambria Math" panose="02040503050406030204" pitchFamily="18" charset="0"/>
                            <a:cs typeface="Arial" panose="020B0604020202020204" pitchFamily="34" charset="0"/>
                          </a:rPr>
                          <m:t>𝐾</m:t>
                        </m:r>
                      </m:e>
                      <m:sub>
                        <m:r>
                          <a:rPr lang="en-US" sz="3600" b="0" i="1" smtClean="0">
                            <a:solidFill>
                              <a:srgbClr val="0070C0"/>
                            </a:solidFill>
                            <a:latin typeface="Cambria Math" panose="02040503050406030204" pitchFamily="18" charset="0"/>
                            <a:ea typeface="Cambria Math" panose="02040503050406030204" pitchFamily="18" charset="0"/>
                            <a:cs typeface="Arial" panose="020B0604020202020204" pitchFamily="34" charset="0"/>
                          </a:rPr>
                          <m:t>𝐴</m:t>
                        </m:r>
                      </m:sub>
                    </m:sSub>
                    <m:sSub>
                      <m:sSubPr>
                        <m:ctrlPr>
                          <a:rPr lang="ru-RU" sz="3600" i="1">
                            <a:solidFill>
                              <a:srgbClr val="0070C0"/>
                            </a:solidFill>
                            <a:latin typeface="Cambria Math" panose="02040503050406030204" pitchFamily="18" charset="0"/>
                            <a:ea typeface="Cambria Math" panose="02040503050406030204" pitchFamily="18" charset="0"/>
                            <a:cs typeface="Arial" panose="020B0604020202020204" pitchFamily="34" charset="0"/>
                          </a:rPr>
                        </m:ctrlPr>
                      </m:sSubPr>
                      <m:e>
                        <m:r>
                          <a:rPr lang="en-US" sz="3600" b="0" i="1" smtClean="0">
                            <a:solidFill>
                              <a:srgbClr val="0070C0"/>
                            </a:solidFill>
                            <a:latin typeface="Cambria Math" panose="02040503050406030204" pitchFamily="18" charset="0"/>
                            <a:ea typeface="Cambria Math" panose="02040503050406030204" pitchFamily="18" charset="0"/>
                            <a:cs typeface="Arial" panose="020B0604020202020204" pitchFamily="34" charset="0"/>
                          </a:rPr>
                          <m:t>𝐴</m:t>
                        </m:r>
                      </m:e>
                      <m:sub>
                        <m:r>
                          <a:rPr lang="ru-RU" sz="3600" b="0" i="1" smtClean="0">
                            <a:solidFill>
                              <a:srgbClr val="0070C0"/>
                            </a:solidFill>
                            <a:latin typeface="Cambria Math" panose="02040503050406030204" pitchFamily="18" charset="0"/>
                            <a:ea typeface="Cambria Math" panose="02040503050406030204" pitchFamily="18" charset="0"/>
                            <a:cs typeface="Arial" panose="020B0604020202020204" pitchFamily="34" charset="0"/>
                          </a:rPr>
                          <m:t>Г</m:t>
                        </m:r>
                      </m:sub>
                    </m:sSub>
                  </m:oMath>
                </a14:m>
                <a:r>
                  <a:rPr lang="en-US" sz="4000" dirty="0" smtClean="0">
                    <a:solidFill>
                      <a:srgbClr val="0070C0"/>
                    </a:solidFill>
                  </a:rPr>
                  <a:t>)</a:t>
                </a:r>
                <a:r>
                  <a:rPr lang="ru-RU" sz="4000" dirty="0"/>
                  <a:t/>
                </a:r>
                <a:br>
                  <a:rPr lang="ru-RU" sz="4000" dirty="0"/>
                </a:br>
                <a:r>
                  <a:rPr lang="ru-RU" sz="4000" dirty="0" smtClean="0"/>
                  <a:t>Света: </a:t>
                </a:r>
                <a:r>
                  <a:rPr lang="ru-RU" sz="4000" dirty="0"/>
                  <a:t>И я </a:t>
                </a:r>
                <a:r>
                  <a:rPr lang="ru-RU" sz="4000" dirty="0" smtClean="0"/>
                  <a:t>знаю! </a:t>
                </a:r>
                <a14:m>
                  <m:oMath xmlns:m="http://schemas.openxmlformats.org/officeDocument/2006/math">
                    <m:sSub>
                      <m:sSubPr>
                        <m:ctrlPr>
                          <a:rPr lang="ru-RU" sz="3600" i="1">
                            <a:solidFill>
                              <a:srgbClr val="0070C0"/>
                            </a:solidFill>
                            <a:latin typeface="Cambria Math" panose="02040503050406030204" pitchFamily="18" charset="0"/>
                            <a:ea typeface="Cambria Math" panose="02040503050406030204" pitchFamily="18" charset="0"/>
                            <a:cs typeface="Arial" panose="020B0604020202020204" pitchFamily="34" charset="0"/>
                          </a:rPr>
                        </m:ctrlPr>
                      </m:sSubPr>
                      <m:e>
                        <m:r>
                          <a:rPr lang="en-US" sz="3600" b="0" i="1" smtClean="0">
                            <a:solidFill>
                              <a:srgbClr val="0070C0"/>
                            </a:solidFill>
                            <a:latin typeface="Cambria Math" panose="02040503050406030204" pitchFamily="18" charset="0"/>
                            <a:ea typeface="Cambria Math" panose="02040503050406030204" pitchFamily="18" charset="0"/>
                            <a:cs typeface="Arial" panose="020B0604020202020204" pitchFamily="34" charset="0"/>
                          </a:rPr>
                          <m:t>(</m:t>
                        </m:r>
                        <m:r>
                          <a:rPr lang="en-US" sz="3600" i="1">
                            <a:solidFill>
                              <a:srgbClr val="0070C0"/>
                            </a:solidFill>
                            <a:latin typeface="Cambria Math" panose="02040503050406030204" pitchFamily="18" charset="0"/>
                            <a:ea typeface="Cambria Math" panose="02040503050406030204" pitchFamily="18" charset="0"/>
                            <a:cs typeface="Arial" panose="020B0604020202020204" pitchFamily="34" charset="0"/>
                          </a:rPr>
                          <m:t>𝐾</m:t>
                        </m:r>
                      </m:e>
                      <m:sub>
                        <m:r>
                          <a:rPr lang="en-US" sz="3600" i="1">
                            <a:solidFill>
                              <a:srgbClr val="0070C0"/>
                            </a:solidFill>
                            <a:latin typeface="Cambria Math" panose="02040503050406030204" pitchFamily="18" charset="0"/>
                            <a:ea typeface="Cambria Math" panose="02040503050406030204" pitchFamily="18" charset="0"/>
                            <a:cs typeface="Arial" panose="020B0604020202020204" pitchFamily="34" charset="0"/>
                          </a:rPr>
                          <m:t>𝐶</m:t>
                        </m:r>
                      </m:sub>
                    </m:sSub>
                    <m:sSub>
                      <m:sSubPr>
                        <m:ctrlPr>
                          <a:rPr lang="ru-RU" sz="3600" i="1">
                            <a:solidFill>
                              <a:srgbClr val="0070C0"/>
                            </a:solidFill>
                            <a:latin typeface="Cambria Math" panose="02040503050406030204" pitchFamily="18" charset="0"/>
                            <a:ea typeface="Cambria Math" panose="02040503050406030204" pitchFamily="18" charset="0"/>
                            <a:cs typeface="Arial" panose="020B0604020202020204" pitchFamily="34" charset="0"/>
                          </a:rPr>
                        </m:ctrlPr>
                      </m:sSubPr>
                      <m:e>
                        <m:r>
                          <a:rPr lang="en-US" sz="3600" i="1">
                            <a:solidFill>
                              <a:srgbClr val="0070C0"/>
                            </a:solidFill>
                            <a:latin typeface="Cambria Math" panose="02040503050406030204" pitchFamily="18" charset="0"/>
                            <a:ea typeface="Cambria Math" panose="02040503050406030204" pitchFamily="18" charset="0"/>
                            <a:cs typeface="Arial" panose="020B0604020202020204" pitchFamily="34" charset="0"/>
                          </a:rPr>
                          <m:t>𝐶</m:t>
                        </m:r>
                      </m:e>
                      <m:sub>
                        <m:r>
                          <a:rPr lang="ru-RU" sz="3600" b="0" i="1" smtClean="0">
                            <a:solidFill>
                              <a:srgbClr val="0070C0"/>
                            </a:solidFill>
                            <a:latin typeface="Cambria Math" panose="02040503050406030204" pitchFamily="18" charset="0"/>
                            <a:ea typeface="Cambria Math" panose="02040503050406030204" pitchFamily="18" charset="0"/>
                            <a:cs typeface="Arial" panose="020B0604020202020204" pitchFamily="34" charset="0"/>
                          </a:rPr>
                          <m:t>Г</m:t>
                        </m:r>
                      </m:sub>
                    </m:sSub>
                  </m:oMath>
                </a14:m>
                <a:r>
                  <a:rPr lang="en-US" dirty="0" smtClean="0">
                    <a:solidFill>
                      <a:srgbClr val="0070C0"/>
                    </a:solidFill>
                  </a:rPr>
                  <a:t>)</a:t>
                </a:r>
                <a:r>
                  <a:rPr lang="ru-RU" dirty="0" smtClean="0"/>
                  <a:t/>
                </a:r>
                <a:br>
                  <a:rPr lang="ru-RU" dirty="0" smtClean="0"/>
                </a:br>
                <a:r>
                  <a:rPr lang="en-US" sz="3600" dirty="0">
                    <a:solidFill>
                      <a:srgbClr val="0070C0"/>
                    </a:solidFill>
                  </a:rPr>
                  <a:t>[!</a:t>
                </a:r>
                <a:r>
                  <a:rPr lang="en-US" sz="3600" dirty="0">
                    <a:solidFill>
                      <a:srgbClr val="0070C0"/>
                    </a:solidFill>
                    <a:cs typeface="Arial" panose="020B0604020202020204" pitchFamily="34" charset="0"/>
                  </a:rPr>
                  <a:t> </a:t>
                </a:r>
                <a14:m>
                  <m:oMath xmlns:m="http://schemas.openxmlformats.org/officeDocument/2006/math">
                    <m:sSub>
                      <m:sSubPr>
                        <m:ctrlPr>
                          <a:rPr lang="en-US" sz="3600" i="1">
                            <a:solidFill>
                              <a:srgbClr val="0070C0"/>
                            </a:solidFill>
                            <a:latin typeface="Cambria Math" panose="02040503050406030204" pitchFamily="18" charset="0"/>
                            <a:cs typeface="Arial" panose="020B0604020202020204" pitchFamily="34" charset="0"/>
                          </a:rPr>
                        </m:ctrlPr>
                      </m:sSubPr>
                      <m:e>
                        <m:r>
                          <a:rPr lang="en-US" sz="3600" i="1">
                            <a:solidFill>
                              <a:srgbClr val="0070C0"/>
                            </a:solidFill>
                            <a:latin typeface="Cambria Math" panose="02040503050406030204" pitchFamily="18" charset="0"/>
                            <a:cs typeface="Arial" panose="020B0604020202020204" pitchFamily="34" charset="0"/>
                          </a:rPr>
                          <m:t>𝐴</m:t>
                        </m:r>
                      </m:e>
                      <m:sub>
                        <m:r>
                          <a:rPr lang="en-US" sz="3600" i="1">
                            <a:solidFill>
                              <a:srgbClr val="0070C0"/>
                            </a:solidFill>
                            <a:latin typeface="Cambria Math" panose="02040503050406030204" pitchFamily="18" charset="0"/>
                            <a:cs typeface="Arial" panose="020B0604020202020204" pitchFamily="34" charset="0"/>
                          </a:rPr>
                          <m:t>𝑟</m:t>
                        </m:r>
                      </m:sub>
                    </m:sSub>
                  </m:oMath>
                </a14:m>
                <a:r>
                  <a:rPr lang="en-US" sz="3600" dirty="0" smtClean="0">
                    <a:solidFill>
                      <a:srgbClr val="0070C0"/>
                    </a:solidFill>
                  </a:rPr>
                  <a:t>][!(</a:t>
                </a:r>
                <a14:m>
                  <m:oMath xmlns:m="http://schemas.openxmlformats.org/officeDocument/2006/math">
                    <m:sSub>
                      <m:sSubPr>
                        <m:ctrlPr>
                          <a:rPr lang="ru-RU" sz="3600" i="1">
                            <a:solidFill>
                              <a:srgbClr val="0070C0"/>
                            </a:solidFill>
                            <a:latin typeface="Cambria Math" panose="02040503050406030204" pitchFamily="18" charset="0"/>
                            <a:ea typeface="Cambria Math" panose="02040503050406030204" pitchFamily="18" charset="0"/>
                            <a:cs typeface="Arial" panose="020B0604020202020204" pitchFamily="34" charset="0"/>
                          </a:rPr>
                        </m:ctrlPr>
                      </m:sSubPr>
                      <m:e>
                        <m:r>
                          <a:rPr lang="en-US" sz="3600" i="1">
                            <a:solidFill>
                              <a:srgbClr val="0070C0"/>
                            </a:solidFill>
                            <a:latin typeface="Cambria Math" panose="02040503050406030204" pitchFamily="18" charset="0"/>
                            <a:ea typeface="Cambria Math" panose="02040503050406030204" pitchFamily="18" charset="0"/>
                            <a:cs typeface="Arial" panose="020B0604020202020204" pitchFamily="34" charset="0"/>
                          </a:rPr>
                          <m:t>𝐾</m:t>
                        </m:r>
                      </m:e>
                      <m:sub>
                        <m:r>
                          <a:rPr lang="en-US" sz="3600" i="1">
                            <a:solidFill>
                              <a:srgbClr val="0070C0"/>
                            </a:solidFill>
                            <a:latin typeface="Cambria Math" panose="02040503050406030204" pitchFamily="18" charset="0"/>
                            <a:ea typeface="Cambria Math" panose="02040503050406030204" pitchFamily="18" charset="0"/>
                            <a:cs typeface="Arial" panose="020B0604020202020204" pitchFamily="34" charset="0"/>
                          </a:rPr>
                          <m:t>𝐴</m:t>
                        </m:r>
                      </m:sub>
                    </m:sSub>
                    <m:sSub>
                      <m:sSubPr>
                        <m:ctrlPr>
                          <a:rPr lang="ru-RU" sz="3600" i="1">
                            <a:solidFill>
                              <a:srgbClr val="0070C0"/>
                            </a:solidFill>
                            <a:latin typeface="Cambria Math" panose="02040503050406030204" pitchFamily="18" charset="0"/>
                            <a:ea typeface="Cambria Math" panose="02040503050406030204" pitchFamily="18" charset="0"/>
                            <a:cs typeface="Arial" panose="020B0604020202020204" pitchFamily="34" charset="0"/>
                          </a:rPr>
                        </m:ctrlPr>
                      </m:sSubPr>
                      <m:e>
                        <m:r>
                          <a:rPr lang="en-US" sz="3600" i="1">
                            <a:solidFill>
                              <a:srgbClr val="0070C0"/>
                            </a:solidFill>
                            <a:latin typeface="Cambria Math" panose="02040503050406030204" pitchFamily="18" charset="0"/>
                            <a:ea typeface="Cambria Math" panose="02040503050406030204" pitchFamily="18" charset="0"/>
                            <a:cs typeface="Arial" panose="020B0604020202020204" pitchFamily="34" charset="0"/>
                          </a:rPr>
                          <m:t>𝐴</m:t>
                        </m:r>
                      </m:e>
                      <m:sub>
                        <m:r>
                          <a:rPr lang="ru-RU" sz="3600" i="1">
                            <a:solidFill>
                              <a:srgbClr val="0070C0"/>
                            </a:solidFill>
                            <a:latin typeface="Cambria Math" panose="02040503050406030204" pitchFamily="18" charset="0"/>
                            <a:ea typeface="Cambria Math" panose="02040503050406030204" pitchFamily="18" charset="0"/>
                            <a:cs typeface="Arial" panose="020B0604020202020204" pitchFamily="34" charset="0"/>
                          </a:rPr>
                          <m:t>Г</m:t>
                        </m:r>
                      </m:sub>
                    </m:sSub>
                    <m:sSub>
                      <m:sSubPr>
                        <m:ctrlPr>
                          <a:rPr lang="ru-RU" sz="3600" i="1">
                            <a:solidFill>
                              <a:srgbClr val="0070C0"/>
                            </a:solidFill>
                            <a:latin typeface="Cambria Math" panose="02040503050406030204" pitchFamily="18" charset="0"/>
                            <a:ea typeface="Cambria Math" panose="02040503050406030204" pitchFamily="18" charset="0"/>
                            <a:cs typeface="Arial" panose="020B0604020202020204" pitchFamily="34" charset="0"/>
                          </a:rPr>
                        </m:ctrlPr>
                      </m:sSubPr>
                      <m:e>
                        <m:r>
                          <a:rPr lang="ru-RU" sz="3600" i="1">
                            <a:solidFill>
                              <a:srgbClr val="0070C0"/>
                            </a:solidFill>
                            <a:latin typeface="Cambria Math" panose="02040503050406030204" pitchFamily="18" charset="0"/>
                            <a:ea typeface="Cambria Math" panose="02040503050406030204" pitchFamily="18" charset="0"/>
                          </a:rPr>
                          <m:t>∨</m:t>
                        </m:r>
                        <m:r>
                          <a:rPr lang="en-US" sz="3600" i="1">
                            <a:solidFill>
                              <a:srgbClr val="0070C0"/>
                            </a:solidFill>
                            <a:latin typeface="Cambria Math" panose="02040503050406030204" pitchFamily="18" charset="0"/>
                            <a:ea typeface="Cambria Math" panose="02040503050406030204" pitchFamily="18" charset="0"/>
                            <a:cs typeface="Arial" panose="020B0604020202020204" pitchFamily="34" charset="0"/>
                          </a:rPr>
                          <m:t>𝐾</m:t>
                        </m:r>
                      </m:e>
                      <m:sub>
                        <m:r>
                          <a:rPr lang="en-US" sz="3600" i="1">
                            <a:solidFill>
                              <a:srgbClr val="0070C0"/>
                            </a:solidFill>
                            <a:latin typeface="Cambria Math" panose="02040503050406030204" pitchFamily="18" charset="0"/>
                            <a:ea typeface="Cambria Math" panose="02040503050406030204" pitchFamily="18" charset="0"/>
                            <a:cs typeface="Arial" panose="020B0604020202020204" pitchFamily="34" charset="0"/>
                          </a:rPr>
                          <m:t>𝐴</m:t>
                        </m:r>
                      </m:sub>
                    </m:sSub>
                    <m:sSub>
                      <m:sSubPr>
                        <m:ctrlPr>
                          <a:rPr lang="ru-RU" sz="3600" i="1">
                            <a:solidFill>
                              <a:srgbClr val="0070C0"/>
                            </a:solidFill>
                            <a:latin typeface="Cambria Math" panose="02040503050406030204" pitchFamily="18" charset="0"/>
                            <a:ea typeface="Cambria Math" panose="02040503050406030204" pitchFamily="18" charset="0"/>
                            <a:cs typeface="Arial" panose="020B0604020202020204" pitchFamily="34" charset="0"/>
                          </a:rPr>
                        </m:ctrlPr>
                      </m:sSubPr>
                      <m:e>
                        <m:r>
                          <a:rPr lang="en-US" sz="3600" i="1">
                            <a:solidFill>
                              <a:srgbClr val="0070C0"/>
                            </a:solidFill>
                            <a:latin typeface="Cambria Math" panose="02040503050406030204" pitchFamily="18" charset="0"/>
                            <a:ea typeface="Cambria Math" panose="02040503050406030204" pitchFamily="18" charset="0"/>
                            <a:cs typeface="Arial" panose="020B0604020202020204" pitchFamily="34" charset="0"/>
                          </a:rPr>
                          <m:t>𝐴</m:t>
                        </m:r>
                      </m:e>
                      <m:sub>
                        <m:r>
                          <a:rPr lang="ru-RU" sz="3600" b="0" i="1" smtClean="0">
                            <a:solidFill>
                              <a:srgbClr val="0070C0"/>
                            </a:solidFill>
                            <a:latin typeface="Cambria Math" panose="02040503050406030204" pitchFamily="18" charset="0"/>
                            <a:ea typeface="Cambria Math" panose="02040503050406030204" pitchFamily="18" charset="0"/>
                            <a:cs typeface="Arial" panose="020B0604020202020204" pitchFamily="34" charset="0"/>
                          </a:rPr>
                          <m:t>Ч</m:t>
                        </m:r>
                      </m:sub>
                    </m:sSub>
                  </m:oMath>
                </a14:m>
                <a:r>
                  <a:rPr lang="en-US" sz="3600" dirty="0" smtClean="0">
                    <a:solidFill>
                      <a:srgbClr val="0070C0"/>
                    </a:solidFill>
                  </a:rPr>
                  <a:t>)&amp;(</a:t>
                </a:r>
                <a14:m>
                  <m:oMath xmlns:m="http://schemas.openxmlformats.org/officeDocument/2006/math">
                    <m:sSub>
                      <m:sSubPr>
                        <m:ctrlPr>
                          <a:rPr lang="ru-RU" sz="3600" i="1">
                            <a:solidFill>
                              <a:srgbClr val="0070C0"/>
                            </a:solidFill>
                            <a:latin typeface="Cambria Math" panose="02040503050406030204" pitchFamily="18" charset="0"/>
                            <a:ea typeface="Cambria Math" panose="02040503050406030204" pitchFamily="18" charset="0"/>
                            <a:cs typeface="Arial" panose="020B0604020202020204" pitchFamily="34" charset="0"/>
                          </a:rPr>
                        </m:ctrlPr>
                      </m:sSubPr>
                      <m:e>
                        <m:r>
                          <a:rPr lang="en-US" sz="3600" i="1">
                            <a:solidFill>
                              <a:srgbClr val="0070C0"/>
                            </a:solidFill>
                            <a:latin typeface="Cambria Math" panose="02040503050406030204" pitchFamily="18" charset="0"/>
                            <a:ea typeface="Cambria Math" panose="02040503050406030204" pitchFamily="18" charset="0"/>
                            <a:cs typeface="Arial" panose="020B0604020202020204" pitchFamily="34" charset="0"/>
                          </a:rPr>
                          <m:t>𝐾</m:t>
                        </m:r>
                      </m:e>
                      <m:sub>
                        <m:r>
                          <a:rPr lang="en-US" sz="3600" b="0" i="1" smtClean="0">
                            <a:solidFill>
                              <a:srgbClr val="0070C0"/>
                            </a:solidFill>
                            <a:latin typeface="Cambria Math" panose="02040503050406030204" pitchFamily="18" charset="0"/>
                            <a:ea typeface="Cambria Math" panose="02040503050406030204" pitchFamily="18" charset="0"/>
                            <a:cs typeface="Arial" panose="020B0604020202020204" pitchFamily="34" charset="0"/>
                          </a:rPr>
                          <m:t>𝐶</m:t>
                        </m:r>
                      </m:sub>
                    </m:sSub>
                    <m:sSub>
                      <m:sSubPr>
                        <m:ctrlPr>
                          <a:rPr lang="ru-RU" sz="3600" i="1">
                            <a:solidFill>
                              <a:srgbClr val="0070C0"/>
                            </a:solidFill>
                            <a:latin typeface="Cambria Math" panose="02040503050406030204" pitchFamily="18" charset="0"/>
                            <a:ea typeface="Cambria Math" panose="02040503050406030204" pitchFamily="18" charset="0"/>
                            <a:cs typeface="Arial" panose="020B0604020202020204" pitchFamily="34" charset="0"/>
                          </a:rPr>
                        </m:ctrlPr>
                      </m:sSubPr>
                      <m:e>
                        <m:r>
                          <a:rPr lang="en-US" sz="3600" b="0" i="1" smtClean="0">
                            <a:solidFill>
                              <a:srgbClr val="0070C0"/>
                            </a:solidFill>
                            <a:latin typeface="Cambria Math" panose="02040503050406030204" pitchFamily="18" charset="0"/>
                            <a:ea typeface="Cambria Math" panose="02040503050406030204" pitchFamily="18" charset="0"/>
                            <a:cs typeface="Arial" panose="020B0604020202020204" pitchFamily="34" charset="0"/>
                          </a:rPr>
                          <m:t>𝐶</m:t>
                        </m:r>
                      </m:e>
                      <m:sub>
                        <m:r>
                          <a:rPr lang="ru-RU" sz="3600" i="1">
                            <a:solidFill>
                              <a:srgbClr val="0070C0"/>
                            </a:solidFill>
                            <a:latin typeface="Cambria Math" panose="02040503050406030204" pitchFamily="18" charset="0"/>
                            <a:ea typeface="Cambria Math" panose="02040503050406030204" pitchFamily="18" charset="0"/>
                            <a:cs typeface="Arial" panose="020B0604020202020204" pitchFamily="34" charset="0"/>
                          </a:rPr>
                          <m:t>Г</m:t>
                        </m:r>
                      </m:sub>
                    </m:sSub>
                    <m:sSub>
                      <m:sSubPr>
                        <m:ctrlPr>
                          <a:rPr lang="ru-RU" sz="3600" i="1">
                            <a:solidFill>
                              <a:srgbClr val="0070C0"/>
                            </a:solidFill>
                            <a:latin typeface="Cambria Math" panose="02040503050406030204" pitchFamily="18" charset="0"/>
                            <a:ea typeface="Cambria Math" panose="02040503050406030204" pitchFamily="18" charset="0"/>
                            <a:cs typeface="Arial" panose="020B0604020202020204" pitchFamily="34" charset="0"/>
                          </a:rPr>
                        </m:ctrlPr>
                      </m:sSubPr>
                      <m:e>
                        <m:r>
                          <a:rPr lang="ru-RU" sz="3600" i="1">
                            <a:solidFill>
                              <a:srgbClr val="0070C0"/>
                            </a:solidFill>
                            <a:latin typeface="Cambria Math" panose="02040503050406030204" pitchFamily="18" charset="0"/>
                            <a:ea typeface="Cambria Math" panose="02040503050406030204" pitchFamily="18" charset="0"/>
                          </a:rPr>
                          <m:t>∨</m:t>
                        </m:r>
                        <m:r>
                          <a:rPr lang="en-US" sz="3600" i="1">
                            <a:solidFill>
                              <a:srgbClr val="0070C0"/>
                            </a:solidFill>
                            <a:latin typeface="Cambria Math" panose="02040503050406030204" pitchFamily="18" charset="0"/>
                            <a:ea typeface="Cambria Math" panose="02040503050406030204" pitchFamily="18" charset="0"/>
                            <a:cs typeface="Arial" panose="020B0604020202020204" pitchFamily="34" charset="0"/>
                          </a:rPr>
                          <m:t>𝐾</m:t>
                        </m:r>
                      </m:e>
                      <m:sub>
                        <m:r>
                          <a:rPr lang="en-US" sz="3600" b="0" i="1" smtClean="0">
                            <a:solidFill>
                              <a:srgbClr val="0070C0"/>
                            </a:solidFill>
                            <a:latin typeface="Cambria Math" panose="02040503050406030204" pitchFamily="18" charset="0"/>
                            <a:ea typeface="Cambria Math" panose="02040503050406030204" pitchFamily="18" charset="0"/>
                            <a:cs typeface="Arial" panose="020B0604020202020204" pitchFamily="34" charset="0"/>
                          </a:rPr>
                          <m:t>𝐶</m:t>
                        </m:r>
                      </m:sub>
                    </m:sSub>
                    <m:sSub>
                      <m:sSubPr>
                        <m:ctrlPr>
                          <a:rPr lang="ru-RU" sz="3600" i="1">
                            <a:solidFill>
                              <a:srgbClr val="0070C0"/>
                            </a:solidFill>
                            <a:latin typeface="Cambria Math" panose="02040503050406030204" pitchFamily="18" charset="0"/>
                            <a:ea typeface="Cambria Math" panose="02040503050406030204" pitchFamily="18" charset="0"/>
                            <a:cs typeface="Arial" panose="020B0604020202020204" pitchFamily="34" charset="0"/>
                          </a:rPr>
                        </m:ctrlPr>
                      </m:sSubPr>
                      <m:e>
                        <m:r>
                          <a:rPr lang="en-US" sz="3600" b="0" i="1" smtClean="0">
                            <a:solidFill>
                              <a:srgbClr val="0070C0"/>
                            </a:solidFill>
                            <a:latin typeface="Cambria Math" panose="02040503050406030204" pitchFamily="18" charset="0"/>
                            <a:ea typeface="Cambria Math" panose="02040503050406030204" pitchFamily="18" charset="0"/>
                            <a:cs typeface="Arial" panose="020B0604020202020204" pitchFamily="34" charset="0"/>
                          </a:rPr>
                          <m:t>𝐶</m:t>
                        </m:r>
                      </m:e>
                      <m:sub>
                        <m:r>
                          <a:rPr lang="ru-RU" sz="3600" b="0" i="1" smtClean="0">
                            <a:solidFill>
                              <a:srgbClr val="0070C0"/>
                            </a:solidFill>
                            <a:latin typeface="Cambria Math" panose="02040503050406030204" pitchFamily="18" charset="0"/>
                            <a:ea typeface="Cambria Math" panose="02040503050406030204" pitchFamily="18" charset="0"/>
                            <a:cs typeface="Arial" panose="020B0604020202020204" pitchFamily="34" charset="0"/>
                          </a:rPr>
                          <m:t>Ч</m:t>
                        </m:r>
                      </m:sub>
                    </m:sSub>
                  </m:oMath>
                </a14:m>
                <a:r>
                  <a:rPr lang="en-US" sz="3600" dirty="0" smtClean="0">
                    <a:solidFill>
                      <a:srgbClr val="0070C0"/>
                    </a:solidFill>
                  </a:rPr>
                  <a:t>)]</a:t>
                </a:r>
                <a:r>
                  <a:rPr lang="en-US" sz="3600" dirty="0">
                    <a:solidFill>
                      <a:srgbClr val="0070C0"/>
                    </a:solidFill>
                    <a:ea typeface="Cambria Math" panose="02040503050406030204" pitchFamily="18" charset="0"/>
                    <a:cs typeface="Arial" panose="020B0604020202020204" pitchFamily="34" charset="0"/>
                  </a:rPr>
                  <a:t>&amp;</a:t>
                </a:r>
                <a14:m>
                  <m:oMath xmlns:m="http://schemas.openxmlformats.org/officeDocument/2006/math">
                    <m:sSub>
                      <m:sSubPr>
                        <m:ctrlPr>
                          <a:rPr lang="ru-RU" sz="3600" i="1">
                            <a:solidFill>
                              <a:srgbClr val="0070C0"/>
                            </a:solidFill>
                            <a:latin typeface="Cambria Math" panose="02040503050406030204" pitchFamily="18" charset="0"/>
                          </a:rPr>
                        </m:ctrlPr>
                      </m:sSubPr>
                      <m:e>
                        <m:r>
                          <a:rPr lang="en-US" sz="3600" i="1">
                            <a:solidFill>
                              <a:srgbClr val="0070C0"/>
                            </a:solidFill>
                            <a:latin typeface="Cambria Math"/>
                          </a:rPr>
                          <m:t>𝐶</m:t>
                        </m:r>
                      </m:e>
                      <m:sub>
                        <m:r>
                          <a:rPr lang="en-US" sz="3600" i="1">
                            <a:solidFill>
                              <a:srgbClr val="0070C0"/>
                            </a:solidFill>
                            <a:latin typeface="Cambria Math"/>
                          </a:rPr>
                          <m:t>𝐺</m:t>
                        </m:r>
                      </m:sub>
                    </m:sSub>
                    <m:r>
                      <a:rPr lang="en-US" sz="3600">
                        <a:solidFill>
                          <a:srgbClr val="0070C0"/>
                        </a:solidFill>
                        <a:latin typeface="Cambria Math" panose="02040503050406030204" pitchFamily="18" charset="0"/>
                      </a:rPr>
                      <m:t>2 </m:t>
                    </m:r>
                    <m:r>
                      <a:rPr lang="en-US" sz="3600" i="1">
                        <a:solidFill>
                          <a:srgbClr val="0070C0"/>
                        </a:solidFill>
                        <a:latin typeface="Cambria Math" panose="02040503050406030204" pitchFamily="18" charset="0"/>
                        <a:ea typeface="Cambria Math" panose="02040503050406030204" pitchFamily="18" charset="0"/>
                      </a:rPr>
                      <m:t>→ </m:t>
                    </m:r>
                    <m:sSub>
                      <m:sSubPr>
                        <m:ctrlPr>
                          <a:rPr lang="ru-RU" sz="3600" i="1">
                            <a:solidFill>
                              <a:srgbClr val="0070C0"/>
                            </a:solidFill>
                            <a:latin typeface="Cambria Math" panose="02040503050406030204" pitchFamily="18" charset="0"/>
                            <a:ea typeface="Cambria Math" panose="02040503050406030204" pitchFamily="18" charset="0"/>
                            <a:cs typeface="Arial" panose="020B0604020202020204" pitchFamily="34" charset="0"/>
                          </a:rPr>
                        </m:ctrlPr>
                      </m:sSubPr>
                      <m:e>
                        <m:r>
                          <a:rPr lang="en-US" sz="3600" i="1">
                            <a:solidFill>
                              <a:srgbClr val="0070C0"/>
                            </a:solidFill>
                            <a:latin typeface="Cambria Math" panose="02040503050406030204" pitchFamily="18" charset="0"/>
                            <a:ea typeface="Cambria Math" panose="02040503050406030204" pitchFamily="18" charset="0"/>
                            <a:cs typeface="Arial" panose="020B0604020202020204" pitchFamily="34" charset="0"/>
                          </a:rPr>
                          <m:t>𝐾</m:t>
                        </m:r>
                      </m:e>
                      <m:sub>
                        <m:r>
                          <a:rPr lang="en-US" sz="3600" i="1">
                            <a:solidFill>
                              <a:srgbClr val="0070C0"/>
                            </a:solidFill>
                            <a:latin typeface="Cambria Math" panose="02040503050406030204" pitchFamily="18" charset="0"/>
                            <a:ea typeface="Cambria Math" panose="02040503050406030204" pitchFamily="18" charset="0"/>
                            <a:cs typeface="Arial" panose="020B0604020202020204" pitchFamily="34" charset="0"/>
                          </a:rPr>
                          <m:t>𝐵</m:t>
                        </m:r>
                      </m:sub>
                    </m:sSub>
                    <m:sSub>
                      <m:sSubPr>
                        <m:ctrlPr>
                          <a:rPr lang="ru-RU" sz="3600" i="1">
                            <a:solidFill>
                              <a:srgbClr val="0070C0"/>
                            </a:solidFill>
                            <a:latin typeface="Cambria Math" panose="02040503050406030204" pitchFamily="18" charset="0"/>
                            <a:ea typeface="Cambria Math" panose="02040503050406030204" pitchFamily="18" charset="0"/>
                            <a:cs typeface="Arial" panose="020B0604020202020204" pitchFamily="34" charset="0"/>
                          </a:rPr>
                        </m:ctrlPr>
                      </m:sSubPr>
                      <m:e>
                        <m:r>
                          <a:rPr lang="en-US" sz="3600" i="1">
                            <a:solidFill>
                              <a:srgbClr val="0070C0"/>
                            </a:solidFill>
                            <a:latin typeface="Cambria Math" panose="02040503050406030204" pitchFamily="18" charset="0"/>
                            <a:ea typeface="Cambria Math" panose="02040503050406030204" pitchFamily="18" charset="0"/>
                            <a:cs typeface="Arial" panose="020B0604020202020204" pitchFamily="34" charset="0"/>
                          </a:rPr>
                          <m:t>𝐵</m:t>
                        </m:r>
                      </m:e>
                      <m:sub>
                        <m:r>
                          <a:rPr lang="ru-RU" sz="3600" i="1">
                            <a:solidFill>
                              <a:srgbClr val="0070C0"/>
                            </a:solidFill>
                            <a:latin typeface="Cambria Math" panose="02040503050406030204" pitchFamily="18" charset="0"/>
                            <a:ea typeface="Cambria Math" panose="02040503050406030204" pitchFamily="18" charset="0"/>
                            <a:cs typeface="Arial" panose="020B0604020202020204" pitchFamily="34" charset="0"/>
                          </a:rPr>
                          <m:t>Ч</m:t>
                        </m:r>
                      </m:sub>
                    </m:sSub>
                  </m:oMath>
                </a14:m>
                <a:r>
                  <a:rPr lang="ru-RU" dirty="0"/>
                  <a:t/>
                </a:r>
                <a:br>
                  <a:rPr lang="ru-RU" dirty="0"/>
                </a:br>
                <a:r>
                  <a:rPr lang="ru-RU" sz="3600" dirty="0"/>
                  <a:t>Борис: Ну тогда все понятно: я </a:t>
                </a:r>
                <a:r>
                  <a:rPr lang="ru-RU" sz="3600" dirty="0" smtClean="0"/>
                  <a:t>-чистый!</a:t>
                </a:r>
                <a:r>
                  <a:rPr lang="ru-RU" sz="3600" dirty="0">
                    <a:solidFill>
                      <a:srgbClr val="0070C0"/>
                    </a:solidFill>
                    <a:ea typeface="Cambria Math" panose="02040503050406030204" pitchFamily="18" charset="0"/>
                    <a:cs typeface="Arial" panose="020B0604020202020204" pitchFamily="34" charset="0"/>
                  </a:rPr>
                  <a:t> </a:t>
                </a:r>
                <a14:m>
                  <m:oMath xmlns:m="http://schemas.openxmlformats.org/officeDocument/2006/math">
                    <m:sSub>
                      <m:sSubPr>
                        <m:ctrlPr>
                          <a:rPr lang="ru-RU" sz="3600" i="1">
                            <a:solidFill>
                              <a:srgbClr val="0070C0"/>
                            </a:solidFill>
                            <a:latin typeface="Cambria Math" panose="02040503050406030204" pitchFamily="18" charset="0"/>
                            <a:ea typeface="Cambria Math" panose="02040503050406030204" pitchFamily="18" charset="0"/>
                            <a:cs typeface="Arial" panose="020B0604020202020204" pitchFamily="34" charset="0"/>
                          </a:rPr>
                        </m:ctrlPr>
                      </m:sSubPr>
                      <m:e>
                        <m:r>
                          <a:rPr lang="en-US" sz="3600" i="1">
                            <a:solidFill>
                              <a:srgbClr val="0070C0"/>
                            </a:solidFill>
                            <a:latin typeface="Cambria Math" panose="02040503050406030204" pitchFamily="18" charset="0"/>
                            <a:ea typeface="Cambria Math" panose="02040503050406030204" pitchFamily="18" charset="0"/>
                            <a:cs typeface="Arial" panose="020B0604020202020204" pitchFamily="34" charset="0"/>
                          </a:rPr>
                          <m:t>𝐾</m:t>
                        </m:r>
                      </m:e>
                      <m:sub>
                        <m:r>
                          <a:rPr lang="en-US" sz="3600" b="0" i="1" smtClean="0">
                            <a:solidFill>
                              <a:srgbClr val="0070C0"/>
                            </a:solidFill>
                            <a:latin typeface="Cambria Math" panose="02040503050406030204" pitchFamily="18" charset="0"/>
                            <a:ea typeface="Cambria Math" panose="02040503050406030204" pitchFamily="18" charset="0"/>
                            <a:cs typeface="Arial" panose="020B0604020202020204" pitchFamily="34" charset="0"/>
                          </a:rPr>
                          <m:t>𝐵</m:t>
                        </m:r>
                      </m:sub>
                    </m:sSub>
                    <m:sSub>
                      <m:sSubPr>
                        <m:ctrlPr>
                          <a:rPr lang="ru-RU" sz="3600" i="1">
                            <a:solidFill>
                              <a:srgbClr val="0070C0"/>
                            </a:solidFill>
                            <a:latin typeface="Cambria Math" panose="02040503050406030204" pitchFamily="18" charset="0"/>
                            <a:ea typeface="Cambria Math" panose="02040503050406030204" pitchFamily="18" charset="0"/>
                            <a:cs typeface="Arial" panose="020B0604020202020204" pitchFamily="34" charset="0"/>
                          </a:rPr>
                        </m:ctrlPr>
                      </m:sSubPr>
                      <m:e>
                        <m:r>
                          <a:rPr lang="en-US" sz="3600" b="0" i="1" smtClean="0">
                            <a:solidFill>
                              <a:srgbClr val="0070C0"/>
                            </a:solidFill>
                            <a:latin typeface="Cambria Math" panose="02040503050406030204" pitchFamily="18" charset="0"/>
                            <a:ea typeface="Cambria Math" panose="02040503050406030204" pitchFamily="18" charset="0"/>
                            <a:cs typeface="Arial" panose="020B0604020202020204" pitchFamily="34" charset="0"/>
                          </a:rPr>
                          <m:t>𝐵</m:t>
                        </m:r>
                      </m:e>
                      <m:sub>
                        <m:r>
                          <a:rPr lang="ru-RU" sz="3600" b="0" i="1" smtClean="0">
                            <a:solidFill>
                              <a:srgbClr val="0070C0"/>
                            </a:solidFill>
                            <a:latin typeface="Cambria Math" panose="02040503050406030204" pitchFamily="18" charset="0"/>
                            <a:ea typeface="Cambria Math" panose="02040503050406030204" pitchFamily="18" charset="0"/>
                            <a:cs typeface="Arial" panose="020B0604020202020204" pitchFamily="34" charset="0"/>
                          </a:rPr>
                          <m:t>Ч</m:t>
                        </m:r>
                      </m:sub>
                    </m:sSub>
                  </m:oMath>
                </a14:m>
                <a:endParaRPr lang="ru-RU" sz="3600" dirty="0"/>
              </a:p>
            </p:txBody>
          </p:sp>
        </mc:Choice>
        <mc:Fallback xmlns="">
          <p:sp>
            <p:nvSpPr>
              <p:cNvPr id="2" name="Заголовок 1"/>
              <p:cNvSpPr>
                <a:spLocks noGrp="1" noRot="1" noChangeAspect="1" noMove="1" noResize="1" noEditPoints="1" noAdjustHandles="1" noChangeArrowheads="1" noChangeShapeType="1" noTextEdit="1"/>
              </p:cNvSpPr>
              <p:nvPr>
                <p:ph type="title"/>
              </p:nvPr>
            </p:nvSpPr>
            <p:spPr>
              <a:xfrm>
                <a:off x="179512" y="365128"/>
                <a:ext cx="8964488" cy="4143992"/>
              </a:xfrm>
              <a:blipFill rotWithShape="0">
                <a:blip r:embed="rId2"/>
                <a:stretch>
                  <a:fillRect l="-2039"/>
                </a:stretch>
              </a:blipFill>
            </p:spPr>
            <p:txBody>
              <a:bodyPr/>
              <a:lstStyle/>
              <a:p>
                <a:r>
                  <a:rPr lang="ru-RU">
                    <a:noFill/>
                  </a:rPr>
                  <a:t> </a:t>
                </a:r>
              </a:p>
            </p:txBody>
          </p:sp>
        </mc:Fallback>
      </mc:AlternateContent>
      <p:pic>
        <p:nvPicPr>
          <p:cNvPr id="3" name="Рисунок 2"/>
          <p:cNvPicPr>
            <a:picLocks noChangeAspect="1"/>
          </p:cNvPicPr>
          <p:nvPr/>
        </p:nvPicPr>
        <p:blipFill>
          <a:blip r:embed="rId3"/>
          <a:stretch>
            <a:fillRect/>
          </a:stretch>
        </p:blipFill>
        <p:spPr>
          <a:xfrm>
            <a:off x="3779912" y="4293096"/>
            <a:ext cx="1333500" cy="1247775"/>
          </a:xfrm>
          <a:prstGeom prst="rect">
            <a:avLst/>
          </a:prstGeom>
        </p:spPr>
      </p:pic>
      <p:pic>
        <p:nvPicPr>
          <p:cNvPr id="8" name="Рисунок 7"/>
          <p:cNvPicPr>
            <a:picLocks noChangeAspect="1"/>
          </p:cNvPicPr>
          <p:nvPr/>
        </p:nvPicPr>
        <p:blipFill>
          <a:blip r:embed="rId4"/>
          <a:stretch>
            <a:fillRect/>
          </a:stretch>
        </p:blipFill>
        <p:spPr>
          <a:xfrm>
            <a:off x="6927542" y="0"/>
            <a:ext cx="2197643" cy="1700808"/>
          </a:xfrm>
          <a:prstGeom prst="rect">
            <a:avLst/>
          </a:prstGeom>
        </p:spPr>
      </p:pic>
    </p:spTree>
    <p:extLst>
      <p:ext uri="{BB962C8B-B14F-4D97-AF65-F5344CB8AC3E}">
        <p14:creationId xmlns:p14="http://schemas.microsoft.com/office/powerpoint/2010/main" val="802329837"/>
      </p:ext>
    </p:extLst>
  </p:cSld>
  <p:clrMapOvr>
    <a:masterClrMapping/>
  </p:clrMapOvr>
  <p:transition spd="med">
    <p:pull/>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28650" y="1"/>
            <a:ext cx="7886700" cy="1196752"/>
          </a:xfrm>
        </p:spPr>
        <p:txBody>
          <a:bodyPr/>
          <a:lstStyle/>
          <a:p>
            <a:r>
              <a:rPr lang="ru-RU" dirty="0" smtClean="0"/>
              <a:t>Результаты</a:t>
            </a:r>
            <a:endParaRPr lang="ru-RU" dirty="0"/>
          </a:p>
        </p:txBody>
      </p:sp>
      <mc:AlternateContent xmlns:mc="http://schemas.openxmlformats.org/markup-compatibility/2006" xmlns:a14="http://schemas.microsoft.com/office/drawing/2010/main">
        <mc:Choice Requires="a14">
          <p:sp>
            <p:nvSpPr>
              <p:cNvPr id="3" name="Объект 2"/>
              <p:cNvSpPr>
                <a:spLocks noGrp="1"/>
              </p:cNvSpPr>
              <p:nvPr>
                <p:ph idx="1"/>
              </p:nvPr>
            </p:nvSpPr>
            <p:spPr>
              <a:xfrm>
                <a:off x="323528" y="1484784"/>
                <a:ext cx="8424936" cy="5373216"/>
              </a:xfrm>
            </p:spPr>
            <p:txBody>
              <a:bodyPr>
                <a:normAutofit lnSpcReduction="10000"/>
              </a:bodyPr>
              <a:lstStyle/>
              <a:p>
                <a:r>
                  <a:rPr lang="ru-RU" sz="3000" dirty="0" smtClean="0"/>
                  <a:t>Вот так они и догадались</a:t>
                </a:r>
                <a:r>
                  <a:rPr lang="en-US" sz="3000" dirty="0" smtClean="0"/>
                  <a:t>: </a:t>
                </a:r>
                <a:r>
                  <a:rPr lang="ru-RU" sz="3000" dirty="0" smtClean="0">
                    <a:solidFill>
                      <a:srgbClr val="0070C0"/>
                    </a:solidFill>
                  </a:rPr>
                  <a:t>Аня</a:t>
                </a:r>
                <a:r>
                  <a:rPr lang="ru-RU" sz="3000" dirty="0" smtClean="0"/>
                  <a:t> и </a:t>
                </a:r>
                <a:r>
                  <a:rPr lang="ru-RU" sz="3000" dirty="0" smtClean="0">
                    <a:solidFill>
                      <a:srgbClr val="0070C0"/>
                    </a:solidFill>
                  </a:rPr>
                  <a:t>Света</a:t>
                </a:r>
                <a:r>
                  <a:rPr lang="ru-RU" sz="3000" dirty="0" smtClean="0"/>
                  <a:t> грязнули, а </a:t>
                </a:r>
                <a:r>
                  <a:rPr lang="ru-RU" sz="3000" dirty="0" smtClean="0">
                    <a:solidFill>
                      <a:srgbClr val="0070C0"/>
                    </a:solidFill>
                  </a:rPr>
                  <a:t>Борис</a:t>
                </a:r>
                <a:r>
                  <a:rPr lang="ru-RU" sz="3000" dirty="0" smtClean="0"/>
                  <a:t> чистый.</a:t>
                </a:r>
              </a:p>
              <a:p>
                <a:r>
                  <a:rPr lang="ru-RU" dirty="0" smtClean="0"/>
                  <a:t>Такая </a:t>
                </a:r>
                <a:r>
                  <a:rPr lang="ru-RU" dirty="0"/>
                  <a:t>же схема рассуждений проходит если детей несколько</a:t>
                </a:r>
                <a:r>
                  <a:rPr lang="ru-RU" dirty="0" smtClean="0"/>
                  <a:t>.</a:t>
                </a:r>
                <a:endParaRPr lang="ru-RU" dirty="0"/>
              </a:p>
              <a:p>
                <a:pPr marL="0" indent="0">
                  <a:buNone/>
                </a:pPr>
                <a:r>
                  <a:rPr lang="ru-RU" dirty="0" smtClean="0"/>
                  <a:t>Всего детей «</a:t>
                </a:r>
                <a:r>
                  <a:rPr lang="en-US" dirty="0" smtClean="0"/>
                  <a:t>n</a:t>
                </a:r>
                <a:r>
                  <a:rPr lang="ru-RU" dirty="0" smtClean="0"/>
                  <a:t>»</a:t>
                </a:r>
                <a:endParaRPr lang="en-US" dirty="0" smtClean="0"/>
              </a:p>
              <a:p>
                <a:pPr marL="0" indent="0">
                  <a:buNone/>
                </a:pPr>
                <a:r>
                  <a:rPr lang="ru-RU" dirty="0" smtClean="0"/>
                  <a:t>Чумазых среди них «</a:t>
                </a:r>
                <a:r>
                  <a:rPr lang="en-US" dirty="0" smtClean="0"/>
                  <a:t>k</a:t>
                </a:r>
                <a:r>
                  <a:rPr lang="ru-RU" dirty="0" smtClean="0"/>
                  <a:t>»</a:t>
                </a:r>
              </a:p>
              <a:p>
                <a:pPr marL="0" indent="0">
                  <a:buNone/>
                </a:pPr>
                <a14:m>
                  <m:oMath xmlns:m="http://schemas.openxmlformats.org/officeDocument/2006/math">
                    <m:r>
                      <a:rPr lang="ru-RU" b="0" i="1" smtClean="0">
                        <a:latin typeface="Cambria Math" panose="02040503050406030204" pitchFamily="18" charset="0"/>
                      </a:rPr>
                      <m:t>2</m:t>
                    </m:r>
                    <m:r>
                      <a:rPr lang="ru-RU"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𝑘</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𝑛</m:t>
                    </m:r>
                  </m:oMath>
                </a14:m>
                <a:r>
                  <a:rPr lang="en-US" dirty="0" smtClean="0"/>
                  <a:t> </a:t>
                </a:r>
              </a:p>
              <a:p>
                <a:pPr marL="0" lvl="0" indent="0">
                  <a:buNone/>
                </a:pPr>
                <a14:m>
                  <m:oMath xmlns:m="http://schemas.openxmlformats.org/officeDocument/2006/math">
                    <m:sSub>
                      <m:sSubPr>
                        <m:ctrlPr>
                          <a:rPr lang="ru-RU" i="1">
                            <a:solidFill>
                              <a:srgbClr val="0070C0"/>
                            </a:solidFill>
                            <a:latin typeface="Cambria Math" panose="02040503050406030204" pitchFamily="18" charset="0"/>
                          </a:rPr>
                        </m:ctrlPr>
                      </m:sSubPr>
                      <m:e>
                        <m:r>
                          <a:rPr lang="en-US" i="1">
                            <a:solidFill>
                              <a:srgbClr val="0070C0"/>
                            </a:solidFill>
                            <a:latin typeface="Cambria Math"/>
                          </a:rPr>
                          <m:t>𝐶</m:t>
                        </m:r>
                      </m:e>
                      <m:sub>
                        <m:r>
                          <a:rPr lang="en-US" b="0" i="1" smtClean="0">
                            <a:solidFill>
                              <a:srgbClr val="0070C0"/>
                            </a:solidFill>
                            <a:latin typeface="Cambria Math" panose="02040503050406030204" pitchFamily="18" charset="0"/>
                          </a:rPr>
                          <m:t>𝑛</m:t>
                        </m:r>
                      </m:sub>
                    </m:sSub>
                    <m:r>
                      <a:rPr lang="en-US" b="0" i="1" smtClean="0">
                        <a:solidFill>
                          <a:srgbClr val="0070C0"/>
                        </a:solidFill>
                        <a:latin typeface="Cambria Math" panose="02040503050406030204" pitchFamily="18" charset="0"/>
                      </a:rPr>
                      <m:t>𝑖</m:t>
                    </m:r>
                  </m:oMath>
                </a14:m>
                <a:r>
                  <a:rPr lang="en-US" dirty="0">
                    <a:solidFill>
                      <a:srgbClr val="0070C0"/>
                    </a:solidFill>
                  </a:rPr>
                  <a:t> </a:t>
                </a:r>
                <a14:m>
                  <m:oMath xmlns:m="http://schemas.openxmlformats.org/officeDocument/2006/math">
                    <m:sSub>
                      <m:sSubPr>
                        <m:ctrlPr>
                          <a:rPr lang="ru-RU" i="1">
                            <a:solidFill>
                              <a:srgbClr val="0070C0"/>
                            </a:solidFill>
                            <a:latin typeface="Cambria Math" panose="02040503050406030204" pitchFamily="18" charset="0"/>
                            <a:cs typeface="Times New Roman" panose="02020603050405020304" pitchFamily="18" charset="0"/>
                          </a:rPr>
                        </m:ctrlPr>
                      </m:sSubPr>
                      <m:e>
                        <m:r>
                          <m:rPr>
                            <m:nor/>
                          </m:rPr>
                          <a:rPr lang="ru-RU" dirty="0">
                            <a:solidFill>
                              <a:srgbClr val="0070C0"/>
                            </a:solidFill>
                            <a:sym typeface="Symbol"/>
                          </a:rPr>
                          <m:t>≡</m:t>
                        </m:r>
                        <m:r>
                          <a:rPr lang="en-US" b="0" i="1" dirty="0" smtClean="0">
                            <a:solidFill>
                              <a:srgbClr val="0070C0"/>
                            </a:solidFill>
                            <a:latin typeface="Cambria Math" panose="02040503050406030204" pitchFamily="18" charset="0"/>
                            <a:sym typeface="Symbol"/>
                          </a:rPr>
                          <m:t> </m:t>
                        </m:r>
                        <m:r>
                          <a:rPr lang="en-US" i="1">
                            <a:solidFill>
                              <a:srgbClr val="0070C0"/>
                            </a:solidFill>
                            <a:latin typeface="Cambria Math" panose="02040503050406030204" pitchFamily="18" charset="0"/>
                            <a:cs typeface="Times New Roman" panose="02020603050405020304" pitchFamily="18" charset="0"/>
                          </a:rPr>
                          <m:t>𝐾</m:t>
                        </m:r>
                      </m:e>
                      <m:sub>
                        <m:r>
                          <a:rPr lang="en-US" i="1">
                            <a:solidFill>
                              <a:srgbClr val="0070C0"/>
                            </a:solidFill>
                            <a:latin typeface="Cambria Math" panose="02040503050406030204" pitchFamily="18" charset="0"/>
                            <a:cs typeface="Times New Roman" panose="02020603050405020304" pitchFamily="18" charset="0"/>
                          </a:rPr>
                          <m:t>𝐴</m:t>
                        </m:r>
                      </m:sub>
                    </m:sSub>
                    <m:r>
                      <a:rPr lang="ru-RU" i="1">
                        <a:solidFill>
                          <a:srgbClr val="0070C0"/>
                        </a:solidFill>
                        <a:latin typeface="Cambria Math"/>
                      </a:rPr>
                      <m:t>𝜑</m:t>
                    </m:r>
                    <m:r>
                      <a:rPr lang="en-US">
                        <a:solidFill>
                          <a:srgbClr val="0070C0"/>
                        </a:solidFill>
                        <a:latin typeface="Cambria Math" panose="02040503050406030204" pitchFamily="18" charset="0"/>
                      </a:rPr>
                      <m:t>&amp;</m:t>
                    </m:r>
                    <m:r>
                      <a:rPr lang="en-US" b="0" i="1" smtClean="0">
                        <a:solidFill>
                          <a:srgbClr val="0070C0"/>
                        </a:solidFill>
                        <a:latin typeface="Cambria Math" panose="02040503050406030204" pitchFamily="18" charset="0"/>
                      </a:rPr>
                      <m:t>….</m:t>
                    </m:r>
                    <m:r>
                      <a:rPr lang="en-US">
                        <a:solidFill>
                          <a:srgbClr val="0070C0"/>
                        </a:solidFill>
                        <a:latin typeface="Cambria Math" panose="02040503050406030204" pitchFamily="18" charset="0"/>
                      </a:rPr>
                      <m:t>&amp;</m:t>
                    </m:r>
                    <m:sSub>
                      <m:sSubPr>
                        <m:ctrlPr>
                          <a:rPr lang="ru-RU" i="1">
                            <a:solidFill>
                              <a:srgbClr val="0070C0"/>
                            </a:solidFill>
                            <a:latin typeface="Cambria Math" panose="02040503050406030204" pitchFamily="18" charset="0"/>
                            <a:cs typeface="Times New Roman" panose="02020603050405020304" pitchFamily="18" charset="0"/>
                          </a:rPr>
                        </m:ctrlPr>
                      </m:sSubPr>
                      <m:e>
                        <m:r>
                          <a:rPr lang="en-US" i="1">
                            <a:solidFill>
                              <a:srgbClr val="0070C0"/>
                            </a:solidFill>
                            <a:latin typeface="Cambria Math" panose="02040503050406030204" pitchFamily="18" charset="0"/>
                            <a:cs typeface="Times New Roman" panose="02020603050405020304" pitchFamily="18" charset="0"/>
                          </a:rPr>
                          <m:t>𝐾</m:t>
                        </m:r>
                      </m:e>
                      <m:sub>
                        <m:r>
                          <a:rPr lang="en-US" b="0" i="1" smtClean="0">
                            <a:solidFill>
                              <a:srgbClr val="0070C0"/>
                            </a:solidFill>
                            <a:latin typeface="Cambria Math" panose="02040503050406030204" pitchFamily="18" charset="0"/>
                            <a:cs typeface="Times New Roman" panose="02020603050405020304" pitchFamily="18" charset="0"/>
                          </a:rPr>
                          <m:t>𝑛</m:t>
                        </m:r>
                      </m:sub>
                    </m:sSub>
                    <m:r>
                      <a:rPr lang="ru-RU" i="1">
                        <a:solidFill>
                          <a:srgbClr val="0070C0"/>
                        </a:solidFill>
                        <a:latin typeface="Cambria Math"/>
                      </a:rPr>
                      <m:t>𝜑</m:t>
                    </m:r>
                  </m:oMath>
                </a14:m>
                <a:r>
                  <a:rPr lang="ru-RU" b="1" dirty="0">
                    <a:solidFill>
                      <a:srgbClr val="0070C0"/>
                    </a:solidFill>
                  </a:rPr>
                  <a:t>- </a:t>
                </a:r>
                <a:endParaRPr lang="en-US" b="1" dirty="0" smtClean="0">
                  <a:solidFill>
                    <a:srgbClr val="0070C0"/>
                  </a:solidFill>
                </a:endParaRPr>
              </a:p>
              <a:p>
                <a:pPr marL="0" lvl="0" indent="0">
                  <a:buNone/>
                </a:pPr>
                <a:r>
                  <a:rPr lang="ru-RU" dirty="0" smtClean="0">
                    <a:solidFill>
                      <a:srgbClr val="0070C0"/>
                    </a:solidFill>
                  </a:rPr>
                  <a:t>Общее </a:t>
                </a:r>
                <a:r>
                  <a:rPr lang="ru-RU" dirty="0">
                    <a:solidFill>
                      <a:srgbClr val="0070C0"/>
                    </a:solidFill>
                  </a:rPr>
                  <a:t>знание агентов</a:t>
                </a:r>
                <a:endParaRPr lang="en-US" dirty="0">
                  <a:solidFill>
                    <a:srgbClr val="0070C0"/>
                  </a:solidFill>
                </a:endParaRPr>
              </a:p>
              <a:p>
                <a:pPr marL="0" lvl="0" indent="0">
                  <a:buNone/>
                </a:pPr>
                <a14:m>
                  <m:oMath xmlns:m="http://schemas.openxmlformats.org/officeDocument/2006/math">
                    <m:sSub>
                      <m:sSubPr>
                        <m:ctrlPr>
                          <a:rPr lang="ru-RU" i="1">
                            <a:solidFill>
                              <a:srgbClr val="0070C0"/>
                            </a:solidFill>
                            <a:latin typeface="Cambria Math" panose="02040503050406030204" pitchFamily="18" charset="0"/>
                          </a:rPr>
                        </m:ctrlPr>
                      </m:sSubPr>
                      <m:e>
                        <m:r>
                          <a:rPr lang="en-US" i="1">
                            <a:solidFill>
                              <a:srgbClr val="0070C0"/>
                            </a:solidFill>
                            <a:latin typeface="Cambria Math"/>
                          </a:rPr>
                          <m:t>𝐶</m:t>
                        </m:r>
                      </m:e>
                      <m:sub>
                        <m:r>
                          <a:rPr lang="en-US" b="0" i="1" smtClean="0">
                            <a:solidFill>
                              <a:srgbClr val="0070C0"/>
                            </a:solidFill>
                            <a:latin typeface="Cambria Math" panose="02040503050406030204" pitchFamily="18" charset="0"/>
                          </a:rPr>
                          <m:t>𝑛</m:t>
                        </m:r>
                      </m:sub>
                    </m:sSub>
                    <m:r>
                      <a:rPr lang="en-US" b="0" i="1" smtClean="0">
                        <a:solidFill>
                          <a:srgbClr val="0070C0"/>
                        </a:solidFill>
                        <a:latin typeface="Cambria Math" panose="02040503050406030204" pitchFamily="18" charset="0"/>
                      </a:rPr>
                      <m:t>𝑖</m:t>
                    </m:r>
                  </m:oMath>
                </a14:m>
                <a:r>
                  <a:rPr lang="en-US" dirty="0">
                    <a:solidFill>
                      <a:srgbClr val="0070C0"/>
                    </a:solidFill>
                  </a:rPr>
                  <a:t> = </a:t>
                </a:r>
                <a14:m>
                  <m:oMath xmlns:m="http://schemas.openxmlformats.org/officeDocument/2006/math">
                    <m:sSubSup>
                      <m:sSubSupPr>
                        <m:ctrlPr>
                          <a:rPr lang="en-US" i="1">
                            <a:solidFill>
                              <a:srgbClr val="0070C0"/>
                            </a:solidFill>
                            <a:latin typeface="Cambria Math" panose="02040503050406030204" pitchFamily="18" charset="0"/>
                          </a:rPr>
                        </m:ctrlPr>
                      </m:sSubSupPr>
                      <m:e>
                        <m:r>
                          <a:rPr lang="en-US" i="1">
                            <a:solidFill>
                              <a:srgbClr val="0070C0"/>
                            </a:solidFill>
                            <a:latin typeface="Cambria Math" panose="02040503050406030204" pitchFamily="18" charset="0"/>
                          </a:rPr>
                          <m:t>𝐶</m:t>
                        </m:r>
                      </m:e>
                      <m:sub>
                        <m:r>
                          <a:rPr lang="en-US" b="0" i="1" smtClean="0">
                            <a:solidFill>
                              <a:srgbClr val="0070C0"/>
                            </a:solidFill>
                            <a:latin typeface="Cambria Math" panose="02040503050406030204" pitchFamily="18" charset="0"/>
                          </a:rPr>
                          <m:t>𝑛</m:t>
                        </m:r>
                      </m:sub>
                      <m:sup>
                        <m:r>
                          <a:rPr lang="en-US" b="0" i="1" smtClean="0">
                            <a:solidFill>
                              <a:srgbClr val="0070C0"/>
                            </a:solidFill>
                            <a:latin typeface="Cambria Math" panose="02040503050406030204" pitchFamily="18" charset="0"/>
                          </a:rPr>
                          <m:t>𝑖</m:t>
                        </m:r>
                      </m:sup>
                    </m:sSubSup>
                  </m:oMath>
                </a14:m>
                <a:r>
                  <a:rPr lang="en-US" b="1" dirty="0">
                    <a:solidFill>
                      <a:srgbClr val="0070C0"/>
                    </a:solidFill>
                  </a:rPr>
                  <a:t> </a:t>
                </a:r>
                <a:r>
                  <a:rPr lang="ru-RU" dirty="0">
                    <a:solidFill>
                      <a:srgbClr val="0070C0"/>
                    </a:solidFill>
                  </a:rPr>
                  <a:t>сочетание из </a:t>
                </a:r>
                <a:r>
                  <a:rPr lang="en-US" dirty="0" smtClean="0">
                    <a:solidFill>
                      <a:srgbClr val="0070C0"/>
                    </a:solidFill>
                  </a:rPr>
                  <a:t>n </a:t>
                </a:r>
                <a:r>
                  <a:rPr lang="ru-RU" dirty="0">
                    <a:solidFill>
                      <a:srgbClr val="0070C0"/>
                    </a:solidFill>
                  </a:rPr>
                  <a:t>по </a:t>
                </a:r>
                <a:r>
                  <a:rPr lang="en-US" dirty="0">
                    <a:solidFill>
                      <a:srgbClr val="0070C0"/>
                    </a:solidFill>
                  </a:rPr>
                  <a:t>i</a:t>
                </a:r>
                <a:endParaRPr lang="en-US" dirty="0" smtClean="0">
                  <a:solidFill>
                    <a:srgbClr val="0070C0"/>
                  </a:solidFill>
                </a:endParaRPr>
              </a:p>
              <a:p>
                <a:pPr marL="0" lvl="0" indent="0">
                  <a:buNone/>
                </a:pPr>
                <a:r>
                  <a:rPr lang="en-US" b="1" dirty="0" smtClean="0">
                    <a:solidFill>
                      <a:srgbClr val="0070C0"/>
                    </a:solidFill>
                  </a:rPr>
                  <a:t> </a:t>
                </a:r>
                <a14:m>
                  <m:oMath xmlns:m="http://schemas.openxmlformats.org/officeDocument/2006/math">
                    <m:r>
                      <m:rPr>
                        <m:sty m:val="p"/>
                      </m:rPr>
                      <a:rPr lang="en-US" b="0" i="0" smtClean="0">
                        <a:solidFill>
                          <a:srgbClr val="0070C0"/>
                        </a:solidFill>
                        <a:latin typeface="Cambria Math" panose="02040503050406030204" pitchFamily="18" charset="0"/>
                      </a:rPr>
                      <m:t>i</m:t>
                    </m:r>
                    <m:r>
                      <a:rPr lang="en-US" b="0" i="0" smtClean="0">
                        <a:solidFill>
                          <a:srgbClr val="0070C0"/>
                        </a:solidFill>
                        <a:latin typeface="Cambria Math" panose="02040503050406030204" pitchFamily="18" charset="0"/>
                      </a:rPr>
                      <m:t> </m:t>
                    </m:r>
                    <m:r>
                      <m:rPr>
                        <m:sty m:val="p"/>
                      </m:rPr>
                      <a:rPr lang="en-US" b="0" i="0" smtClean="0">
                        <a:solidFill>
                          <a:srgbClr val="0070C0"/>
                        </a:solidFill>
                        <a:latin typeface="Cambria Math" panose="02040503050406030204" pitchFamily="18" charset="0"/>
                        <a:ea typeface="Cambria Math" panose="02040503050406030204" pitchFamily="18" charset="0"/>
                      </a:rPr>
                      <m:t>ϵ</m:t>
                    </m:r>
                    <m:r>
                      <a:rPr lang="en-US" b="0" i="0" smtClean="0">
                        <a:solidFill>
                          <a:srgbClr val="0070C0"/>
                        </a:solidFill>
                        <a:latin typeface="Cambria Math" panose="02040503050406030204" pitchFamily="18" charset="0"/>
                        <a:ea typeface="Cambria Math" panose="02040503050406030204" pitchFamily="18" charset="0"/>
                      </a:rPr>
                      <m:t>[1;</m:t>
                    </m:r>
                    <m:r>
                      <m:rPr>
                        <m:sty m:val="p"/>
                      </m:rPr>
                      <a:rPr lang="en-US" b="0" i="0" smtClean="0">
                        <a:solidFill>
                          <a:srgbClr val="0070C0"/>
                        </a:solidFill>
                        <a:latin typeface="Cambria Math" panose="02040503050406030204" pitchFamily="18" charset="0"/>
                        <a:ea typeface="Cambria Math" panose="02040503050406030204" pitchFamily="18" charset="0"/>
                      </a:rPr>
                      <m:t>n</m:t>
                    </m:r>
                    <m:r>
                      <a:rPr lang="en-US" b="0" i="0" smtClean="0">
                        <a:solidFill>
                          <a:srgbClr val="0070C0"/>
                        </a:solidFill>
                        <a:latin typeface="Cambria Math" panose="02040503050406030204" pitchFamily="18" charset="0"/>
                        <a:ea typeface="Cambria Math" panose="02040503050406030204" pitchFamily="18" charset="0"/>
                      </a:rPr>
                      <m:t>]</m:t>
                    </m:r>
                  </m:oMath>
                </a14:m>
                <a:endParaRPr lang="en-US" dirty="0">
                  <a:solidFill>
                    <a:srgbClr val="0070C0"/>
                  </a:solidFill>
                </a:endParaRPr>
              </a:p>
            </p:txBody>
          </p:sp>
        </mc:Choice>
        <mc:Fallback xmlns="">
          <p:sp>
            <p:nvSpPr>
              <p:cNvPr id="3" name="Объект 2"/>
              <p:cNvSpPr>
                <a:spLocks noGrp="1" noRot="1" noChangeAspect="1" noMove="1" noResize="1" noEditPoints="1" noAdjustHandles="1" noChangeArrowheads="1" noChangeShapeType="1" noTextEdit="1"/>
              </p:cNvSpPr>
              <p:nvPr>
                <p:ph idx="1"/>
              </p:nvPr>
            </p:nvSpPr>
            <p:spPr>
              <a:xfrm>
                <a:off x="323528" y="1484784"/>
                <a:ext cx="8424936" cy="5373216"/>
              </a:xfrm>
              <a:blipFill rotWithShape="0">
                <a:blip r:embed="rId2"/>
                <a:stretch>
                  <a:fillRect l="-1447" t="-2951"/>
                </a:stretch>
              </a:blipFill>
            </p:spPr>
            <p:txBody>
              <a:bodyPr/>
              <a:lstStyle/>
              <a:p>
                <a:r>
                  <a:rPr lang="ru-RU">
                    <a:noFill/>
                  </a:rPr>
                  <a:t> </a:t>
                </a:r>
              </a:p>
            </p:txBody>
          </p:sp>
        </mc:Fallback>
      </mc:AlternateContent>
      <p:pic>
        <p:nvPicPr>
          <p:cNvPr id="4" name="Рисунок 3"/>
          <p:cNvPicPr>
            <a:picLocks noChangeAspect="1"/>
          </p:cNvPicPr>
          <p:nvPr/>
        </p:nvPicPr>
        <p:blipFill>
          <a:blip r:embed="rId3"/>
          <a:stretch>
            <a:fillRect/>
          </a:stretch>
        </p:blipFill>
        <p:spPr>
          <a:xfrm>
            <a:off x="4788024" y="3193142"/>
            <a:ext cx="4128703" cy="3406045"/>
          </a:xfrm>
          <a:prstGeom prst="rect">
            <a:avLst/>
          </a:prstGeom>
        </p:spPr>
      </p:pic>
    </p:spTree>
    <p:extLst>
      <p:ext uri="{BB962C8B-B14F-4D97-AF65-F5344CB8AC3E}">
        <p14:creationId xmlns:p14="http://schemas.microsoft.com/office/powerpoint/2010/main" val="3106044742"/>
      </p:ext>
    </p:extLst>
  </p:cSld>
  <p:clrMapOvr>
    <a:masterClrMapping/>
  </p:clrMapOvr>
  <p:transition spd="med">
    <p:pull/>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Объект 9"/>
          <p:cNvSpPr>
            <a:spLocks noGrp="1"/>
          </p:cNvSpPr>
          <p:nvPr>
            <p:ph idx="1"/>
          </p:nvPr>
        </p:nvSpPr>
        <p:spPr>
          <a:xfrm>
            <a:off x="628650" y="3279778"/>
            <a:ext cx="7886700" cy="3389582"/>
          </a:xfrm>
        </p:spPr>
        <p:txBody>
          <a:bodyPr>
            <a:normAutofit lnSpcReduction="10000"/>
          </a:bodyPr>
          <a:lstStyle/>
          <a:p>
            <a:pPr marL="0" indent="0">
              <a:buNone/>
            </a:pPr>
            <a:r>
              <a:rPr lang="ru-RU" dirty="0"/>
              <a:t>Цена программной ошибки в</a:t>
            </a:r>
            <a:r>
              <a:rPr lang="ru-RU" b="1" dirty="0"/>
              <a:t> </a:t>
            </a:r>
            <a:r>
              <a:rPr lang="ru-RU" b="1" dirty="0">
                <a:solidFill>
                  <a:schemeClr val="accent1">
                    <a:lumMod val="75000"/>
                  </a:schemeClr>
                </a:solidFill>
              </a:rPr>
              <a:t>Протоколе</a:t>
            </a:r>
            <a:r>
              <a:rPr lang="ru-RU" b="1" dirty="0"/>
              <a:t> </a:t>
            </a:r>
            <a:r>
              <a:rPr lang="ru-RU" dirty="0"/>
              <a:t>катастрофична</a:t>
            </a:r>
            <a:r>
              <a:rPr lang="ru-RU" b="1" dirty="0"/>
              <a:t> </a:t>
            </a:r>
            <a:r>
              <a:rPr lang="ru-RU" dirty="0" smtClean="0"/>
              <a:t>особенно</a:t>
            </a:r>
            <a:r>
              <a:rPr lang="ru-RU" dirty="0"/>
              <a:t>,</a:t>
            </a:r>
            <a:r>
              <a:rPr lang="ru-RU" dirty="0" smtClean="0"/>
              <a:t> </a:t>
            </a:r>
            <a:r>
              <a:rPr lang="ru-RU" dirty="0"/>
              <a:t>если этот сетевой протокол является мировым стандартом</a:t>
            </a:r>
            <a:r>
              <a:rPr lang="ru-RU" b="1" dirty="0"/>
              <a:t>. </a:t>
            </a:r>
            <a:r>
              <a:rPr lang="ru-RU" dirty="0"/>
              <a:t>Злоумышленники могут </a:t>
            </a:r>
            <a:r>
              <a:rPr lang="ru-RU" dirty="0">
                <a:solidFill>
                  <a:schemeClr val="accent1">
                    <a:lumMod val="75000"/>
                  </a:schemeClr>
                </a:solidFill>
              </a:rPr>
              <a:t>похитить важные данные </a:t>
            </a:r>
            <a:r>
              <a:rPr lang="ru-RU" dirty="0"/>
              <a:t>и </a:t>
            </a:r>
            <a:r>
              <a:rPr lang="ru-RU" dirty="0">
                <a:solidFill>
                  <a:schemeClr val="accent1">
                    <a:lumMod val="75000"/>
                  </a:schemeClr>
                </a:solidFill>
              </a:rPr>
              <a:t>воспользоваться ими</a:t>
            </a:r>
            <a:r>
              <a:rPr lang="ru-RU" dirty="0"/>
              <a:t> в личных целях или </a:t>
            </a:r>
            <a:r>
              <a:rPr lang="ru-RU" dirty="0">
                <a:solidFill>
                  <a:schemeClr val="accent1">
                    <a:lumMod val="75000"/>
                  </a:schemeClr>
                </a:solidFill>
              </a:rPr>
              <a:t>уничтожить их</a:t>
            </a:r>
            <a:r>
              <a:rPr lang="ru-RU" dirty="0"/>
              <a:t>. Поэтому нам важно проверить правильность работы </a:t>
            </a:r>
            <a:r>
              <a:rPr lang="ru-RU" b="1" dirty="0" smtClean="0">
                <a:solidFill>
                  <a:schemeClr val="accent1">
                    <a:lumMod val="75000"/>
                  </a:schemeClr>
                </a:solidFill>
              </a:rPr>
              <a:t>Протокола</a:t>
            </a:r>
            <a:r>
              <a:rPr lang="ru-RU" dirty="0" smtClean="0"/>
              <a:t> </a:t>
            </a:r>
            <a:r>
              <a:rPr lang="ru-RU" dirty="0"/>
              <a:t>еще на стадии проектирования. И в этом нам поможет </a:t>
            </a:r>
            <a:r>
              <a:rPr lang="ru-RU" b="1" dirty="0">
                <a:solidFill>
                  <a:schemeClr val="accent1">
                    <a:lumMod val="75000"/>
                  </a:schemeClr>
                </a:solidFill>
              </a:rPr>
              <a:t>Эпистемическая логика</a:t>
            </a:r>
            <a:r>
              <a:rPr lang="ru-RU" dirty="0"/>
              <a:t>.</a:t>
            </a:r>
          </a:p>
        </p:txBody>
      </p:sp>
      <p:pic>
        <p:nvPicPr>
          <p:cNvPr id="11" name="Picture 2" descr="http://ptl-nn.ru/media/auth_teaching/ib/ugrozbezopasn.jpg"/>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555776" y="233366"/>
            <a:ext cx="3886200" cy="2914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3467927"/>
      </p:ext>
    </p:extLst>
  </p:cSld>
  <p:clrMapOvr>
    <a:masterClrMapping/>
  </p:clrMapOvr>
  <p:transition spd="med">
    <p:pull/>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Объект 2"/>
              <p:cNvSpPr>
                <a:spLocks noGrp="1"/>
              </p:cNvSpPr>
              <p:nvPr>
                <p:ph idx="1"/>
              </p:nvPr>
            </p:nvSpPr>
            <p:spPr>
              <a:xfrm>
                <a:off x="179512" y="188640"/>
                <a:ext cx="8856984" cy="6552728"/>
              </a:xfrm>
            </p:spPr>
            <p:txBody>
              <a:bodyPr>
                <a:noAutofit/>
              </a:bodyPr>
              <a:lstStyle/>
              <a:p>
                <a:pPr marL="0" indent="0">
                  <a:buNone/>
                </a:pPr>
                <a:r>
                  <a:rPr lang="en-US" sz="2400" dirty="0" smtClean="0">
                    <a:solidFill>
                      <a:srgbClr val="0070C0"/>
                    </a:solidFill>
                  </a:rPr>
                  <a:t>[!</a:t>
                </a:r>
                <a:r>
                  <a:rPr lang="en-US" sz="2400" dirty="0">
                    <a:solidFill>
                      <a:srgbClr val="0070C0"/>
                    </a:solidFill>
                    <a:cs typeface="Arial" panose="020B0604020202020204" pitchFamily="34" charset="0"/>
                  </a:rPr>
                  <a:t> </a:t>
                </a:r>
                <a14:m>
                  <m:oMath xmlns:m="http://schemas.openxmlformats.org/officeDocument/2006/math">
                    <m:sSub>
                      <m:sSubPr>
                        <m:ctrlPr>
                          <a:rPr lang="en-US" sz="2400" i="1">
                            <a:solidFill>
                              <a:srgbClr val="0070C0"/>
                            </a:solidFill>
                            <a:latin typeface="Cambria Math" panose="02040503050406030204" pitchFamily="18" charset="0"/>
                            <a:cs typeface="Arial" panose="020B0604020202020204" pitchFamily="34" charset="0"/>
                          </a:rPr>
                        </m:ctrlPr>
                      </m:sSubPr>
                      <m:e>
                        <m:r>
                          <a:rPr lang="en-US" sz="2400" b="0" i="1">
                            <a:solidFill>
                              <a:srgbClr val="0070C0"/>
                            </a:solidFill>
                            <a:latin typeface="Cambria Math" panose="02040503050406030204" pitchFamily="18" charset="0"/>
                            <a:cs typeface="Arial" panose="020B0604020202020204" pitchFamily="34" charset="0"/>
                          </a:rPr>
                          <m:t>𝐴</m:t>
                        </m:r>
                      </m:e>
                      <m:sub>
                        <m:r>
                          <a:rPr lang="en-US" sz="2400" b="0" i="1">
                            <a:solidFill>
                              <a:srgbClr val="0070C0"/>
                            </a:solidFill>
                            <a:latin typeface="Cambria Math" panose="02040503050406030204" pitchFamily="18" charset="0"/>
                            <a:cs typeface="Arial" panose="020B0604020202020204" pitchFamily="34" charset="0"/>
                          </a:rPr>
                          <m:t>0</m:t>
                        </m:r>
                      </m:sub>
                    </m:sSub>
                  </m:oMath>
                </a14:m>
                <a:r>
                  <a:rPr lang="en-US" sz="2400" dirty="0">
                    <a:solidFill>
                      <a:srgbClr val="0070C0"/>
                    </a:solidFill>
                  </a:rPr>
                  <a:t>]</a:t>
                </a:r>
                <a:r>
                  <a:rPr lang="ru-RU" sz="2400" dirty="0">
                    <a:solidFill>
                      <a:srgbClr val="0070C0"/>
                    </a:solidFill>
                  </a:rPr>
                  <a:t> </a:t>
                </a:r>
                <a14:m>
                  <m:oMath xmlns:m="http://schemas.openxmlformats.org/officeDocument/2006/math">
                    <m:sSub>
                      <m:sSubPr>
                        <m:ctrlPr>
                          <a:rPr lang="ru-RU" sz="2400" i="1">
                            <a:solidFill>
                              <a:srgbClr val="0070C0"/>
                            </a:solidFill>
                            <a:latin typeface="Cambria Math" panose="02040503050406030204" pitchFamily="18" charset="0"/>
                          </a:rPr>
                        </m:ctrlPr>
                      </m:sSubPr>
                      <m:e>
                        <m:r>
                          <a:rPr lang="en-US" sz="2400" b="0" i="1">
                            <a:solidFill>
                              <a:srgbClr val="0070C0"/>
                            </a:solidFill>
                            <a:latin typeface="Cambria Math"/>
                          </a:rPr>
                          <m:t>𝐶</m:t>
                        </m:r>
                      </m:e>
                      <m:sub>
                        <m:r>
                          <a:rPr lang="en-US" sz="2400" b="0" i="1">
                            <a:solidFill>
                              <a:srgbClr val="0070C0"/>
                            </a:solidFill>
                            <a:latin typeface="Cambria Math"/>
                          </a:rPr>
                          <m:t>𝐺</m:t>
                        </m:r>
                      </m:sub>
                    </m:sSub>
                    <m:r>
                      <a:rPr lang="ru-RU" sz="2400" b="0" i="1">
                        <a:solidFill>
                          <a:srgbClr val="0070C0"/>
                        </a:solidFill>
                        <a:latin typeface="Cambria Math" panose="02040503050406030204" pitchFamily="18" charset="0"/>
                      </a:rPr>
                      <m:t>1</m:t>
                    </m:r>
                  </m:oMath>
                </a14:m>
                <a:r>
                  <a:rPr lang="en-US" sz="2400" dirty="0" smtClean="0"/>
                  <a:t> </a:t>
                </a:r>
                <a:r>
                  <a:rPr lang="ru-RU" sz="2400" dirty="0" smtClean="0"/>
                  <a:t>первый шаг</a:t>
                </a:r>
                <a:endParaRPr lang="en-US" sz="2400" dirty="0" smtClean="0"/>
              </a:p>
              <a:p>
                <a:pPr marL="0" indent="0">
                  <a:buNone/>
                </a:pPr>
                <a:r>
                  <a:rPr lang="ru-RU" sz="2400" dirty="0"/>
                  <a:t>Агент </a:t>
                </a:r>
                <a:r>
                  <a:rPr lang="en-US" sz="2400" dirty="0"/>
                  <a:t>A</a:t>
                </a:r>
                <a:r>
                  <a:rPr lang="en-US" sz="2400" dirty="0" smtClean="0"/>
                  <a:t>:   </a:t>
                </a:r>
                <a14:m>
                  <m:oMath xmlns:m="http://schemas.openxmlformats.org/officeDocument/2006/math">
                    <m:sSub>
                      <m:sSubPr>
                        <m:ctrlPr>
                          <a:rPr lang="en-US" sz="2400" i="1">
                            <a:solidFill>
                              <a:srgbClr val="0070C0"/>
                            </a:solidFill>
                            <a:latin typeface="Cambria Math" panose="02040503050406030204" pitchFamily="18" charset="0"/>
                            <a:cs typeface="Arial" panose="020B0604020202020204" pitchFamily="34" charset="0"/>
                          </a:rPr>
                        </m:ctrlPr>
                      </m:sSubPr>
                      <m:e>
                        <m:r>
                          <a:rPr lang="en-US" sz="2400" i="1">
                            <a:solidFill>
                              <a:srgbClr val="0070C0"/>
                            </a:solidFill>
                            <a:latin typeface="Cambria Math" panose="02040503050406030204" pitchFamily="18" charset="0"/>
                            <a:cs typeface="Arial" panose="020B0604020202020204" pitchFamily="34" charset="0"/>
                          </a:rPr>
                          <m:t>𝐸</m:t>
                        </m:r>
                      </m:e>
                      <m:sub>
                        <m:r>
                          <a:rPr lang="en-US" sz="2400" i="1">
                            <a:solidFill>
                              <a:srgbClr val="0070C0"/>
                            </a:solidFill>
                            <a:latin typeface="Cambria Math" panose="02040503050406030204" pitchFamily="18" charset="0"/>
                            <a:cs typeface="Arial" panose="020B0604020202020204" pitchFamily="34" charset="0"/>
                          </a:rPr>
                          <m:t>𝐴</m:t>
                        </m:r>
                      </m:sub>
                    </m:sSub>
                    <m:r>
                      <a:rPr lang="en-US" sz="2400" b="0" i="1" smtClean="0">
                        <a:solidFill>
                          <a:srgbClr val="0070C0"/>
                        </a:solidFill>
                        <a:latin typeface="Cambria Math" panose="02040503050406030204" pitchFamily="18" charset="0"/>
                        <a:cs typeface="Arial" panose="020B0604020202020204" pitchFamily="34" charset="0"/>
                      </a:rPr>
                      <m:t>𝑗</m:t>
                    </m:r>
                    <m:r>
                      <a:rPr lang="en-US" sz="2400">
                        <a:solidFill>
                          <a:srgbClr val="0070C0"/>
                        </a:solidFill>
                        <a:latin typeface="Cambria Math" panose="02040503050406030204" pitchFamily="18" charset="0"/>
                        <a:cs typeface="Arial" panose="020B0604020202020204" pitchFamily="34" charset="0"/>
                      </a:rPr>
                      <m:t>&amp;</m:t>
                    </m:r>
                    <m:sSub>
                      <m:sSubPr>
                        <m:ctrlPr>
                          <a:rPr lang="ru-RU" sz="2400" i="1">
                            <a:solidFill>
                              <a:srgbClr val="0070C0"/>
                            </a:solidFill>
                            <a:latin typeface="Cambria Math" panose="02040503050406030204" pitchFamily="18" charset="0"/>
                          </a:rPr>
                        </m:ctrlPr>
                      </m:sSubPr>
                      <m:e>
                        <m:r>
                          <a:rPr lang="en-US" sz="2400" i="1">
                            <a:solidFill>
                              <a:srgbClr val="0070C0"/>
                            </a:solidFill>
                            <a:latin typeface="Cambria Math" panose="02040503050406030204" pitchFamily="18" charset="0"/>
                          </a:rPr>
                          <m:t>𝐾</m:t>
                        </m:r>
                      </m:e>
                      <m:sub>
                        <m:r>
                          <a:rPr lang="en-US" sz="2400" i="1">
                            <a:solidFill>
                              <a:srgbClr val="0070C0"/>
                            </a:solidFill>
                            <a:latin typeface="Cambria Math" panose="02040503050406030204" pitchFamily="18" charset="0"/>
                          </a:rPr>
                          <m:t>𝐴</m:t>
                        </m:r>
                      </m:sub>
                    </m:sSub>
                    <m:d>
                      <m:dPr>
                        <m:ctrlPr>
                          <a:rPr lang="ru-RU" sz="2400" i="1">
                            <a:solidFill>
                              <a:srgbClr val="0070C0"/>
                            </a:solidFill>
                            <a:latin typeface="Cambria Math" panose="02040503050406030204" pitchFamily="18" charset="0"/>
                          </a:rPr>
                        </m:ctrlPr>
                      </m:dPr>
                      <m:e>
                        <m:sSub>
                          <m:sSubPr>
                            <m:ctrlPr>
                              <a:rPr lang="ru-RU" sz="2400" i="1">
                                <a:solidFill>
                                  <a:srgbClr val="0070C0"/>
                                </a:solidFill>
                                <a:latin typeface="Cambria Math" panose="02040503050406030204" pitchFamily="18" charset="0"/>
                              </a:rPr>
                            </m:ctrlPr>
                          </m:sSubPr>
                          <m:e>
                            <m:r>
                              <a:rPr lang="en-US" sz="2400" i="1">
                                <a:solidFill>
                                  <a:srgbClr val="0070C0"/>
                                </a:solidFill>
                                <a:latin typeface="Cambria Math" panose="02040503050406030204" pitchFamily="18" charset="0"/>
                              </a:rPr>
                              <m:t>𝐴</m:t>
                            </m:r>
                          </m:e>
                          <m:sub>
                            <m:r>
                              <a:rPr lang="ru-RU" sz="2400" i="1">
                                <a:solidFill>
                                  <a:srgbClr val="0070C0"/>
                                </a:solidFill>
                                <a:latin typeface="Cambria Math" panose="02040503050406030204" pitchFamily="18" charset="0"/>
                              </a:rPr>
                              <m:t>Г</m:t>
                            </m:r>
                          </m:sub>
                        </m:sSub>
                        <m:r>
                          <a:rPr lang="ru-RU" sz="2400" i="1">
                            <a:solidFill>
                              <a:srgbClr val="0070C0"/>
                            </a:solidFill>
                            <a:latin typeface="Cambria Math" panose="02040503050406030204" pitchFamily="18" charset="0"/>
                            <a:ea typeface="Cambria Math" panose="02040503050406030204" pitchFamily="18" charset="0"/>
                          </a:rPr>
                          <m:t>∨</m:t>
                        </m:r>
                        <m:sSub>
                          <m:sSubPr>
                            <m:ctrlPr>
                              <a:rPr lang="ru-RU" sz="2400" i="1">
                                <a:solidFill>
                                  <a:srgbClr val="0070C0"/>
                                </a:solidFill>
                                <a:latin typeface="Cambria Math" panose="02040503050406030204" pitchFamily="18" charset="0"/>
                                <a:ea typeface="Cambria Math" panose="02040503050406030204" pitchFamily="18" charset="0"/>
                              </a:rPr>
                            </m:ctrlPr>
                          </m:sSubPr>
                          <m:e>
                            <m:r>
                              <a:rPr lang="en-US" sz="2400" i="1">
                                <a:solidFill>
                                  <a:srgbClr val="0070C0"/>
                                </a:solidFill>
                                <a:latin typeface="Cambria Math" panose="02040503050406030204" pitchFamily="18" charset="0"/>
                                <a:ea typeface="Cambria Math" panose="02040503050406030204" pitchFamily="18" charset="0"/>
                              </a:rPr>
                              <m:t>𝐴</m:t>
                            </m:r>
                          </m:e>
                          <m:sub>
                            <m:r>
                              <a:rPr lang="ru-RU" sz="2400" i="1">
                                <a:solidFill>
                                  <a:srgbClr val="0070C0"/>
                                </a:solidFill>
                                <a:latin typeface="Cambria Math" panose="02040503050406030204" pitchFamily="18" charset="0"/>
                                <a:ea typeface="Cambria Math" panose="02040503050406030204" pitchFamily="18" charset="0"/>
                              </a:rPr>
                              <m:t>Ч</m:t>
                            </m:r>
                          </m:sub>
                        </m:sSub>
                      </m:e>
                    </m:d>
                    <m:r>
                      <a:rPr lang="en-US" sz="2400" i="1">
                        <a:solidFill>
                          <a:srgbClr val="0070C0"/>
                        </a:solidFill>
                        <a:latin typeface="Cambria Math" panose="02040503050406030204" pitchFamily="18" charset="0"/>
                        <a:ea typeface="Cambria Math" panose="02040503050406030204" pitchFamily="18" charset="0"/>
                      </a:rPr>
                      <m:t>&amp;</m:t>
                    </m:r>
                    <m:sSub>
                      <m:sSubPr>
                        <m:ctrlPr>
                          <a:rPr lang="ru-RU" sz="2400" i="1">
                            <a:solidFill>
                              <a:srgbClr val="0070C0"/>
                            </a:solidFill>
                            <a:latin typeface="Cambria Math" panose="02040503050406030204" pitchFamily="18" charset="0"/>
                          </a:rPr>
                        </m:ctrlPr>
                      </m:sSubPr>
                      <m:e>
                        <m:r>
                          <m:rPr>
                            <m:sty m:val="p"/>
                          </m:rPr>
                          <a:rPr lang="en-US" sz="2400">
                            <a:solidFill>
                              <a:srgbClr val="0070C0"/>
                            </a:solidFill>
                            <a:latin typeface="Cambria Math"/>
                          </a:rPr>
                          <m:t>C</m:t>
                        </m:r>
                      </m:e>
                      <m:sub>
                        <m:r>
                          <m:rPr>
                            <m:sty m:val="p"/>
                          </m:rPr>
                          <a:rPr lang="en-US" sz="2400" b="0" i="0" smtClean="0">
                            <a:solidFill>
                              <a:srgbClr val="0070C0"/>
                            </a:solidFill>
                            <a:latin typeface="Cambria Math" panose="02040503050406030204" pitchFamily="18" charset="0"/>
                          </a:rPr>
                          <m:t>n</m:t>
                        </m:r>
                      </m:sub>
                    </m:sSub>
                    <m:r>
                      <a:rPr lang="ru-RU" sz="2400">
                        <a:solidFill>
                          <a:srgbClr val="0070C0"/>
                        </a:solidFill>
                        <a:latin typeface="Cambria Math" panose="02040503050406030204" pitchFamily="18" charset="0"/>
                      </a:rPr>
                      <m:t>1</m:t>
                    </m:r>
                  </m:oMath>
                </a14:m>
                <a:r>
                  <a:rPr lang="en-US" sz="2400" dirty="0"/>
                  <a:t>(</a:t>
                </a:r>
                <a:r>
                  <a:rPr lang="ru-RU" sz="2400" dirty="0"/>
                  <a:t>акс.2,акс.4)</a:t>
                </a:r>
                <a:endParaRPr lang="en-US" sz="2400" dirty="0"/>
              </a:p>
              <a:p>
                <a:pPr marL="0" indent="0">
                  <a:buNone/>
                </a:pPr>
                <a:r>
                  <a:rPr lang="ru-RU" sz="2400" dirty="0">
                    <a:solidFill>
                      <a:srgbClr val="0070C0"/>
                    </a:solidFill>
                    <a:ea typeface="Cambria Math" panose="02040503050406030204" pitchFamily="18" charset="0"/>
                    <a:cs typeface="Arial" panose="020B0604020202020204" pitchFamily="34" charset="0"/>
                  </a:rPr>
                  <a:t>	     </a:t>
                </a:r>
                <a14:m>
                  <m:oMath xmlns:m="http://schemas.openxmlformats.org/officeDocument/2006/math">
                    <m:sSub>
                      <m:sSubPr>
                        <m:ctrlPr>
                          <a:rPr lang="ru-RU" sz="2400" i="1">
                            <a:solidFill>
                              <a:srgbClr val="0070C0"/>
                            </a:solidFill>
                            <a:latin typeface="Cambria Math" panose="02040503050406030204" pitchFamily="18" charset="0"/>
                            <a:ea typeface="Cambria Math" panose="02040503050406030204" pitchFamily="18" charset="0"/>
                            <a:cs typeface="Arial" panose="020B0604020202020204" pitchFamily="34" charset="0"/>
                          </a:rPr>
                        </m:ctrlPr>
                      </m:sSubPr>
                      <m:e>
                        <m:r>
                          <a:rPr lang="ru-RU" sz="2400" i="1">
                            <a:solidFill>
                              <a:srgbClr val="0070C0"/>
                            </a:solidFill>
                            <a:latin typeface="Cambria Math" panose="02040503050406030204" pitchFamily="18" charset="0"/>
                            <a:ea typeface="Cambria Math" panose="02040503050406030204" pitchFamily="18" charset="0"/>
                            <a:cs typeface="Arial" panose="020B0604020202020204" pitchFamily="34" charset="0"/>
                          </a:rPr>
                          <m:t>¬</m:t>
                        </m:r>
                        <m:r>
                          <a:rPr lang="en-US" sz="2400" i="1">
                            <a:solidFill>
                              <a:srgbClr val="0070C0"/>
                            </a:solidFill>
                            <a:latin typeface="Cambria Math" panose="02040503050406030204" pitchFamily="18" charset="0"/>
                            <a:ea typeface="Cambria Math" panose="02040503050406030204" pitchFamily="18" charset="0"/>
                            <a:cs typeface="Arial" panose="020B0604020202020204" pitchFamily="34" charset="0"/>
                          </a:rPr>
                          <m:t>𝐾</m:t>
                        </m:r>
                      </m:e>
                      <m:sub>
                        <m:r>
                          <a:rPr lang="en-US" sz="2400" i="1">
                            <a:solidFill>
                              <a:srgbClr val="0070C0"/>
                            </a:solidFill>
                            <a:latin typeface="Cambria Math" panose="02040503050406030204" pitchFamily="18" charset="0"/>
                            <a:ea typeface="Cambria Math" panose="02040503050406030204" pitchFamily="18" charset="0"/>
                            <a:cs typeface="Arial" panose="020B0604020202020204" pitchFamily="34" charset="0"/>
                          </a:rPr>
                          <m:t>𝐴</m:t>
                        </m:r>
                      </m:sub>
                    </m:sSub>
                    <m:sSub>
                      <m:sSubPr>
                        <m:ctrlPr>
                          <a:rPr lang="ru-RU" sz="2400" i="1">
                            <a:solidFill>
                              <a:srgbClr val="0070C0"/>
                            </a:solidFill>
                            <a:latin typeface="Cambria Math" panose="02040503050406030204" pitchFamily="18" charset="0"/>
                            <a:ea typeface="Cambria Math" panose="02040503050406030204" pitchFamily="18" charset="0"/>
                            <a:cs typeface="Arial" panose="020B0604020202020204" pitchFamily="34" charset="0"/>
                          </a:rPr>
                        </m:ctrlPr>
                      </m:sSubPr>
                      <m:e>
                        <m:r>
                          <a:rPr lang="en-US" sz="2400" i="1">
                            <a:solidFill>
                              <a:srgbClr val="0070C0"/>
                            </a:solidFill>
                            <a:latin typeface="Cambria Math" panose="02040503050406030204" pitchFamily="18" charset="0"/>
                            <a:ea typeface="Cambria Math" panose="02040503050406030204" pitchFamily="18" charset="0"/>
                            <a:cs typeface="Arial" panose="020B0604020202020204" pitchFamily="34" charset="0"/>
                          </a:rPr>
                          <m:t>𝐴</m:t>
                        </m:r>
                      </m:e>
                      <m:sub>
                        <m:r>
                          <a:rPr lang="ru-RU" sz="2400" i="1">
                            <a:solidFill>
                              <a:srgbClr val="0070C0"/>
                            </a:solidFill>
                            <a:latin typeface="Cambria Math" panose="02040503050406030204" pitchFamily="18" charset="0"/>
                            <a:ea typeface="Cambria Math" panose="02040503050406030204" pitchFamily="18" charset="0"/>
                            <a:cs typeface="Arial" panose="020B0604020202020204" pitchFamily="34" charset="0"/>
                          </a:rPr>
                          <m:t>Г</m:t>
                        </m:r>
                      </m:sub>
                    </m:sSub>
                  </m:oMath>
                </a14:m>
                <a:r>
                  <a:rPr lang="en-US" sz="2400" dirty="0"/>
                  <a:t> (</a:t>
                </a:r>
                <a:r>
                  <a:rPr lang="ru-RU" sz="2400" dirty="0"/>
                  <a:t>акс.5</a:t>
                </a:r>
                <a:r>
                  <a:rPr lang="ru-RU" sz="2400" dirty="0" smtClean="0"/>
                  <a:t>)</a:t>
                </a:r>
                <a:endParaRPr lang="en-US" sz="2400" dirty="0" smtClean="0"/>
              </a:p>
              <a:p>
                <a:pPr marL="0" lvl="0" indent="0">
                  <a:buNone/>
                </a:pPr>
                <a:r>
                  <a:rPr lang="en-US" sz="2400" dirty="0" smtClean="0"/>
                  <a:t>…</a:t>
                </a:r>
                <a:r>
                  <a:rPr lang="ru-RU" sz="2400" dirty="0" smtClean="0"/>
                  <a:t>Видят перед собой</a:t>
                </a:r>
                <a:r>
                  <a:rPr lang="ru-RU" sz="2400" dirty="0" smtClean="0">
                    <a:solidFill>
                      <a:srgbClr val="0070C0"/>
                    </a:solidFill>
                  </a:rPr>
                  <a:t> </a:t>
                </a:r>
                <a:r>
                  <a:rPr lang="en-US" sz="2400" dirty="0" smtClean="0">
                    <a:solidFill>
                      <a:srgbClr val="0070C0"/>
                    </a:solidFill>
                  </a:rPr>
                  <a:t>j </a:t>
                </a:r>
                <a:r>
                  <a:rPr lang="ru-RU" sz="2400" dirty="0" smtClean="0"/>
                  <a:t>чумазых детей</a:t>
                </a:r>
                <a:r>
                  <a:rPr lang="en-US" sz="2400" dirty="0" smtClean="0"/>
                  <a:t>   </a:t>
                </a:r>
                <a14:m>
                  <m:oMath xmlns:m="http://schemas.openxmlformats.org/officeDocument/2006/math">
                    <m:r>
                      <m:rPr>
                        <m:sty m:val="p"/>
                      </m:rPr>
                      <a:rPr lang="en-US" sz="2400" dirty="0" smtClean="0">
                        <a:solidFill>
                          <a:srgbClr val="0070C0"/>
                        </a:solidFill>
                        <a:latin typeface="Cambria Math" panose="02040503050406030204" pitchFamily="18" charset="0"/>
                      </a:rPr>
                      <m:t>j</m:t>
                    </m:r>
                    <m:r>
                      <a:rPr lang="en-US" sz="2400">
                        <a:solidFill>
                          <a:srgbClr val="0070C0"/>
                        </a:solidFill>
                        <a:latin typeface="Cambria Math" panose="02040503050406030204" pitchFamily="18" charset="0"/>
                      </a:rPr>
                      <m:t> </m:t>
                    </m:r>
                    <m:r>
                      <m:rPr>
                        <m:sty m:val="p"/>
                      </m:rPr>
                      <a:rPr lang="en-US" sz="2400">
                        <a:solidFill>
                          <a:srgbClr val="0070C0"/>
                        </a:solidFill>
                        <a:latin typeface="Cambria Math" panose="02040503050406030204" pitchFamily="18" charset="0"/>
                        <a:ea typeface="Cambria Math" panose="02040503050406030204" pitchFamily="18" charset="0"/>
                      </a:rPr>
                      <m:t>ϵ</m:t>
                    </m:r>
                    <m:r>
                      <a:rPr lang="en-US" sz="2400">
                        <a:solidFill>
                          <a:srgbClr val="0070C0"/>
                        </a:solidFill>
                        <a:latin typeface="Cambria Math" panose="02040503050406030204" pitchFamily="18" charset="0"/>
                        <a:ea typeface="Cambria Math" panose="02040503050406030204" pitchFamily="18" charset="0"/>
                      </a:rPr>
                      <m:t>[2;</m:t>
                    </m:r>
                    <m:r>
                      <m:rPr>
                        <m:sty m:val="p"/>
                      </m:rPr>
                      <a:rPr lang="en-US" sz="2400">
                        <a:solidFill>
                          <a:srgbClr val="0070C0"/>
                        </a:solidFill>
                        <a:latin typeface="Cambria Math" panose="02040503050406030204" pitchFamily="18" charset="0"/>
                        <a:ea typeface="Cambria Math" panose="02040503050406030204" pitchFamily="18" charset="0"/>
                      </a:rPr>
                      <m:t>n</m:t>
                    </m:r>
                    <m:r>
                      <a:rPr lang="en-US" sz="2400">
                        <a:solidFill>
                          <a:srgbClr val="0070C0"/>
                        </a:solidFill>
                        <a:latin typeface="Cambria Math" panose="02040503050406030204" pitchFamily="18" charset="0"/>
                        <a:ea typeface="Cambria Math" panose="02040503050406030204" pitchFamily="18" charset="0"/>
                      </a:rPr>
                      <m:t>]</m:t>
                    </m:r>
                  </m:oMath>
                </a14:m>
                <a:r>
                  <a:rPr lang="en-US" sz="2400" dirty="0" smtClean="0"/>
                  <a:t>                                              </a:t>
                </a:r>
              </a:p>
              <a:p>
                <a:pPr marL="0" indent="0">
                  <a:buNone/>
                </a:pPr>
                <a:r>
                  <a:rPr lang="ru-RU" sz="2400" dirty="0" smtClean="0"/>
                  <a:t>Агент </a:t>
                </a:r>
                <a:r>
                  <a:rPr lang="en-US" sz="2400" dirty="0" smtClean="0"/>
                  <a:t>Z</a:t>
                </a:r>
                <a:r>
                  <a:rPr lang="en-US" sz="2400" dirty="0"/>
                  <a:t>:</a:t>
                </a:r>
                <a:r>
                  <a:rPr lang="en-US" sz="2400" dirty="0" smtClean="0"/>
                  <a:t>    </a:t>
                </a:r>
                <a14:m>
                  <m:oMath xmlns:m="http://schemas.openxmlformats.org/officeDocument/2006/math">
                    <m:sSub>
                      <m:sSubPr>
                        <m:ctrlPr>
                          <a:rPr lang="en-US" sz="2400" i="1">
                            <a:solidFill>
                              <a:srgbClr val="0070C0"/>
                            </a:solidFill>
                            <a:latin typeface="Cambria Math" panose="02040503050406030204" pitchFamily="18" charset="0"/>
                            <a:cs typeface="Arial" panose="020B0604020202020204" pitchFamily="34" charset="0"/>
                          </a:rPr>
                        </m:ctrlPr>
                      </m:sSubPr>
                      <m:e>
                        <m:r>
                          <a:rPr lang="en-US" sz="2400" i="1">
                            <a:solidFill>
                              <a:srgbClr val="0070C0"/>
                            </a:solidFill>
                            <a:latin typeface="Cambria Math" panose="02040503050406030204" pitchFamily="18" charset="0"/>
                            <a:cs typeface="Arial" panose="020B0604020202020204" pitchFamily="34" charset="0"/>
                          </a:rPr>
                          <m:t>𝐸</m:t>
                        </m:r>
                      </m:e>
                      <m:sub>
                        <m:r>
                          <a:rPr lang="en-US" sz="2400" b="0" i="1" smtClean="0">
                            <a:solidFill>
                              <a:srgbClr val="0070C0"/>
                            </a:solidFill>
                            <a:latin typeface="Cambria Math" panose="02040503050406030204" pitchFamily="18" charset="0"/>
                            <a:cs typeface="Arial" panose="020B0604020202020204" pitchFamily="34" charset="0"/>
                          </a:rPr>
                          <m:t>𝑍</m:t>
                        </m:r>
                      </m:sub>
                    </m:sSub>
                    <m:r>
                      <a:rPr lang="en-US" sz="2400" b="0" i="1" smtClean="0">
                        <a:solidFill>
                          <a:srgbClr val="0070C0"/>
                        </a:solidFill>
                        <a:latin typeface="Cambria Math" panose="02040503050406030204" pitchFamily="18" charset="0"/>
                        <a:cs typeface="Arial" panose="020B0604020202020204" pitchFamily="34" charset="0"/>
                      </a:rPr>
                      <m:t>𝑗</m:t>
                    </m:r>
                    <m:r>
                      <a:rPr lang="en-US" sz="2400">
                        <a:solidFill>
                          <a:srgbClr val="0070C0"/>
                        </a:solidFill>
                        <a:latin typeface="Cambria Math" panose="02040503050406030204" pitchFamily="18" charset="0"/>
                        <a:cs typeface="Arial" panose="020B0604020202020204" pitchFamily="34" charset="0"/>
                      </a:rPr>
                      <m:t>&amp;</m:t>
                    </m:r>
                    <m:sSub>
                      <m:sSubPr>
                        <m:ctrlPr>
                          <a:rPr lang="ru-RU" sz="2400" i="1">
                            <a:solidFill>
                              <a:srgbClr val="0070C0"/>
                            </a:solidFill>
                            <a:latin typeface="Cambria Math" panose="02040503050406030204" pitchFamily="18" charset="0"/>
                          </a:rPr>
                        </m:ctrlPr>
                      </m:sSubPr>
                      <m:e>
                        <m:r>
                          <a:rPr lang="en-US" sz="2400" i="1">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𝑍</m:t>
                        </m:r>
                      </m:sub>
                    </m:sSub>
                    <m:d>
                      <m:dPr>
                        <m:ctrlPr>
                          <a:rPr lang="ru-RU" sz="2400" i="1">
                            <a:solidFill>
                              <a:srgbClr val="0070C0"/>
                            </a:solidFill>
                            <a:latin typeface="Cambria Math" panose="02040503050406030204" pitchFamily="18" charset="0"/>
                          </a:rPr>
                        </m:ctrlPr>
                      </m:dPr>
                      <m:e>
                        <m:sSub>
                          <m:sSubPr>
                            <m:ctrlPr>
                              <a:rPr lang="ru-RU" sz="2400" i="1">
                                <a:solidFill>
                                  <a:srgbClr val="0070C0"/>
                                </a:solidFill>
                                <a:latin typeface="Cambria Math" panose="02040503050406030204" pitchFamily="18" charset="0"/>
                              </a:rPr>
                            </m:ctrlPr>
                          </m:sSubPr>
                          <m:e>
                            <m:r>
                              <a:rPr lang="en-US" sz="2400" b="0" i="1" smtClean="0">
                                <a:solidFill>
                                  <a:srgbClr val="0070C0"/>
                                </a:solidFill>
                                <a:latin typeface="Cambria Math" panose="02040503050406030204" pitchFamily="18" charset="0"/>
                              </a:rPr>
                              <m:t>𝑍</m:t>
                            </m:r>
                          </m:e>
                          <m:sub>
                            <m:r>
                              <a:rPr lang="ru-RU" sz="2400" i="1">
                                <a:solidFill>
                                  <a:srgbClr val="0070C0"/>
                                </a:solidFill>
                                <a:latin typeface="Cambria Math" panose="02040503050406030204" pitchFamily="18" charset="0"/>
                              </a:rPr>
                              <m:t>Г</m:t>
                            </m:r>
                          </m:sub>
                        </m:sSub>
                        <m:r>
                          <a:rPr lang="ru-RU" sz="2400" i="1">
                            <a:solidFill>
                              <a:srgbClr val="0070C0"/>
                            </a:solidFill>
                            <a:latin typeface="Cambria Math" panose="02040503050406030204" pitchFamily="18" charset="0"/>
                            <a:ea typeface="Cambria Math" panose="02040503050406030204" pitchFamily="18" charset="0"/>
                          </a:rPr>
                          <m:t>∨</m:t>
                        </m:r>
                        <m:sSub>
                          <m:sSubPr>
                            <m:ctrlPr>
                              <a:rPr lang="ru-RU" sz="2400" i="1">
                                <a:solidFill>
                                  <a:srgbClr val="0070C0"/>
                                </a:solidFill>
                                <a:latin typeface="Cambria Math" panose="02040503050406030204" pitchFamily="18" charset="0"/>
                                <a:ea typeface="Cambria Math" panose="02040503050406030204" pitchFamily="18" charset="0"/>
                              </a:rPr>
                            </m:ctrlPr>
                          </m:sSubPr>
                          <m:e>
                            <m:r>
                              <a:rPr lang="en-US" sz="2400" b="0" i="1" smtClean="0">
                                <a:solidFill>
                                  <a:srgbClr val="0070C0"/>
                                </a:solidFill>
                                <a:latin typeface="Cambria Math" panose="02040503050406030204" pitchFamily="18" charset="0"/>
                                <a:ea typeface="Cambria Math" panose="02040503050406030204" pitchFamily="18" charset="0"/>
                              </a:rPr>
                              <m:t>𝑍</m:t>
                            </m:r>
                          </m:e>
                          <m:sub>
                            <m:r>
                              <a:rPr lang="ru-RU" sz="2400" i="1">
                                <a:solidFill>
                                  <a:srgbClr val="0070C0"/>
                                </a:solidFill>
                                <a:latin typeface="Cambria Math" panose="02040503050406030204" pitchFamily="18" charset="0"/>
                                <a:ea typeface="Cambria Math" panose="02040503050406030204" pitchFamily="18" charset="0"/>
                              </a:rPr>
                              <m:t>Ч</m:t>
                            </m:r>
                          </m:sub>
                        </m:sSub>
                      </m:e>
                    </m:d>
                    <m:r>
                      <a:rPr lang="en-US" sz="2400" i="1">
                        <a:solidFill>
                          <a:srgbClr val="0070C0"/>
                        </a:solidFill>
                        <a:latin typeface="Cambria Math" panose="02040503050406030204" pitchFamily="18" charset="0"/>
                        <a:ea typeface="Cambria Math" panose="02040503050406030204" pitchFamily="18" charset="0"/>
                      </a:rPr>
                      <m:t>&amp;</m:t>
                    </m:r>
                    <m:sSub>
                      <m:sSubPr>
                        <m:ctrlPr>
                          <a:rPr lang="ru-RU" sz="2400" i="1">
                            <a:solidFill>
                              <a:srgbClr val="0070C0"/>
                            </a:solidFill>
                            <a:latin typeface="Cambria Math" panose="02040503050406030204" pitchFamily="18" charset="0"/>
                          </a:rPr>
                        </m:ctrlPr>
                      </m:sSubPr>
                      <m:e>
                        <m:r>
                          <m:rPr>
                            <m:sty m:val="p"/>
                          </m:rPr>
                          <a:rPr lang="en-US" sz="2400">
                            <a:solidFill>
                              <a:srgbClr val="0070C0"/>
                            </a:solidFill>
                            <a:latin typeface="Cambria Math"/>
                          </a:rPr>
                          <m:t>C</m:t>
                        </m:r>
                      </m:e>
                      <m:sub>
                        <m:r>
                          <m:rPr>
                            <m:sty m:val="p"/>
                          </m:rPr>
                          <a:rPr lang="en-US" sz="2400" b="0" i="0" smtClean="0">
                            <a:solidFill>
                              <a:srgbClr val="0070C0"/>
                            </a:solidFill>
                            <a:latin typeface="Cambria Math" panose="02040503050406030204" pitchFamily="18" charset="0"/>
                          </a:rPr>
                          <m:t>n</m:t>
                        </m:r>
                      </m:sub>
                    </m:sSub>
                    <m:r>
                      <a:rPr lang="ru-RU" sz="2400">
                        <a:solidFill>
                          <a:srgbClr val="0070C0"/>
                        </a:solidFill>
                        <a:latin typeface="Cambria Math" panose="02040503050406030204" pitchFamily="18" charset="0"/>
                      </a:rPr>
                      <m:t>1</m:t>
                    </m:r>
                  </m:oMath>
                </a14:m>
                <a:r>
                  <a:rPr lang="en-US" sz="2400" dirty="0"/>
                  <a:t>(</a:t>
                </a:r>
                <a:r>
                  <a:rPr lang="ru-RU" sz="2400" dirty="0"/>
                  <a:t>акс.2,акс.4</a:t>
                </a:r>
                <a:r>
                  <a:rPr lang="ru-RU" sz="2400" dirty="0" smtClean="0"/>
                  <a:t>)</a:t>
                </a:r>
                <a:endParaRPr lang="en-US" sz="2400" dirty="0"/>
              </a:p>
              <a:p>
                <a:pPr marL="0" indent="0">
                  <a:buNone/>
                </a:pPr>
                <a:r>
                  <a:rPr lang="en-US" sz="2400" dirty="0">
                    <a:solidFill>
                      <a:srgbClr val="0070C0"/>
                    </a:solidFill>
                    <a:ea typeface="Cambria Math" panose="02040503050406030204" pitchFamily="18" charset="0"/>
                    <a:cs typeface="Arial" panose="020B0604020202020204" pitchFamily="34" charset="0"/>
                  </a:rPr>
                  <a:t>	     </a:t>
                </a:r>
                <a14:m>
                  <m:oMath xmlns:m="http://schemas.openxmlformats.org/officeDocument/2006/math">
                    <m:sSub>
                      <m:sSubPr>
                        <m:ctrlPr>
                          <a:rPr lang="ru-RU" sz="2400" i="1">
                            <a:solidFill>
                              <a:srgbClr val="0070C0"/>
                            </a:solidFill>
                            <a:latin typeface="Cambria Math" panose="02040503050406030204" pitchFamily="18" charset="0"/>
                            <a:ea typeface="Cambria Math" panose="02040503050406030204" pitchFamily="18" charset="0"/>
                            <a:cs typeface="Arial" panose="020B0604020202020204" pitchFamily="34" charset="0"/>
                          </a:rPr>
                        </m:ctrlPr>
                      </m:sSubPr>
                      <m:e>
                        <m:r>
                          <a:rPr lang="ru-RU" sz="2400" i="1">
                            <a:solidFill>
                              <a:srgbClr val="0070C0"/>
                            </a:solidFill>
                            <a:latin typeface="Cambria Math" panose="02040503050406030204" pitchFamily="18" charset="0"/>
                            <a:ea typeface="Cambria Math" panose="02040503050406030204" pitchFamily="18" charset="0"/>
                            <a:cs typeface="Arial" panose="020B0604020202020204" pitchFamily="34" charset="0"/>
                          </a:rPr>
                          <m:t>¬</m:t>
                        </m:r>
                        <m:r>
                          <a:rPr lang="en-US" sz="2400" i="1">
                            <a:solidFill>
                              <a:srgbClr val="0070C0"/>
                            </a:solidFill>
                            <a:latin typeface="Cambria Math" panose="02040503050406030204" pitchFamily="18" charset="0"/>
                            <a:ea typeface="Cambria Math" panose="02040503050406030204" pitchFamily="18" charset="0"/>
                            <a:cs typeface="Arial" panose="020B0604020202020204" pitchFamily="34" charset="0"/>
                          </a:rPr>
                          <m:t>𝐾</m:t>
                        </m:r>
                      </m:e>
                      <m:sub>
                        <m:r>
                          <a:rPr lang="en-US" sz="2400" b="0" i="1" smtClean="0">
                            <a:solidFill>
                              <a:srgbClr val="0070C0"/>
                            </a:solidFill>
                            <a:latin typeface="Cambria Math" panose="02040503050406030204" pitchFamily="18" charset="0"/>
                            <a:ea typeface="Cambria Math" panose="02040503050406030204" pitchFamily="18" charset="0"/>
                            <a:cs typeface="Arial" panose="020B0604020202020204" pitchFamily="34" charset="0"/>
                          </a:rPr>
                          <m:t>𝑍</m:t>
                        </m:r>
                      </m:sub>
                    </m:sSub>
                    <m:sSub>
                      <m:sSubPr>
                        <m:ctrlPr>
                          <a:rPr lang="ru-RU" sz="2400" i="1">
                            <a:solidFill>
                              <a:srgbClr val="0070C0"/>
                            </a:solidFill>
                            <a:latin typeface="Cambria Math" panose="02040503050406030204" pitchFamily="18" charset="0"/>
                            <a:ea typeface="Cambria Math" panose="02040503050406030204" pitchFamily="18" charset="0"/>
                            <a:cs typeface="Arial" panose="020B0604020202020204" pitchFamily="34" charset="0"/>
                          </a:rPr>
                        </m:ctrlPr>
                      </m:sSubPr>
                      <m:e>
                        <m:r>
                          <a:rPr lang="en-US" sz="2400" b="0" i="1" smtClean="0">
                            <a:solidFill>
                              <a:srgbClr val="0070C0"/>
                            </a:solidFill>
                            <a:latin typeface="Cambria Math" panose="02040503050406030204" pitchFamily="18" charset="0"/>
                            <a:ea typeface="Cambria Math" panose="02040503050406030204" pitchFamily="18" charset="0"/>
                            <a:cs typeface="Arial" panose="020B0604020202020204" pitchFamily="34" charset="0"/>
                          </a:rPr>
                          <m:t>𝑍</m:t>
                        </m:r>
                      </m:e>
                      <m:sub>
                        <m:r>
                          <a:rPr lang="ru-RU" sz="2400" i="1">
                            <a:solidFill>
                              <a:srgbClr val="0070C0"/>
                            </a:solidFill>
                            <a:latin typeface="Cambria Math" panose="02040503050406030204" pitchFamily="18" charset="0"/>
                            <a:ea typeface="Cambria Math" panose="02040503050406030204" pitchFamily="18" charset="0"/>
                            <a:cs typeface="Arial" panose="020B0604020202020204" pitchFamily="34" charset="0"/>
                          </a:rPr>
                          <m:t>Г</m:t>
                        </m:r>
                      </m:sub>
                    </m:sSub>
                  </m:oMath>
                </a14:m>
                <a:r>
                  <a:rPr lang="en-US" sz="2400" dirty="0"/>
                  <a:t> (</a:t>
                </a:r>
                <a:r>
                  <a:rPr lang="ru-RU" sz="2400" dirty="0"/>
                  <a:t>акс.5</a:t>
                </a:r>
                <a:r>
                  <a:rPr lang="ru-RU" sz="2400" dirty="0" smtClean="0"/>
                  <a:t>)</a:t>
                </a:r>
                <a:endParaRPr lang="en-US" sz="2400" dirty="0" smtClean="0"/>
              </a:p>
              <a:p>
                <a:pPr marL="0" indent="0">
                  <a:buNone/>
                </a:pPr>
                <a:r>
                  <a:rPr lang="en-US" sz="2400" dirty="0"/>
                  <a:t>i</a:t>
                </a:r>
                <a:r>
                  <a:rPr lang="ru-RU" sz="2400" dirty="0" smtClean="0"/>
                  <a:t> </a:t>
                </a:r>
                <a:r>
                  <a:rPr lang="en-US" sz="2400" dirty="0" smtClean="0"/>
                  <a:t>-</a:t>
                </a:r>
                <a:r>
                  <a:rPr lang="ru-RU" sz="2400" dirty="0" smtClean="0"/>
                  <a:t> </a:t>
                </a:r>
                <a:r>
                  <a:rPr lang="ru-RU" sz="2400" dirty="0" err="1" smtClean="0"/>
                  <a:t>ый</a:t>
                </a:r>
                <a:r>
                  <a:rPr lang="ru-RU" sz="2400" dirty="0" smtClean="0"/>
                  <a:t> шаг</a:t>
                </a:r>
                <a:endParaRPr lang="en-US" sz="2400" dirty="0"/>
              </a:p>
              <a:p>
                <a:pPr marL="0" indent="0">
                  <a:buNone/>
                </a:pPr>
                <a14:m>
                  <m:oMath xmlns:m="http://schemas.openxmlformats.org/officeDocument/2006/math">
                    <m:sSub>
                      <m:sSubPr>
                        <m:ctrlPr>
                          <a:rPr lang="ru-RU" sz="2400" i="1">
                            <a:solidFill>
                              <a:srgbClr val="0070C0"/>
                            </a:solidFill>
                            <a:latin typeface="Cambria Math" panose="02040503050406030204" pitchFamily="18" charset="0"/>
                          </a:rPr>
                        </m:ctrlPr>
                      </m:sSubPr>
                      <m:e>
                        <m:r>
                          <m:rPr>
                            <m:sty m:val="p"/>
                          </m:rPr>
                          <a:rPr lang="en-US" sz="2400">
                            <a:solidFill>
                              <a:srgbClr val="0070C0"/>
                            </a:solidFill>
                            <a:latin typeface="Cambria Math"/>
                          </a:rPr>
                          <m:t>C</m:t>
                        </m:r>
                      </m:e>
                      <m:sub>
                        <m:r>
                          <m:rPr>
                            <m:sty m:val="p"/>
                          </m:rPr>
                          <a:rPr lang="en-US" sz="2400">
                            <a:solidFill>
                              <a:srgbClr val="0070C0"/>
                            </a:solidFill>
                            <a:latin typeface="Cambria Math" panose="02040503050406030204" pitchFamily="18" charset="0"/>
                          </a:rPr>
                          <m:t>n</m:t>
                        </m:r>
                      </m:sub>
                    </m:sSub>
                    <m:r>
                      <a:rPr lang="en-US" sz="2400">
                        <a:solidFill>
                          <a:srgbClr val="0070C0"/>
                        </a:solidFill>
                        <a:latin typeface="Cambria Math" panose="02040503050406030204" pitchFamily="18" charset="0"/>
                      </a:rPr>
                      <m:t>(</m:t>
                    </m:r>
                    <m:r>
                      <m:rPr>
                        <m:sty m:val="p"/>
                      </m:rPr>
                      <a:rPr lang="en-US" sz="2400">
                        <a:solidFill>
                          <a:srgbClr val="0070C0"/>
                        </a:solidFill>
                        <a:latin typeface="Cambria Math" panose="02040503050406030204" pitchFamily="18" charset="0"/>
                      </a:rPr>
                      <m:t>i</m:t>
                    </m:r>
                    <m:r>
                      <a:rPr lang="en-US" sz="2400">
                        <a:solidFill>
                          <a:srgbClr val="0070C0"/>
                        </a:solidFill>
                        <a:latin typeface="Cambria Math" panose="02040503050406030204" pitchFamily="18" charset="0"/>
                      </a:rPr>
                      <m:t>−1)</m:t>
                    </m:r>
                  </m:oMath>
                </a14:m>
                <a:r>
                  <a:rPr lang="en-US" sz="2400" dirty="0">
                    <a:solidFill>
                      <a:srgbClr val="0070C0"/>
                    </a:solidFill>
                    <a:ea typeface="Cambria Math" panose="02040503050406030204" pitchFamily="18" charset="0"/>
                  </a:rPr>
                  <a:t> </a:t>
                </a:r>
                <a14:m>
                  <m:oMath xmlns:m="http://schemas.openxmlformats.org/officeDocument/2006/math">
                    <m:r>
                      <a:rPr lang="en-US" sz="2400" i="1">
                        <a:solidFill>
                          <a:srgbClr val="0070C0"/>
                        </a:solidFill>
                        <a:latin typeface="Cambria Math" panose="02040503050406030204" pitchFamily="18" charset="0"/>
                        <a:ea typeface="Cambria Math" panose="02040503050406030204" pitchFamily="18" charset="0"/>
                      </a:rPr>
                      <m:t>→</m:t>
                    </m:r>
                  </m:oMath>
                </a14:m>
                <a:r>
                  <a:rPr lang="en-US" sz="2400" dirty="0">
                    <a:solidFill>
                      <a:srgbClr val="0070C0"/>
                    </a:solidFill>
                    <a:ea typeface="Cambria Math" panose="02040503050406030204" pitchFamily="18" charset="0"/>
                  </a:rPr>
                  <a:t> </a:t>
                </a:r>
                <a:r>
                  <a:rPr lang="en-US" sz="2400" dirty="0">
                    <a:solidFill>
                      <a:srgbClr val="0070C0"/>
                    </a:solidFill>
                  </a:rPr>
                  <a:t>[!</a:t>
                </a:r>
                <a:r>
                  <a:rPr lang="en-US" sz="2400" dirty="0">
                    <a:solidFill>
                      <a:srgbClr val="0070C0"/>
                    </a:solidFill>
                    <a:cs typeface="Arial" panose="020B0604020202020204" pitchFamily="34" charset="0"/>
                  </a:rPr>
                  <a:t> </a:t>
                </a:r>
                <a14:m>
                  <m:oMath xmlns:m="http://schemas.openxmlformats.org/officeDocument/2006/math">
                    <m:sSub>
                      <m:sSubPr>
                        <m:ctrlPr>
                          <a:rPr lang="en-US" sz="2400" i="1">
                            <a:solidFill>
                              <a:srgbClr val="0070C0"/>
                            </a:solidFill>
                            <a:latin typeface="Cambria Math" panose="02040503050406030204" pitchFamily="18" charset="0"/>
                            <a:cs typeface="Arial" panose="020B0604020202020204" pitchFamily="34" charset="0"/>
                          </a:rPr>
                        </m:ctrlPr>
                      </m:sSubPr>
                      <m:e>
                        <m:r>
                          <a:rPr lang="en-US" sz="2400" i="1">
                            <a:solidFill>
                              <a:srgbClr val="0070C0"/>
                            </a:solidFill>
                            <a:latin typeface="Cambria Math" panose="02040503050406030204" pitchFamily="18" charset="0"/>
                            <a:cs typeface="Arial" panose="020B0604020202020204" pitchFamily="34" charset="0"/>
                          </a:rPr>
                          <m:t>𝐴</m:t>
                        </m:r>
                      </m:e>
                      <m:sub>
                        <m:r>
                          <a:rPr lang="en-US" sz="2400" i="1">
                            <a:solidFill>
                              <a:srgbClr val="0070C0"/>
                            </a:solidFill>
                            <a:latin typeface="Cambria Math" panose="02040503050406030204" pitchFamily="18" charset="0"/>
                            <a:cs typeface="Arial" panose="020B0604020202020204" pitchFamily="34" charset="0"/>
                          </a:rPr>
                          <m:t>𝑟</m:t>
                        </m:r>
                      </m:sub>
                    </m:sSub>
                  </m:oMath>
                </a14:m>
                <a:r>
                  <a:rPr lang="en-US" sz="2400" dirty="0">
                    <a:solidFill>
                      <a:srgbClr val="0070C0"/>
                    </a:solidFill>
                  </a:rPr>
                  <a:t>] </a:t>
                </a:r>
                <a14:m>
                  <m:oMath xmlns:m="http://schemas.openxmlformats.org/officeDocument/2006/math">
                    <m:sSub>
                      <m:sSubPr>
                        <m:ctrlPr>
                          <a:rPr lang="ru-RU" sz="2400" i="1">
                            <a:solidFill>
                              <a:srgbClr val="0070C0"/>
                            </a:solidFill>
                            <a:latin typeface="Cambria Math" panose="02040503050406030204" pitchFamily="18" charset="0"/>
                            <a:ea typeface="Cambria Math" panose="02040503050406030204" pitchFamily="18" charset="0"/>
                            <a:cs typeface="Arial" panose="020B0604020202020204" pitchFamily="34" charset="0"/>
                          </a:rPr>
                        </m:ctrlPr>
                      </m:sSubPr>
                      <m:e>
                        <m:r>
                          <a:rPr lang="en-US" sz="2400" i="1">
                            <a:solidFill>
                              <a:srgbClr val="0070C0"/>
                            </a:solidFill>
                            <a:latin typeface="Cambria Math" panose="02040503050406030204" pitchFamily="18" charset="0"/>
                            <a:ea typeface="Cambria Math" panose="02040503050406030204" pitchFamily="18" charset="0"/>
                            <a:cs typeface="Arial" panose="020B0604020202020204" pitchFamily="34" charset="0"/>
                          </a:rPr>
                          <m:t>[!</m:t>
                        </m:r>
                        <m:r>
                          <a:rPr lang="ru-RU" sz="2400" i="1">
                            <a:solidFill>
                              <a:srgbClr val="0070C0"/>
                            </a:solidFill>
                            <a:latin typeface="Cambria Math" panose="02040503050406030204" pitchFamily="18" charset="0"/>
                            <a:ea typeface="Cambria Math" panose="02040503050406030204" pitchFamily="18" charset="0"/>
                            <a:cs typeface="Arial" panose="020B0604020202020204" pitchFamily="34" charset="0"/>
                          </a:rPr>
                          <m:t>¬</m:t>
                        </m:r>
                        <m:r>
                          <a:rPr lang="en-US" sz="2400" i="1">
                            <a:solidFill>
                              <a:srgbClr val="0070C0"/>
                            </a:solidFill>
                            <a:latin typeface="Cambria Math" panose="02040503050406030204" pitchFamily="18" charset="0"/>
                            <a:ea typeface="Cambria Math" panose="02040503050406030204" pitchFamily="18" charset="0"/>
                            <a:cs typeface="Arial" panose="020B0604020202020204" pitchFamily="34" charset="0"/>
                          </a:rPr>
                          <m:t>𝐾</m:t>
                        </m:r>
                      </m:e>
                      <m:sub>
                        <m:r>
                          <a:rPr lang="en-US" sz="2400" i="1">
                            <a:solidFill>
                              <a:srgbClr val="0070C0"/>
                            </a:solidFill>
                            <a:latin typeface="Cambria Math" panose="02040503050406030204" pitchFamily="18" charset="0"/>
                            <a:ea typeface="Cambria Math" panose="02040503050406030204" pitchFamily="18" charset="0"/>
                            <a:cs typeface="Arial" panose="020B0604020202020204" pitchFamily="34" charset="0"/>
                          </a:rPr>
                          <m:t>𝐴</m:t>
                        </m:r>
                      </m:sub>
                    </m:sSub>
                    <m:sSub>
                      <m:sSubPr>
                        <m:ctrlPr>
                          <a:rPr lang="ru-RU" sz="2400" i="1">
                            <a:solidFill>
                              <a:srgbClr val="0070C0"/>
                            </a:solidFill>
                            <a:latin typeface="Cambria Math" panose="02040503050406030204" pitchFamily="18" charset="0"/>
                            <a:ea typeface="Cambria Math" panose="02040503050406030204" pitchFamily="18" charset="0"/>
                            <a:cs typeface="Arial" panose="020B0604020202020204" pitchFamily="34" charset="0"/>
                          </a:rPr>
                        </m:ctrlPr>
                      </m:sSubPr>
                      <m:e>
                        <m:r>
                          <a:rPr lang="en-US" sz="2400" i="1">
                            <a:solidFill>
                              <a:srgbClr val="0070C0"/>
                            </a:solidFill>
                            <a:latin typeface="Cambria Math" panose="02040503050406030204" pitchFamily="18" charset="0"/>
                            <a:ea typeface="Cambria Math" panose="02040503050406030204" pitchFamily="18" charset="0"/>
                            <a:cs typeface="Arial" panose="020B0604020202020204" pitchFamily="34" charset="0"/>
                          </a:rPr>
                          <m:t>𝐴</m:t>
                        </m:r>
                      </m:e>
                      <m:sub>
                        <m:r>
                          <a:rPr lang="ru-RU" sz="2400" i="1">
                            <a:solidFill>
                              <a:srgbClr val="0070C0"/>
                            </a:solidFill>
                            <a:latin typeface="Cambria Math" panose="02040503050406030204" pitchFamily="18" charset="0"/>
                            <a:ea typeface="Cambria Math" panose="02040503050406030204" pitchFamily="18" charset="0"/>
                            <a:cs typeface="Arial" panose="020B0604020202020204" pitchFamily="34" charset="0"/>
                          </a:rPr>
                          <m:t>Г</m:t>
                        </m:r>
                      </m:sub>
                    </m:sSub>
                    <m:r>
                      <a:rPr lang="en-US" sz="2400" i="1">
                        <a:solidFill>
                          <a:srgbClr val="0070C0"/>
                        </a:solidFill>
                        <a:latin typeface="Cambria Math" panose="02040503050406030204" pitchFamily="18" charset="0"/>
                        <a:ea typeface="Cambria Math" panose="02040503050406030204" pitchFamily="18" charset="0"/>
                        <a:cs typeface="Arial" panose="020B0604020202020204" pitchFamily="34" charset="0"/>
                      </a:rPr>
                      <m:t>&amp;</m:t>
                    </m:r>
                    <m:r>
                      <a:rPr lang="ru-RU" sz="2400" b="0" i="1" smtClean="0">
                        <a:solidFill>
                          <a:srgbClr val="0070C0"/>
                        </a:solidFill>
                        <a:latin typeface="Cambria Math" panose="02040503050406030204" pitchFamily="18" charset="0"/>
                        <a:ea typeface="Cambria Math" panose="02040503050406030204" pitchFamily="18" charset="0"/>
                        <a:cs typeface="Arial" panose="020B0604020202020204" pitchFamily="34" charset="0"/>
                      </a:rPr>
                      <m:t>…</m:t>
                    </m:r>
                    <m:r>
                      <a:rPr lang="en-US" sz="2400" i="1">
                        <a:solidFill>
                          <a:srgbClr val="0070C0"/>
                        </a:solidFill>
                        <a:latin typeface="Cambria Math" panose="02040503050406030204" pitchFamily="18" charset="0"/>
                        <a:ea typeface="Cambria Math" panose="02040503050406030204" pitchFamily="18" charset="0"/>
                        <a:cs typeface="Arial" panose="020B0604020202020204" pitchFamily="34" charset="0"/>
                      </a:rPr>
                      <m:t>&amp;</m:t>
                    </m:r>
                    <m:sSub>
                      <m:sSubPr>
                        <m:ctrlPr>
                          <a:rPr lang="ru-RU" sz="2400" i="1">
                            <a:solidFill>
                              <a:srgbClr val="0070C0"/>
                            </a:solidFill>
                            <a:latin typeface="Cambria Math" panose="02040503050406030204" pitchFamily="18" charset="0"/>
                            <a:ea typeface="Cambria Math" panose="02040503050406030204" pitchFamily="18" charset="0"/>
                            <a:cs typeface="Arial" panose="020B0604020202020204" pitchFamily="34" charset="0"/>
                          </a:rPr>
                        </m:ctrlPr>
                      </m:sSubPr>
                      <m:e>
                        <m:r>
                          <a:rPr lang="ru-RU" sz="2400" i="1">
                            <a:solidFill>
                              <a:srgbClr val="0070C0"/>
                            </a:solidFill>
                            <a:latin typeface="Cambria Math" panose="02040503050406030204" pitchFamily="18" charset="0"/>
                            <a:ea typeface="Cambria Math" panose="02040503050406030204" pitchFamily="18" charset="0"/>
                            <a:cs typeface="Arial" panose="020B0604020202020204" pitchFamily="34" charset="0"/>
                          </a:rPr>
                          <m:t>¬</m:t>
                        </m:r>
                        <m:r>
                          <a:rPr lang="en-US" sz="2400" i="1">
                            <a:solidFill>
                              <a:srgbClr val="0070C0"/>
                            </a:solidFill>
                            <a:latin typeface="Cambria Math" panose="02040503050406030204" pitchFamily="18" charset="0"/>
                            <a:ea typeface="Cambria Math" panose="02040503050406030204" pitchFamily="18" charset="0"/>
                            <a:cs typeface="Arial" panose="020B0604020202020204" pitchFamily="34" charset="0"/>
                          </a:rPr>
                          <m:t>𝐾</m:t>
                        </m:r>
                      </m:e>
                      <m:sub>
                        <m:r>
                          <a:rPr lang="en-US" sz="2400" b="0" i="1" smtClean="0">
                            <a:solidFill>
                              <a:srgbClr val="0070C0"/>
                            </a:solidFill>
                            <a:latin typeface="Cambria Math" panose="02040503050406030204" pitchFamily="18" charset="0"/>
                            <a:ea typeface="Cambria Math" panose="02040503050406030204" pitchFamily="18" charset="0"/>
                            <a:cs typeface="Arial" panose="020B0604020202020204" pitchFamily="34" charset="0"/>
                          </a:rPr>
                          <m:t>𝑍</m:t>
                        </m:r>
                      </m:sub>
                    </m:sSub>
                    <m:sSub>
                      <m:sSubPr>
                        <m:ctrlPr>
                          <a:rPr lang="ru-RU" sz="2400" i="1">
                            <a:solidFill>
                              <a:srgbClr val="0070C0"/>
                            </a:solidFill>
                            <a:latin typeface="Cambria Math" panose="02040503050406030204" pitchFamily="18" charset="0"/>
                            <a:ea typeface="Cambria Math" panose="02040503050406030204" pitchFamily="18" charset="0"/>
                            <a:cs typeface="Arial" panose="020B0604020202020204" pitchFamily="34" charset="0"/>
                          </a:rPr>
                        </m:ctrlPr>
                      </m:sSubPr>
                      <m:e>
                        <m:r>
                          <a:rPr lang="en-US" sz="2400" b="0" i="1" smtClean="0">
                            <a:solidFill>
                              <a:srgbClr val="0070C0"/>
                            </a:solidFill>
                            <a:latin typeface="Cambria Math" panose="02040503050406030204" pitchFamily="18" charset="0"/>
                            <a:ea typeface="Cambria Math" panose="02040503050406030204" pitchFamily="18" charset="0"/>
                            <a:cs typeface="Arial" panose="020B0604020202020204" pitchFamily="34" charset="0"/>
                          </a:rPr>
                          <m:t>𝑍</m:t>
                        </m:r>
                      </m:e>
                      <m:sub>
                        <m:r>
                          <a:rPr lang="ru-RU" sz="2400" i="1">
                            <a:solidFill>
                              <a:srgbClr val="0070C0"/>
                            </a:solidFill>
                            <a:latin typeface="Cambria Math" panose="02040503050406030204" pitchFamily="18" charset="0"/>
                            <a:ea typeface="Cambria Math" panose="02040503050406030204" pitchFamily="18" charset="0"/>
                            <a:cs typeface="Arial" panose="020B0604020202020204" pitchFamily="34" charset="0"/>
                          </a:rPr>
                          <m:t>Г</m:t>
                        </m:r>
                      </m:sub>
                    </m:sSub>
                    <m:r>
                      <a:rPr lang="en-US" sz="2400" i="1">
                        <a:solidFill>
                          <a:srgbClr val="0070C0"/>
                        </a:solidFill>
                        <a:latin typeface="Cambria Math" panose="02040503050406030204" pitchFamily="18" charset="0"/>
                        <a:ea typeface="Cambria Math" panose="02040503050406030204" pitchFamily="18" charset="0"/>
                        <a:cs typeface="Arial" panose="020B0604020202020204" pitchFamily="34" charset="0"/>
                      </a:rPr>
                      <m:t>]</m:t>
                    </m:r>
                    <m:sSub>
                      <m:sSubPr>
                        <m:ctrlPr>
                          <a:rPr lang="ru-RU" sz="2400" i="1">
                            <a:solidFill>
                              <a:srgbClr val="0070C0"/>
                            </a:solidFill>
                            <a:latin typeface="Cambria Math" panose="02040503050406030204" pitchFamily="18" charset="0"/>
                          </a:rPr>
                        </m:ctrlPr>
                      </m:sSubPr>
                      <m:e>
                        <m:r>
                          <a:rPr lang="en-US" sz="2400" i="1">
                            <a:solidFill>
                              <a:srgbClr val="0070C0"/>
                            </a:solidFill>
                            <a:latin typeface="Cambria Math"/>
                          </a:rPr>
                          <m:t>𝐶</m:t>
                        </m:r>
                      </m:e>
                      <m:sub>
                        <m:r>
                          <a:rPr lang="en-US" sz="2400" b="0" i="1" smtClean="0">
                            <a:solidFill>
                              <a:srgbClr val="0070C0"/>
                            </a:solidFill>
                            <a:latin typeface="Cambria Math" panose="02040503050406030204" pitchFamily="18" charset="0"/>
                          </a:rPr>
                          <m:t>𝑛</m:t>
                        </m:r>
                      </m:sub>
                    </m:sSub>
                    <m:r>
                      <a:rPr lang="en-US" sz="2400" b="0" i="1" smtClean="0">
                        <a:solidFill>
                          <a:srgbClr val="0070C0"/>
                        </a:solidFill>
                        <a:latin typeface="Cambria Math" panose="02040503050406030204" pitchFamily="18" charset="0"/>
                      </a:rPr>
                      <m:t>𝑖</m:t>
                    </m:r>
                  </m:oMath>
                </a14:m>
                <a:r>
                  <a:rPr lang="ru-RU" sz="2400" dirty="0"/>
                  <a:t> (</a:t>
                </a:r>
                <a:r>
                  <a:rPr lang="ru-RU" sz="2400" dirty="0" smtClean="0"/>
                  <a:t>акс.6</a:t>
                </a:r>
                <a:r>
                  <a:rPr lang="ru-RU" sz="2400" dirty="0"/>
                  <a:t>)</a:t>
                </a:r>
              </a:p>
              <a:p>
                <a:pPr marL="0" indent="0">
                  <a:buNone/>
                </a:pPr>
                <a:r>
                  <a:rPr lang="ru-RU" sz="2400" dirty="0"/>
                  <a:t>Агент </a:t>
                </a:r>
                <a:r>
                  <a:rPr lang="en-US" sz="2400" dirty="0"/>
                  <a:t>A</a:t>
                </a:r>
                <a:r>
                  <a:rPr lang="en-US" sz="2400" dirty="0" smtClean="0"/>
                  <a:t>:   </a:t>
                </a:r>
                <a14:m>
                  <m:oMath xmlns:m="http://schemas.openxmlformats.org/officeDocument/2006/math">
                    <m:sSub>
                      <m:sSubPr>
                        <m:ctrlPr>
                          <a:rPr lang="en-US" sz="2400" i="1">
                            <a:solidFill>
                              <a:srgbClr val="0070C0"/>
                            </a:solidFill>
                            <a:latin typeface="Cambria Math" panose="02040503050406030204" pitchFamily="18" charset="0"/>
                            <a:cs typeface="Arial" panose="020B0604020202020204" pitchFamily="34" charset="0"/>
                          </a:rPr>
                        </m:ctrlPr>
                      </m:sSubPr>
                      <m:e>
                        <m:r>
                          <a:rPr lang="en-US" sz="2400" i="1">
                            <a:solidFill>
                              <a:srgbClr val="0070C0"/>
                            </a:solidFill>
                            <a:latin typeface="Cambria Math" panose="02040503050406030204" pitchFamily="18" charset="0"/>
                            <a:cs typeface="Arial" panose="020B0604020202020204" pitchFamily="34" charset="0"/>
                          </a:rPr>
                          <m:t>𝐸</m:t>
                        </m:r>
                      </m:e>
                      <m:sub>
                        <m:r>
                          <a:rPr lang="en-US" sz="2400" i="1">
                            <a:solidFill>
                              <a:srgbClr val="0070C0"/>
                            </a:solidFill>
                            <a:latin typeface="Cambria Math" panose="02040503050406030204" pitchFamily="18" charset="0"/>
                            <a:cs typeface="Arial" panose="020B0604020202020204" pitchFamily="34" charset="0"/>
                          </a:rPr>
                          <m:t>𝐴</m:t>
                        </m:r>
                      </m:sub>
                    </m:sSub>
                    <m:r>
                      <a:rPr lang="en-US" sz="2400" i="1">
                        <a:solidFill>
                          <a:srgbClr val="0070C0"/>
                        </a:solidFill>
                        <a:latin typeface="Cambria Math" panose="02040503050406030204" pitchFamily="18" charset="0"/>
                        <a:cs typeface="Arial" panose="020B0604020202020204" pitchFamily="34" charset="0"/>
                      </a:rPr>
                      <m:t>𝑗</m:t>
                    </m:r>
                    <m:r>
                      <a:rPr lang="en-US" sz="2400">
                        <a:solidFill>
                          <a:srgbClr val="0070C0"/>
                        </a:solidFill>
                        <a:latin typeface="Cambria Math" panose="02040503050406030204" pitchFamily="18" charset="0"/>
                        <a:cs typeface="Arial" panose="020B0604020202020204" pitchFamily="34" charset="0"/>
                      </a:rPr>
                      <m:t>&amp;</m:t>
                    </m:r>
                    <m:sSub>
                      <m:sSubPr>
                        <m:ctrlPr>
                          <a:rPr lang="ru-RU" sz="2400" i="1">
                            <a:solidFill>
                              <a:srgbClr val="0070C0"/>
                            </a:solidFill>
                            <a:latin typeface="Cambria Math" panose="02040503050406030204" pitchFamily="18" charset="0"/>
                          </a:rPr>
                        </m:ctrlPr>
                      </m:sSubPr>
                      <m:e>
                        <m:r>
                          <a:rPr lang="en-US" sz="2400" i="1">
                            <a:solidFill>
                              <a:srgbClr val="0070C0"/>
                            </a:solidFill>
                            <a:latin typeface="Cambria Math" panose="02040503050406030204" pitchFamily="18" charset="0"/>
                          </a:rPr>
                          <m:t>𝐾</m:t>
                        </m:r>
                      </m:e>
                      <m:sub>
                        <m:r>
                          <a:rPr lang="en-US" sz="2400" i="1">
                            <a:solidFill>
                              <a:srgbClr val="0070C0"/>
                            </a:solidFill>
                            <a:latin typeface="Cambria Math" panose="02040503050406030204" pitchFamily="18" charset="0"/>
                          </a:rPr>
                          <m:t>𝐴</m:t>
                        </m:r>
                      </m:sub>
                    </m:sSub>
                    <m:d>
                      <m:dPr>
                        <m:ctrlPr>
                          <a:rPr lang="ru-RU" sz="2400" i="1">
                            <a:solidFill>
                              <a:srgbClr val="0070C0"/>
                            </a:solidFill>
                            <a:latin typeface="Cambria Math" panose="02040503050406030204" pitchFamily="18" charset="0"/>
                          </a:rPr>
                        </m:ctrlPr>
                      </m:dPr>
                      <m:e>
                        <m:sSub>
                          <m:sSubPr>
                            <m:ctrlPr>
                              <a:rPr lang="ru-RU" sz="2400" i="1">
                                <a:solidFill>
                                  <a:srgbClr val="0070C0"/>
                                </a:solidFill>
                                <a:latin typeface="Cambria Math" panose="02040503050406030204" pitchFamily="18" charset="0"/>
                              </a:rPr>
                            </m:ctrlPr>
                          </m:sSubPr>
                          <m:e>
                            <m:r>
                              <a:rPr lang="en-US" sz="2400" i="1">
                                <a:solidFill>
                                  <a:srgbClr val="0070C0"/>
                                </a:solidFill>
                                <a:latin typeface="Cambria Math" panose="02040503050406030204" pitchFamily="18" charset="0"/>
                              </a:rPr>
                              <m:t>𝐴</m:t>
                            </m:r>
                          </m:e>
                          <m:sub>
                            <m:r>
                              <a:rPr lang="ru-RU" sz="2400" i="1">
                                <a:solidFill>
                                  <a:srgbClr val="0070C0"/>
                                </a:solidFill>
                                <a:latin typeface="Cambria Math" panose="02040503050406030204" pitchFamily="18" charset="0"/>
                              </a:rPr>
                              <m:t>Г</m:t>
                            </m:r>
                          </m:sub>
                        </m:sSub>
                        <m:r>
                          <a:rPr lang="ru-RU" sz="2400" i="1">
                            <a:solidFill>
                              <a:srgbClr val="0070C0"/>
                            </a:solidFill>
                            <a:latin typeface="Cambria Math" panose="02040503050406030204" pitchFamily="18" charset="0"/>
                            <a:ea typeface="Cambria Math" panose="02040503050406030204" pitchFamily="18" charset="0"/>
                          </a:rPr>
                          <m:t>∨</m:t>
                        </m:r>
                        <m:sSub>
                          <m:sSubPr>
                            <m:ctrlPr>
                              <a:rPr lang="ru-RU" sz="2400" i="1">
                                <a:solidFill>
                                  <a:srgbClr val="0070C0"/>
                                </a:solidFill>
                                <a:latin typeface="Cambria Math" panose="02040503050406030204" pitchFamily="18" charset="0"/>
                                <a:ea typeface="Cambria Math" panose="02040503050406030204" pitchFamily="18" charset="0"/>
                              </a:rPr>
                            </m:ctrlPr>
                          </m:sSubPr>
                          <m:e>
                            <m:r>
                              <a:rPr lang="en-US" sz="2400" i="1">
                                <a:solidFill>
                                  <a:srgbClr val="0070C0"/>
                                </a:solidFill>
                                <a:latin typeface="Cambria Math" panose="02040503050406030204" pitchFamily="18" charset="0"/>
                                <a:ea typeface="Cambria Math" panose="02040503050406030204" pitchFamily="18" charset="0"/>
                              </a:rPr>
                              <m:t>𝐴</m:t>
                            </m:r>
                          </m:e>
                          <m:sub>
                            <m:r>
                              <a:rPr lang="ru-RU" sz="2400" i="1">
                                <a:solidFill>
                                  <a:srgbClr val="0070C0"/>
                                </a:solidFill>
                                <a:latin typeface="Cambria Math" panose="02040503050406030204" pitchFamily="18" charset="0"/>
                                <a:ea typeface="Cambria Math" panose="02040503050406030204" pitchFamily="18" charset="0"/>
                              </a:rPr>
                              <m:t>Ч</m:t>
                            </m:r>
                          </m:sub>
                        </m:sSub>
                      </m:e>
                    </m:d>
                    <m:r>
                      <a:rPr lang="en-US" sz="2400" i="1">
                        <a:solidFill>
                          <a:srgbClr val="0070C0"/>
                        </a:solidFill>
                        <a:latin typeface="Cambria Math" panose="02040503050406030204" pitchFamily="18" charset="0"/>
                        <a:ea typeface="Cambria Math" panose="02040503050406030204" pitchFamily="18" charset="0"/>
                      </a:rPr>
                      <m:t>&amp;</m:t>
                    </m:r>
                    <m:sSub>
                      <m:sSubPr>
                        <m:ctrlPr>
                          <a:rPr lang="ru-RU" sz="2400" i="1">
                            <a:solidFill>
                              <a:srgbClr val="0070C0"/>
                            </a:solidFill>
                            <a:latin typeface="Cambria Math" panose="02040503050406030204" pitchFamily="18" charset="0"/>
                          </a:rPr>
                        </m:ctrlPr>
                      </m:sSubPr>
                      <m:e>
                        <m:r>
                          <m:rPr>
                            <m:sty m:val="p"/>
                          </m:rPr>
                          <a:rPr lang="en-US" sz="2400">
                            <a:solidFill>
                              <a:srgbClr val="0070C0"/>
                            </a:solidFill>
                            <a:latin typeface="Cambria Math"/>
                          </a:rPr>
                          <m:t>C</m:t>
                        </m:r>
                      </m:e>
                      <m:sub>
                        <m:r>
                          <m:rPr>
                            <m:sty m:val="p"/>
                          </m:rPr>
                          <a:rPr lang="en-US" sz="2400">
                            <a:solidFill>
                              <a:srgbClr val="0070C0"/>
                            </a:solidFill>
                            <a:latin typeface="Cambria Math" panose="02040503050406030204" pitchFamily="18" charset="0"/>
                          </a:rPr>
                          <m:t>n</m:t>
                        </m:r>
                      </m:sub>
                    </m:sSub>
                    <m:r>
                      <m:rPr>
                        <m:sty m:val="p"/>
                      </m:rPr>
                      <a:rPr lang="en-US" sz="2400" b="0" i="0" smtClean="0">
                        <a:solidFill>
                          <a:srgbClr val="0070C0"/>
                        </a:solidFill>
                        <a:latin typeface="Cambria Math" panose="02040503050406030204" pitchFamily="18" charset="0"/>
                      </a:rPr>
                      <m:t>i</m:t>
                    </m:r>
                  </m:oMath>
                </a14:m>
                <a:r>
                  <a:rPr lang="en-US" sz="2400" dirty="0" smtClean="0"/>
                  <a:t>(</a:t>
                </a:r>
                <a:r>
                  <a:rPr lang="ru-RU" sz="2400" dirty="0"/>
                  <a:t>акс.2,акс.4)</a:t>
                </a:r>
                <a:endParaRPr lang="en-US" sz="2400" dirty="0"/>
              </a:p>
              <a:p>
                <a:pPr marL="0" indent="0">
                  <a:buNone/>
                </a:pPr>
                <a:r>
                  <a:rPr lang="ru-RU" sz="2400" dirty="0">
                    <a:solidFill>
                      <a:srgbClr val="0070C0"/>
                    </a:solidFill>
                    <a:ea typeface="Cambria Math" panose="02040503050406030204" pitchFamily="18" charset="0"/>
                    <a:cs typeface="Arial" panose="020B0604020202020204" pitchFamily="34" charset="0"/>
                  </a:rPr>
                  <a:t>	     </a:t>
                </a:r>
                <a14:m>
                  <m:oMath xmlns:m="http://schemas.openxmlformats.org/officeDocument/2006/math">
                    <m:sSub>
                      <m:sSubPr>
                        <m:ctrlPr>
                          <a:rPr lang="ru-RU" sz="2400" i="1">
                            <a:solidFill>
                              <a:srgbClr val="0070C0"/>
                            </a:solidFill>
                            <a:latin typeface="Cambria Math" panose="02040503050406030204" pitchFamily="18" charset="0"/>
                            <a:ea typeface="Cambria Math" panose="02040503050406030204" pitchFamily="18" charset="0"/>
                            <a:cs typeface="Arial" panose="020B0604020202020204" pitchFamily="34" charset="0"/>
                          </a:rPr>
                        </m:ctrlPr>
                      </m:sSubPr>
                      <m:e>
                        <m:r>
                          <a:rPr lang="ru-RU" sz="2400" i="1">
                            <a:solidFill>
                              <a:srgbClr val="0070C0"/>
                            </a:solidFill>
                            <a:latin typeface="Cambria Math" panose="02040503050406030204" pitchFamily="18" charset="0"/>
                            <a:ea typeface="Cambria Math" panose="02040503050406030204" pitchFamily="18" charset="0"/>
                            <a:cs typeface="Arial" panose="020B0604020202020204" pitchFamily="34" charset="0"/>
                          </a:rPr>
                          <m:t>¬</m:t>
                        </m:r>
                        <m:r>
                          <a:rPr lang="en-US" sz="2400" i="1">
                            <a:solidFill>
                              <a:srgbClr val="0070C0"/>
                            </a:solidFill>
                            <a:latin typeface="Cambria Math" panose="02040503050406030204" pitchFamily="18" charset="0"/>
                            <a:ea typeface="Cambria Math" panose="02040503050406030204" pitchFamily="18" charset="0"/>
                            <a:cs typeface="Arial" panose="020B0604020202020204" pitchFamily="34" charset="0"/>
                          </a:rPr>
                          <m:t>𝐾</m:t>
                        </m:r>
                      </m:e>
                      <m:sub>
                        <m:r>
                          <a:rPr lang="en-US" sz="2400" i="1">
                            <a:solidFill>
                              <a:srgbClr val="0070C0"/>
                            </a:solidFill>
                            <a:latin typeface="Cambria Math" panose="02040503050406030204" pitchFamily="18" charset="0"/>
                            <a:ea typeface="Cambria Math" panose="02040503050406030204" pitchFamily="18" charset="0"/>
                            <a:cs typeface="Arial" panose="020B0604020202020204" pitchFamily="34" charset="0"/>
                          </a:rPr>
                          <m:t>𝐴</m:t>
                        </m:r>
                      </m:sub>
                    </m:sSub>
                    <m:sSub>
                      <m:sSubPr>
                        <m:ctrlPr>
                          <a:rPr lang="ru-RU" sz="2400" i="1">
                            <a:solidFill>
                              <a:srgbClr val="0070C0"/>
                            </a:solidFill>
                            <a:latin typeface="Cambria Math" panose="02040503050406030204" pitchFamily="18" charset="0"/>
                            <a:ea typeface="Cambria Math" panose="02040503050406030204" pitchFamily="18" charset="0"/>
                            <a:cs typeface="Arial" panose="020B0604020202020204" pitchFamily="34" charset="0"/>
                          </a:rPr>
                        </m:ctrlPr>
                      </m:sSubPr>
                      <m:e>
                        <m:r>
                          <a:rPr lang="en-US" sz="2400" i="1">
                            <a:solidFill>
                              <a:srgbClr val="0070C0"/>
                            </a:solidFill>
                            <a:latin typeface="Cambria Math" panose="02040503050406030204" pitchFamily="18" charset="0"/>
                            <a:ea typeface="Cambria Math" panose="02040503050406030204" pitchFamily="18" charset="0"/>
                            <a:cs typeface="Arial" panose="020B0604020202020204" pitchFamily="34" charset="0"/>
                          </a:rPr>
                          <m:t>𝐴</m:t>
                        </m:r>
                      </m:e>
                      <m:sub>
                        <m:r>
                          <a:rPr lang="ru-RU" sz="2400" i="1">
                            <a:solidFill>
                              <a:srgbClr val="0070C0"/>
                            </a:solidFill>
                            <a:latin typeface="Cambria Math" panose="02040503050406030204" pitchFamily="18" charset="0"/>
                            <a:ea typeface="Cambria Math" panose="02040503050406030204" pitchFamily="18" charset="0"/>
                            <a:cs typeface="Arial" panose="020B0604020202020204" pitchFamily="34" charset="0"/>
                          </a:rPr>
                          <m:t>Г</m:t>
                        </m:r>
                      </m:sub>
                    </m:sSub>
                  </m:oMath>
                </a14:m>
                <a:r>
                  <a:rPr lang="en-US" sz="2400" dirty="0"/>
                  <a:t> (</a:t>
                </a:r>
                <a:r>
                  <a:rPr lang="ru-RU" sz="2400" dirty="0"/>
                  <a:t>акс.5)</a:t>
                </a:r>
                <a:endParaRPr lang="en-US" sz="2400" dirty="0"/>
              </a:p>
              <a:p>
                <a:pPr marL="0" lvl="0" indent="0">
                  <a:buNone/>
                </a:pPr>
                <a:r>
                  <a:rPr lang="en-US" sz="2400" dirty="0" smtClean="0"/>
                  <a:t>…</a:t>
                </a:r>
                <a:r>
                  <a:rPr lang="ru-RU" sz="2400" dirty="0" smtClean="0"/>
                  <a:t>Видят </a:t>
                </a:r>
                <a:r>
                  <a:rPr lang="ru-RU" sz="2400" dirty="0"/>
                  <a:t>перед собой</a:t>
                </a:r>
                <a:r>
                  <a:rPr lang="ru-RU" sz="2400" dirty="0">
                    <a:solidFill>
                      <a:srgbClr val="0070C0"/>
                    </a:solidFill>
                  </a:rPr>
                  <a:t> </a:t>
                </a:r>
                <a:r>
                  <a:rPr lang="en-US" sz="2400" dirty="0">
                    <a:solidFill>
                      <a:srgbClr val="0070C0"/>
                    </a:solidFill>
                  </a:rPr>
                  <a:t>j </a:t>
                </a:r>
                <a:r>
                  <a:rPr lang="ru-RU" sz="2400" dirty="0"/>
                  <a:t>чумазых </a:t>
                </a:r>
                <a:r>
                  <a:rPr lang="ru-RU" sz="2400" dirty="0" smtClean="0"/>
                  <a:t>детей</a:t>
                </a:r>
                <a:r>
                  <a:rPr lang="en-US" sz="2400" dirty="0" smtClean="0"/>
                  <a:t> </a:t>
                </a:r>
                <a14:m>
                  <m:oMath xmlns:m="http://schemas.openxmlformats.org/officeDocument/2006/math">
                    <m:r>
                      <m:rPr>
                        <m:sty m:val="p"/>
                      </m:rPr>
                      <a:rPr lang="en-US" sz="2400" dirty="0">
                        <a:solidFill>
                          <a:srgbClr val="0070C0"/>
                        </a:solidFill>
                        <a:latin typeface="Cambria Math" panose="02040503050406030204" pitchFamily="18" charset="0"/>
                      </a:rPr>
                      <m:t>j</m:t>
                    </m:r>
                    <m:r>
                      <a:rPr lang="en-US" sz="2400">
                        <a:solidFill>
                          <a:srgbClr val="0070C0"/>
                        </a:solidFill>
                        <a:latin typeface="Cambria Math" panose="02040503050406030204" pitchFamily="18" charset="0"/>
                      </a:rPr>
                      <m:t> </m:t>
                    </m:r>
                    <m:r>
                      <m:rPr>
                        <m:sty m:val="p"/>
                      </m:rPr>
                      <a:rPr lang="en-US" sz="2400">
                        <a:solidFill>
                          <a:srgbClr val="0070C0"/>
                        </a:solidFill>
                        <a:latin typeface="Cambria Math" panose="02040503050406030204" pitchFamily="18" charset="0"/>
                        <a:ea typeface="Cambria Math" panose="02040503050406030204" pitchFamily="18" charset="0"/>
                      </a:rPr>
                      <m:t>ϵ</m:t>
                    </m:r>
                    <m:d>
                      <m:dPr>
                        <m:begChr m:val="["/>
                        <m:endChr m:val="]"/>
                        <m:ctrlPr>
                          <a:rPr lang="en-US" sz="2400" i="1">
                            <a:solidFill>
                              <a:srgbClr val="0070C0"/>
                            </a:solidFill>
                            <a:latin typeface="Cambria Math" panose="02040503050406030204" pitchFamily="18" charset="0"/>
                            <a:ea typeface="Cambria Math" panose="02040503050406030204" pitchFamily="18" charset="0"/>
                          </a:rPr>
                        </m:ctrlPr>
                      </m:dPr>
                      <m:e>
                        <m:r>
                          <a:rPr lang="en-US" sz="2400">
                            <a:solidFill>
                              <a:srgbClr val="0070C0"/>
                            </a:solidFill>
                            <a:latin typeface="Cambria Math" panose="02040503050406030204" pitchFamily="18" charset="0"/>
                            <a:ea typeface="Cambria Math" panose="02040503050406030204" pitchFamily="18" charset="0"/>
                          </a:rPr>
                          <m:t>2;</m:t>
                        </m:r>
                        <m:r>
                          <m:rPr>
                            <m:sty m:val="p"/>
                          </m:rPr>
                          <a:rPr lang="en-US" sz="2400">
                            <a:solidFill>
                              <a:srgbClr val="0070C0"/>
                            </a:solidFill>
                            <a:latin typeface="Cambria Math" panose="02040503050406030204" pitchFamily="18" charset="0"/>
                            <a:ea typeface="Cambria Math" panose="02040503050406030204" pitchFamily="18" charset="0"/>
                          </a:rPr>
                          <m:t>n</m:t>
                        </m:r>
                      </m:e>
                    </m:d>
                  </m:oMath>
                </a14:m>
                <a:r>
                  <a:rPr lang="en-US" sz="2400" dirty="0" smtClean="0"/>
                  <a:t>;  </a:t>
                </a:r>
              </a:p>
              <a:p>
                <a:pPr marL="0" indent="0">
                  <a:buNone/>
                </a:pPr>
                <a:r>
                  <a:rPr lang="en-US" sz="2400" dirty="0" smtClean="0">
                    <a:solidFill>
                      <a:srgbClr val="0070C0"/>
                    </a:solidFill>
                  </a:rPr>
                  <a:t>					    </a:t>
                </a:r>
                <a14:m>
                  <m:oMath xmlns:m="http://schemas.openxmlformats.org/officeDocument/2006/math">
                    <m:r>
                      <m:rPr>
                        <m:sty m:val="p"/>
                      </m:rPr>
                      <a:rPr lang="en-US" sz="2400">
                        <a:solidFill>
                          <a:srgbClr val="0070C0"/>
                        </a:solidFill>
                        <a:latin typeface="Cambria Math" panose="02040503050406030204" pitchFamily="18" charset="0"/>
                      </a:rPr>
                      <m:t>i</m:t>
                    </m:r>
                    <m:r>
                      <a:rPr lang="en-US" sz="2400">
                        <a:solidFill>
                          <a:srgbClr val="0070C0"/>
                        </a:solidFill>
                        <a:latin typeface="Cambria Math" panose="02040503050406030204" pitchFamily="18" charset="0"/>
                      </a:rPr>
                      <m:t> </m:t>
                    </m:r>
                    <m:r>
                      <m:rPr>
                        <m:sty m:val="p"/>
                      </m:rPr>
                      <a:rPr lang="en-US" sz="2400">
                        <a:solidFill>
                          <a:srgbClr val="0070C0"/>
                        </a:solidFill>
                        <a:latin typeface="Cambria Math" panose="02040503050406030204" pitchFamily="18" charset="0"/>
                        <a:ea typeface="Cambria Math" panose="02040503050406030204" pitchFamily="18" charset="0"/>
                      </a:rPr>
                      <m:t>ϵ</m:t>
                    </m:r>
                    <m:d>
                      <m:dPr>
                        <m:begChr m:val="["/>
                        <m:endChr m:val="]"/>
                        <m:ctrlPr>
                          <a:rPr lang="en-US" sz="2400" i="1">
                            <a:solidFill>
                              <a:srgbClr val="0070C0"/>
                            </a:solidFill>
                            <a:latin typeface="Cambria Math" panose="02040503050406030204" pitchFamily="18" charset="0"/>
                            <a:ea typeface="Cambria Math" panose="02040503050406030204" pitchFamily="18" charset="0"/>
                          </a:rPr>
                        </m:ctrlPr>
                      </m:dPr>
                      <m:e>
                        <m:r>
                          <a:rPr lang="en-US" sz="2400">
                            <a:solidFill>
                              <a:srgbClr val="0070C0"/>
                            </a:solidFill>
                            <a:latin typeface="Cambria Math" panose="02040503050406030204" pitchFamily="18" charset="0"/>
                            <a:ea typeface="Cambria Math" panose="02040503050406030204" pitchFamily="18" charset="0"/>
                          </a:rPr>
                          <m:t>1;</m:t>
                        </m:r>
                        <m:r>
                          <m:rPr>
                            <m:sty m:val="p"/>
                          </m:rPr>
                          <a:rPr lang="en-US" sz="2400">
                            <a:solidFill>
                              <a:srgbClr val="0070C0"/>
                            </a:solidFill>
                            <a:latin typeface="Cambria Math" panose="02040503050406030204" pitchFamily="18" charset="0"/>
                            <a:ea typeface="Cambria Math" panose="02040503050406030204" pitchFamily="18" charset="0"/>
                          </a:rPr>
                          <m:t>n</m:t>
                        </m:r>
                      </m:e>
                    </m:d>
                    <m:r>
                      <a:rPr lang="en-US" sz="2400" b="0" i="1" smtClean="0">
                        <a:solidFill>
                          <a:srgbClr val="0070C0"/>
                        </a:solidFill>
                        <a:latin typeface="Cambria Math" panose="02040503050406030204" pitchFamily="18" charset="0"/>
                        <a:ea typeface="Cambria Math" panose="02040503050406030204" pitchFamily="18" charset="0"/>
                      </a:rPr>
                      <m:t>;  </m:t>
                    </m:r>
                    <m:r>
                      <m:rPr>
                        <m:sty m:val="p"/>
                      </m:rPr>
                      <a:rPr lang="en-US" sz="2400" smtClean="0">
                        <a:solidFill>
                          <a:srgbClr val="0070C0"/>
                        </a:solidFill>
                        <a:latin typeface="Cambria Math" panose="02040503050406030204" pitchFamily="18" charset="0"/>
                        <a:ea typeface="Cambria Math" panose="02040503050406030204" pitchFamily="18" charset="0"/>
                      </a:rPr>
                      <m:t>j</m:t>
                    </m:r>
                    <m:r>
                      <a:rPr lang="en-US" sz="2400" smtClean="0">
                        <a:solidFill>
                          <a:srgbClr val="0070C0"/>
                        </a:solidFill>
                        <a:latin typeface="Cambria Math" panose="02040503050406030204" pitchFamily="18" charset="0"/>
                        <a:ea typeface="Cambria Math" panose="02040503050406030204" pitchFamily="18" charset="0"/>
                      </a:rPr>
                      <m:t>−1</m:t>
                    </m:r>
                  </m:oMath>
                </a14:m>
                <a:r>
                  <a:rPr lang="en-US" sz="2400" dirty="0" smtClean="0">
                    <a:solidFill>
                      <a:srgbClr val="0070C0"/>
                    </a:solidFill>
                  </a:rPr>
                  <a:t> </a:t>
                </a:r>
                <a14:m>
                  <m:oMath xmlns:m="http://schemas.openxmlformats.org/officeDocument/2006/math">
                    <m:r>
                      <a:rPr lang="en-US" sz="2400" i="1" dirty="0" smtClean="0">
                        <a:solidFill>
                          <a:srgbClr val="0070C0"/>
                        </a:solidFill>
                        <a:latin typeface="Cambria Math" panose="02040503050406030204" pitchFamily="18" charset="0"/>
                        <a:ea typeface="Cambria Math" panose="02040503050406030204" pitchFamily="18" charset="0"/>
                      </a:rPr>
                      <m:t>&lt;</m:t>
                    </m:r>
                    <m:r>
                      <a:rPr lang="en-US" sz="2400" b="0" i="1" dirty="0" smtClean="0">
                        <a:solidFill>
                          <a:srgbClr val="0070C0"/>
                        </a:solidFill>
                        <a:latin typeface="Cambria Math" panose="02040503050406030204" pitchFamily="18" charset="0"/>
                        <a:ea typeface="Cambria Math" panose="02040503050406030204" pitchFamily="18" charset="0"/>
                      </a:rPr>
                      <m:t>𝑖</m:t>
                    </m:r>
                  </m:oMath>
                </a14:m>
                <a:endParaRPr lang="en-US" sz="2400" dirty="0">
                  <a:solidFill>
                    <a:srgbClr val="0070C0"/>
                  </a:solidFill>
                </a:endParaRPr>
              </a:p>
              <a:p>
                <a:pPr marL="0" indent="0">
                  <a:buNone/>
                </a:pPr>
                <a:r>
                  <a:rPr lang="ru-RU" sz="2400" dirty="0"/>
                  <a:t>Агент </a:t>
                </a:r>
                <a:r>
                  <a:rPr lang="en-US" sz="2400" dirty="0"/>
                  <a:t>Z: </a:t>
                </a:r>
                <a:r>
                  <a:rPr lang="en-US" sz="2400" dirty="0" smtClean="0"/>
                  <a:t>   </a:t>
                </a:r>
                <a14:m>
                  <m:oMath xmlns:m="http://schemas.openxmlformats.org/officeDocument/2006/math">
                    <m:sSub>
                      <m:sSubPr>
                        <m:ctrlPr>
                          <a:rPr lang="en-US" sz="2400" i="1">
                            <a:solidFill>
                              <a:srgbClr val="0070C0"/>
                            </a:solidFill>
                            <a:latin typeface="Cambria Math" panose="02040503050406030204" pitchFamily="18" charset="0"/>
                            <a:cs typeface="Arial" panose="020B0604020202020204" pitchFamily="34" charset="0"/>
                          </a:rPr>
                        </m:ctrlPr>
                      </m:sSubPr>
                      <m:e>
                        <m:r>
                          <a:rPr lang="en-US" sz="2400" i="1">
                            <a:solidFill>
                              <a:srgbClr val="0070C0"/>
                            </a:solidFill>
                            <a:latin typeface="Cambria Math" panose="02040503050406030204" pitchFamily="18" charset="0"/>
                            <a:cs typeface="Arial" panose="020B0604020202020204" pitchFamily="34" charset="0"/>
                          </a:rPr>
                          <m:t>𝐸</m:t>
                        </m:r>
                      </m:e>
                      <m:sub>
                        <m:r>
                          <a:rPr lang="en-US" sz="2400" i="1">
                            <a:solidFill>
                              <a:srgbClr val="0070C0"/>
                            </a:solidFill>
                            <a:latin typeface="Cambria Math" panose="02040503050406030204" pitchFamily="18" charset="0"/>
                            <a:cs typeface="Arial" panose="020B0604020202020204" pitchFamily="34" charset="0"/>
                          </a:rPr>
                          <m:t>𝑍</m:t>
                        </m:r>
                      </m:sub>
                    </m:sSub>
                    <m:r>
                      <a:rPr lang="en-US" sz="2400" i="1">
                        <a:solidFill>
                          <a:srgbClr val="0070C0"/>
                        </a:solidFill>
                        <a:latin typeface="Cambria Math" panose="02040503050406030204" pitchFamily="18" charset="0"/>
                        <a:cs typeface="Arial" panose="020B0604020202020204" pitchFamily="34" charset="0"/>
                      </a:rPr>
                      <m:t>𝑗</m:t>
                    </m:r>
                    <m:r>
                      <a:rPr lang="en-US" sz="2400">
                        <a:solidFill>
                          <a:srgbClr val="0070C0"/>
                        </a:solidFill>
                        <a:latin typeface="Cambria Math" panose="02040503050406030204" pitchFamily="18" charset="0"/>
                        <a:cs typeface="Arial" panose="020B0604020202020204" pitchFamily="34" charset="0"/>
                      </a:rPr>
                      <m:t>&amp;</m:t>
                    </m:r>
                    <m:sSub>
                      <m:sSubPr>
                        <m:ctrlPr>
                          <a:rPr lang="ru-RU" sz="2400" i="1">
                            <a:solidFill>
                              <a:srgbClr val="0070C0"/>
                            </a:solidFill>
                            <a:latin typeface="Cambria Math" panose="02040503050406030204" pitchFamily="18" charset="0"/>
                          </a:rPr>
                        </m:ctrlPr>
                      </m:sSubPr>
                      <m:e>
                        <m:r>
                          <a:rPr lang="en-US" sz="2400" i="1">
                            <a:solidFill>
                              <a:srgbClr val="0070C0"/>
                            </a:solidFill>
                            <a:latin typeface="Cambria Math" panose="02040503050406030204" pitchFamily="18" charset="0"/>
                          </a:rPr>
                          <m:t>𝐾</m:t>
                        </m:r>
                      </m:e>
                      <m:sub>
                        <m:r>
                          <a:rPr lang="en-US" sz="2400" i="1">
                            <a:solidFill>
                              <a:srgbClr val="0070C0"/>
                            </a:solidFill>
                            <a:latin typeface="Cambria Math" panose="02040503050406030204" pitchFamily="18" charset="0"/>
                          </a:rPr>
                          <m:t>𝑍</m:t>
                        </m:r>
                      </m:sub>
                    </m:sSub>
                    <m:d>
                      <m:dPr>
                        <m:ctrlPr>
                          <a:rPr lang="ru-RU" sz="2400" i="1">
                            <a:solidFill>
                              <a:srgbClr val="0070C0"/>
                            </a:solidFill>
                            <a:latin typeface="Cambria Math" panose="02040503050406030204" pitchFamily="18" charset="0"/>
                          </a:rPr>
                        </m:ctrlPr>
                      </m:dPr>
                      <m:e>
                        <m:sSub>
                          <m:sSubPr>
                            <m:ctrlPr>
                              <a:rPr lang="ru-RU" sz="2400" i="1">
                                <a:solidFill>
                                  <a:srgbClr val="0070C0"/>
                                </a:solidFill>
                                <a:latin typeface="Cambria Math" panose="02040503050406030204" pitchFamily="18" charset="0"/>
                              </a:rPr>
                            </m:ctrlPr>
                          </m:sSubPr>
                          <m:e>
                            <m:r>
                              <a:rPr lang="en-US" sz="2400" i="1">
                                <a:solidFill>
                                  <a:srgbClr val="0070C0"/>
                                </a:solidFill>
                                <a:latin typeface="Cambria Math" panose="02040503050406030204" pitchFamily="18" charset="0"/>
                              </a:rPr>
                              <m:t>𝑍</m:t>
                            </m:r>
                          </m:e>
                          <m:sub>
                            <m:r>
                              <a:rPr lang="ru-RU" sz="2400" i="1">
                                <a:solidFill>
                                  <a:srgbClr val="0070C0"/>
                                </a:solidFill>
                                <a:latin typeface="Cambria Math" panose="02040503050406030204" pitchFamily="18" charset="0"/>
                              </a:rPr>
                              <m:t>Г</m:t>
                            </m:r>
                          </m:sub>
                        </m:sSub>
                        <m:r>
                          <a:rPr lang="ru-RU" sz="2400" i="1">
                            <a:solidFill>
                              <a:srgbClr val="0070C0"/>
                            </a:solidFill>
                            <a:latin typeface="Cambria Math" panose="02040503050406030204" pitchFamily="18" charset="0"/>
                            <a:ea typeface="Cambria Math" panose="02040503050406030204" pitchFamily="18" charset="0"/>
                          </a:rPr>
                          <m:t>∨</m:t>
                        </m:r>
                        <m:sSub>
                          <m:sSubPr>
                            <m:ctrlPr>
                              <a:rPr lang="ru-RU" sz="2400" i="1">
                                <a:solidFill>
                                  <a:srgbClr val="0070C0"/>
                                </a:solidFill>
                                <a:latin typeface="Cambria Math" panose="02040503050406030204" pitchFamily="18" charset="0"/>
                                <a:ea typeface="Cambria Math" panose="02040503050406030204" pitchFamily="18" charset="0"/>
                              </a:rPr>
                            </m:ctrlPr>
                          </m:sSubPr>
                          <m:e>
                            <m:r>
                              <a:rPr lang="en-US" sz="2400" i="1">
                                <a:solidFill>
                                  <a:srgbClr val="0070C0"/>
                                </a:solidFill>
                                <a:latin typeface="Cambria Math" panose="02040503050406030204" pitchFamily="18" charset="0"/>
                                <a:ea typeface="Cambria Math" panose="02040503050406030204" pitchFamily="18" charset="0"/>
                              </a:rPr>
                              <m:t>𝑍</m:t>
                            </m:r>
                          </m:e>
                          <m:sub>
                            <m:r>
                              <a:rPr lang="ru-RU" sz="2400" i="1">
                                <a:solidFill>
                                  <a:srgbClr val="0070C0"/>
                                </a:solidFill>
                                <a:latin typeface="Cambria Math" panose="02040503050406030204" pitchFamily="18" charset="0"/>
                                <a:ea typeface="Cambria Math" panose="02040503050406030204" pitchFamily="18" charset="0"/>
                              </a:rPr>
                              <m:t>Ч</m:t>
                            </m:r>
                          </m:sub>
                        </m:sSub>
                      </m:e>
                    </m:d>
                    <m:r>
                      <a:rPr lang="en-US" sz="2400" i="1">
                        <a:solidFill>
                          <a:srgbClr val="0070C0"/>
                        </a:solidFill>
                        <a:latin typeface="Cambria Math" panose="02040503050406030204" pitchFamily="18" charset="0"/>
                        <a:ea typeface="Cambria Math" panose="02040503050406030204" pitchFamily="18" charset="0"/>
                      </a:rPr>
                      <m:t>&amp;</m:t>
                    </m:r>
                    <m:sSub>
                      <m:sSubPr>
                        <m:ctrlPr>
                          <a:rPr lang="ru-RU" sz="2400" i="1">
                            <a:solidFill>
                              <a:srgbClr val="0070C0"/>
                            </a:solidFill>
                            <a:latin typeface="Cambria Math" panose="02040503050406030204" pitchFamily="18" charset="0"/>
                          </a:rPr>
                        </m:ctrlPr>
                      </m:sSubPr>
                      <m:e>
                        <m:r>
                          <m:rPr>
                            <m:sty m:val="p"/>
                          </m:rPr>
                          <a:rPr lang="en-US" sz="2400">
                            <a:solidFill>
                              <a:srgbClr val="0070C0"/>
                            </a:solidFill>
                            <a:latin typeface="Cambria Math"/>
                          </a:rPr>
                          <m:t>C</m:t>
                        </m:r>
                      </m:e>
                      <m:sub>
                        <m:r>
                          <m:rPr>
                            <m:sty m:val="p"/>
                          </m:rPr>
                          <a:rPr lang="en-US" sz="2400">
                            <a:solidFill>
                              <a:srgbClr val="0070C0"/>
                            </a:solidFill>
                            <a:latin typeface="Cambria Math" panose="02040503050406030204" pitchFamily="18" charset="0"/>
                          </a:rPr>
                          <m:t>n</m:t>
                        </m:r>
                      </m:sub>
                    </m:sSub>
                    <m:r>
                      <m:rPr>
                        <m:sty m:val="p"/>
                      </m:rPr>
                      <a:rPr lang="en-US" sz="2400" b="0" i="0" smtClean="0">
                        <a:solidFill>
                          <a:srgbClr val="0070C0"/>
                        </a:solidFill>
                        <a:latin typeface="Cambria Math" panose="02040503050406030204" pitchFamily="18" charset="0"/>
                      </a:rPr>
                      <m:t>i</m:t>
                    </m:r>
                  </m:oMath>
                </a14:m>
                <a:r>
                  <a:rPr lang="en-US" sz="2400" dirty="0" smtClean="0"/>
                  <a:t>(</a:t>
                </a:r>
                <a:r>
                  <a:rPr lang="ru-RU" sz="2400" dirty="0"/>
                  <a:t>акс.2,акс.4)</a:t>
                </a:r>
                <a:endParaRPr lang="en-US" sz="2400" dirty="0"/>
              </a:p>
              <a:p>
                <a:pPr marL="0" indent="0">
                  <a:buNone/>
                </a:pPr>
                <a:r>
                  <a:rPr lang="en-US" sz="2400" dirty="0">
                    <a:solidFill>
                      <a:srgbClr val="0070C0"/>
                    </a:solidFill>
                    <a:ea typeface="Cambria Math" panose="02040503050406030204" pitchFamily="18" charset="0"/>
                    <a:cs typeface="Arial" panose="020B0604020202020204" pitchFamily="34" charset="0"/>
                  </a:rPr>
                  <a:t>	     </a:t>
                </a:r>
                <a14:m>
                  <m:oMath xmlns:m="http://schemas.openxmlformats.org/officeDocument/2006/math">
                    <m:sSub>
                      <m:sSubPr>
                        <m:ctrlPr>
                          <a:rPr lang="ru-RU" sz="2400" i="1">
                            <a:solidFill>
                              <a:srgbClr val="0070C0"/>
                            </a:solidFill>
                            <a:latin typeface="Cambria Math" panose="02040503050406030204" pitchFamily="18" charset="0"/>
                            <a:ea typeface="Cambria Math" panose="02040503050406030204" pitchFamily="18" charset="0"/>
                            <a:cs typeface="Arial" panose="020B0604020202020204" pitchFamily="34" charset="0"/>
                          </a:rPr>
                        </m:ctrlPr>
                      </m:sSubPr>
                      <m:e>
                        <m:r>
                          <a:rPr lang="ru-RU" sz="2400" i="1">
                            <a:solidFill>
                              <a:srgbClr val="0070C0"/>
                            </a:solidFill>
                            <a:latin typeface="Cambria Math" panose="02040503050406030204" pitchFamily="18" charset="0"/>
                            <a:ea typeface="Cambria Math" panose="02040503050406030204" pitchFamily="18" charset="0"/>
                            <a:cs typeface="Arial" panose="020B0604020202020204" pitchFamily="34" charset="0"/>
                          </a:rPr>
                          <m:t>¬</m:t>
                        </m:r>
                        <m:r>
                          <a:rPr lang="en-US" sz="2400" i="1">
                            <a:solidFill>
                              <a:srgbClr val="0070C0"/>
                            </a:solidFill>
                            <a:latin typeface="Cambria Math" panose="02040503050406030204" pitchFamily="18" charset="0"/>
                            <a:ea typeface="Cambria Math" panose="02040503050406030204" pitchFamily="18" charset="0"/>
                            <a:cs typeface="Arial" panose="020B0604020202020204" pitchFamily="34" charset="0"/>
                          </a:rPr>
                          <m:t>𝐾</m:t>
                        </m:r>
                      </m:e>
                      <m:sub>
                        <m:r>
                          <a:rPr lang="en-US" sz="2400" i="1">
                            <a:solidFill>
                              <a:srgbClr val="0070C0"/>
                            </a:solidFill>
                            <a:latin typeface="Cambria Math" panose="02040503050406030204" pitchFamily="18" charset="0"/>
                            <a:ea typeface="Cambria Math" panose="02040503050406030204" pitchFamily="18" charset="0"/>
                            <a:cs typeface="Arial" panose="020B0604020202020204" pitchFamily="34" charset="0"/>
                          </a:rPr>
                          <m:t>𝑍</m:t>
                        </m:r>
                      </m:sub>
                    </m:sSub>
                    <m:sSub>
                      <m:sSubPr>
                        <m:ctrlPr>
                          <a:rPr lang="ru-RU" sz="2400" i="1">
                            <a:solidFill>
                              <a:srgbClr val="0070C0"/>
                            </a:solidFill>
                            <a:latin typeface="Cambria Math" panose="02040503050406030204" pitchFamily="18" charset="0"/>
                            <a:ea typeface="Cambria Math" panose="02040503050406030204" pitchFamily="18" charset="0"/>
                            <a:cs typeface="Arial" panose="020B0604020202020204" pitchFamily="34" charset="0"/>
                          </a:rPr>
                        </m:ctrlPr>
                      </m:sSubPr>
                      <m:e>
                        <m:r>
                          <a:rPr lang="en-US" sz="2400" i="1">
                            <a:solidFill>
                              <a:srgbClr val="0070C0"/>
                            </a:solidFill>
                            <a:latin typeface="Cambria Math" panose="02040503050406030204" pitchFamily="18" charset="0"/>
                            <a:ea typeface="Cambria Math" panose="02040503050406030204" pitchFamily="18" charset="0"/>
                            <a:cs typeface="Arial" panose="020B0604020202020204" pitchFamily="34" charset="0"/>
                          </a:rPr>
                          <m:t>𝑍</m:t>
                        </m:r>
                      </m:e>
                      <m:sub>
                        <m:r>
                          <a:rPr lang="ru-RU" sz="2400" i="1">
                            <a:solidFill>
                              <a:srgbClr val="0070C0"/>
                            </a:solidFill>
                            <a:latin typeface="Cambria Math" panose="02040503050406030204" pitchFamily="18" charset="0"/>
                            <a:ea typeface="Cambria Math" panose="02040503050406030204" pitchFamily="18" charset="0"/>
                            <a:cs typeface="Arial" panose="020B0604020202020204" pitchFamily="34" charset="0"/>
                          </a:rPr>
                          <m:t>Г</m:t>
                        </m:r>
                      </m:sub>
                    </m:sSub>
                  </m:oMath>
                </a14:m>
                <a:r>
                  <a:rPr lang="en-US" sz="2400" dirty="0"/>
                  <a:t> (</a:t>
                </a:r>
                <a:r>
                  <a:rPr lang="ru-RU" sz="2400" dirty="0"/>
                  <a:t>акс.5</a:t>
                </a:r>
                <a:r>
                  <a:rPr lang="ru-RU" sz="2400" dirty="0" smtClean="0"/>
                  <a:t>)</a:t>
                </a:r>
                <a:endParaRPr lang="en-US" sz="2400" dirty="0"/>
              </a:p>
            </p:txBody>
          </p:sp>
        </mc:Choice>
        <mc:Fallback>
          <p:sp>
            <p:nvSpPr>
              <p:cNvPr id="3" name="Объект 2"/>
              <p:cNvSpPr>
                <a:spLocks noGrp="1" noRot="1" noChangeAspect="1" noMove="1" noResize="1" noEditPoints="1" noAdjustHandles="1" noChangeArrowheads="1" noChangeShapeType="1" noTextEdit="1"/>
              </p:cNvSpPr>
              <p:nvPr>
                <p:ph idx="1"/>
              </p:nvPr>
            </p:nvSpPr>
            <p:spPr>
              <a:xfrm>
                <a:off x="179512" y="188640"/>
                <a:ext cx="8856984" cy="6552728"/>
              </a:xfrm>
              <a:blipFill rotWithShape="0">
                <a:blip r:embed="rId2"/>
                <a:stretch>
                  <a:fillRect l="-1032" t="-1302"/>
                </a:stretch>
              </a:blipFill>
            </p:spPr>
            <p:txBody>
              <a:bodyPr/>
              <a:lstStyle/>
              <a:p>
                <a:r>
                  <a:rPr lang="ru-RU">
                    <a:noFill/>
                  </a:rPr>
                  <a:t> </a:t>
                </a:r>
              </a:p>
            </p:txBody>
          </p:sp>
        </mc:Fallback>
      </mc:AlternateContent>
      <p:pic>
        <p:nvPicPr>
          <p:cNvPr id="4" name="Рисунок 3"/>
          <p:cNvPicPr>
            <a:picLocks noChangeAspect="1"/>
          </p:cNvPicPr>
          <p:nvPr/>
        </p:nvPicPr>
        <p:blipFill>
          <a:blip r:embed="rId3"/>
          <a:stretch>
            <a:fillRect/>
          </a:stretch>
        </p:blipFill>
        <p:spPr>
          <a:xfrm>
            <a:off x="7452320" y="-9359"/>
            <a:ext cx="1691680" cy="1395580"/>
          </a:xfrm>
          <a:prstGeom prst="rect">
            <a:avLst/>
          </a:prstGeom>
        </p:spPr>
      </p:pic>
    </p:spTree>
    <p:extLst>
      <p:ext uri="{BB962C8B-B14F-4D97-AF65-F5344CB8AC3E}">
        <p14:creationId xmlns:p14="http://schemas.microsoft.com/office/powerpoint/2010/main" val="1886015695"/>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Объект 2"/>
              <p:cNvSpPr>
                <a:spLocks noGrp="1"/>
              </p:cNvSpPr>
              <p:nvPr>
                <p:ph idx="1"/>
              </p:nvPr>
            </p:nvSpPr>
            <p:spPr>
              <a:xfrm>
                <a:off x="179512" y="116632"/>
                <a:ext cx="8712968" cy="6624736"/>
              </a:xfrm>
            </p:spPr>
            <p:txBody>
              <a:bodyPr>
                <a:normAutofit/>
              </a:bodyPr>
              <a:lstStyle/>
              <a:p>
                <a:pPr marL="0" indent="0">
                  <a:buNone/>
                </a:pPr>
                <a:r>
                  <a:rPr lang="en-US" dirty="0" smtClean="0"/>
                  <a:t>k</a:t>
                </a:r>
                <a:r>
                  <a:rPr lang="ru-RU" dirty="0" smtClean="0"/>
                  <a:t> </a:t>
                </a:r>
                <a:r>
                  <a:rPr lang="en-US" dirty="0"/>
                  <a:t>-</a:t>
                </a:r>
                <a:r>
                  <a:rPr lang="ru-RU" dirty="0"/>
                  <a:t> </a:t>
                </a:r>
                <a:r>
                  <a:rPr lang="ru-RU" dirty="0" err="1"/>
                  <a:t>ый</a:t>
                </a:r>
                <a:r>
                  <a:rPr lang="ru-RU" dirty="0"/>
                  <a:t> шаг</a:t>
                </a:r>
                <a:endParaRPr lang="en-US" dirty="0"/>
              </a:p>
              <a:p>
                <a:pPr marL="0" indent="0">
                  <a:buNone/>
                </a:pPr>
                <a14:m>
                  <m:oMath xmlns:m="http://schemas.openxmlformats.org/officeDocument/2006/math">
                    <m:sSub>
                      <m:sSubPr>
                        <m:ctrlPr>
                          <a:rPr lang="ru-RU" sz="2600" i="1">
                            <a:solidFill>
                              <a:srgbClr val="0070C0"/>
                            </a:solidFill>
                            <a:latin typeface="Cambria Math" panose="02040503050406030204" pitchFamily="18" charset="0"/>
                          </a:rPr>
                        </m:ctrlPr>
                      </m:sSubPr>
                      <m:e>
                        <m:r>
                          <m:rPr>
                            <m:sty m:val="p"/>
                          </m:rPr>
                          <a:rPr lang="en-US" sz="2600">
                            <a:solidFill>
                              <a:srgbClr val="0070C0"/>
                            </a:solidFill>
                            <a:latin typeface="Cambria Math"/>
                          </a:rPr>
                          <m:t>C</m:t>
                        </m:r>
                      </m:e>
                      <m:sub>
                        <m:r>
                          <m:rPr>
                            <m:sty m:val="p"/>
                          </m:rPr>
                          <a:rPr lang="en-US" sz="2600">
                            <a:solidFill>
                              <a:srgbClr val="0070C0"/>
                            </a:solidFill>
                            <a:latin typeface="Cambria Math" panose="02040503050406030204" pitchFamily="18" charset="0"/>
                          </a:rPr>
                          <m:t>n</m:t>
                        </m:r>
                      </m:sub>
                    </m:sSub>
                    <m:r>
                      <a:rPr lang="en-US" sz="2600">
                        <a:solidFill>
                          <a:srgbClr val="0070C0"/>
                        </a:solidFill>
                        <a:latin typeface="Cambria Math" panose="02040503050406030204" pitchFamily="18" charset="0"/>
                      </a:rPr>
                      <m:t>(</m:t>
                    </m:r>
                    <m:r>
                      <m:rPr>
                        <m:sty m:val="p"/>
                      </m:rPr>
                      <a:rPr lang="en-US" sz="2600">
                        <a:solidFill>
                          <a:srgbClr val="0070C0"/>
                        </a:solidFill>
                        <a:latin typeface="Cambria Math" panose="02040503050406030204" pitchFamily="18" charset="0"/>
                      </a:rPr>
                      <m:t>k</m:t>
                    </m:r>
                    <m:r>
                      <a:rPr lang="en-US" sz="2600">
                        <a:solidFill>
                          <a:srgbClr val="0070C0"/>
                        </a:solidFill>
                        <a:latin typeface="Cambria Math" panose="02040503050406030204" pitchFamily="18" charset="0"/>
                      </a:rPr>
                      <m:t>−1)</m:t>
                    </m:r>
                  </m:oMath>
                </a14:m>
                <a:r>
                  <a:rPr lang="en-US" sz="2600" dirty="0">
                    <a:solidFill>
                      <a:srgbClr val="0070C0"/>
                    </a:solidFill>
                    <a:ea typeface="Cambria Math" panose="02040503050406030204" pitchFamily="18" charset="0"/>
                  </a:rPr>
                  <a:t> </a:t>
                </a:r>
                <a14:m>
                  <m:oMath xmlns:m="http://schemas.openxmlformats.org/officeDocument/2006/math">
                    <m:r>
                      <a:rPr lang="en-US" sz="2600" i="1">
                        <a:solidFill>
                          <a:srgbClr val="0070C0"/>
                        </a:solidFill>
                        <a:latin typeface="Cambria Math" panose="02040503050406030204" pitchFamily="18" charset="0"/>
                        <a:ea typeface="Cambria Math" panose="02040503050406030204" pitchFamily="18" charset="0"/>
                      </a:rPr>
                      <m:t>→</m:t>
                    </m:r>
                  </m:oMath>
                </a14:m>
                <a:r>
                  <a:rPr lang="en-US" sz="2600" dirty="0">
                    <a:solidFill>
                      <a:srgbClr val="0070C0"/>
                    </a:solidFill>
                  </a:rPr>
                  <a:t>[!</a:t>
                </a:r>
                <a:r>
                  <a:rPr lang="en-US" sz="2600" dirty="0">
                    <a:solidFill>
                      <a:srgbClr val="0070C0"/>
                    </a:solidFill>
                    <a:cs typeface="Arial" panose="020B0604020202020204" pitchFamily="34" charset="0"/>
                  </a:rPr>
                  <a:t> </a:t>
                </a:r>
                <a14:m>
                  <m:oMath xmlns:m="http://schemas.openxmlformats.org/officeDocument/2006/math">
                    <m:sSub>
                      <m:sSubPr>
                        <m:ctrlPr>
                          <a:rPr lang="en-US" sz="2600" i="1">
                            <a:solidFill>
                              <a:srgbClr val="0070C0"/>
                            </a:solidFill>
                            <a:latin typeface="Cambria Math" panose="02040503050406030204" pitchFamily="18" charset="0"/>
                            <a:cs typeface="Arial" panose="020B0604020202020204" pitchFamily="34" charset="0"/>
                          </a:rPr>
                        </m:ctrlPr>
                      </m:sSubPr>
                      <m:e>
                        <m:r>
                          <a:rPr lang="en-US" sz="2600" i="1">
                            <a:solidFill>
                              <a:srgbClr val="0070C0"/>
                            </a:solidFill>
                            <a:latin typeface="Cambria Math" panose="02040503050406030204" pitchFamily="18" charset="0"/>
                            <a:cs typeface="Arial" panose="020B0604020202020204" pitchFamily="34" charset="0"/>
                          </a:rPr>
                          <m:t>𝐴</m:t>
                        </m:r>
                      </m:e>
                      <m:sub>
                        <m:r>
                          <a:rPr lang="en-US" sz="2600" i="1">
                            <a:solidFill>
                              <a:srgbClr val="0070C0"/>
                            </a:solidFill>
                            <a:latin typeface="Cambria Math" panose="02040503050406030204" pitchFamily="18" charset="0"/>
                            <a:cs typeface="Arial" panose="020B0604020202020204" pitchFamily="34" charset="0"/>
                          </a:rPr>
                          <m:t>𝑟</m:t>
                        </m:r>
                      </m:sub>
                    </m:sSub>
                  </m:oMath>
                </a14:m>
                <a:r>
                  <a:rPr lang="en-US" sz="2600" dirty="0" smtClean="0">
                    <a:solidFill>
                      <a:srgbClr val="0070C0"/>
                    </a:solidFill>
                  </a:rPr>
                  <a:t>]</a:t>
                </a:r>
                <a14:m>
                  <m:oMath xmlns:m="http://schemas.openxmlformats.org/officeDocument/2006/math">
                    <m:sSub>
                      <m:sSubPr>
                        <m:ctrlPr>
                          <a:rPr lang="ru-RU" sz="2600" i="1">
                            <a:solidFill>
                              <a:srgbClr val="0070C0"/>
                            </a:solidFill>
                            <a:latin typeface="Cambria Math" panose="02040503050406030204" pitchFamily="18" charset="0"/>
                            <a:ea typeface="Cambria Math" panose="02040503050406030204" pitchFamily="18" charset="0"/>
                            <a:cs typeface="Arial" panose="020B0604020202020204" pitchFamily="34" charset="0"/>
                          </a:rPr>
                        </m:ctrlPr>
                      </m:sSubPr>
                      <m:e>
                        <m:r>
                          <a:rPr lang="en-US" sz="2600" i="1">
                            <a:solidFill>
                              <a:srgbClr val="0070C0"/>
                            </a:solidFill>
                            <a:latin typeface="Cambria Math" panose="02040503050406030204" pitchFamily="18" charset="0"/>
                            <a:ea typeface="Cambria Math" panose="02040503050406030204" pitchFamily="18" charset="0"/>
                            <a:cs typeface="Arial" panose="020B0604020202020204" pitchFamily="34" charset="0"/>
                          </a:rPr>
                          <m:t>[!</m:t>
                        </m:r>
                        <m:r>
                          <a:rPr lang="ru-RU" sz="2600" i="1">
                            <a:solidFill>
                              <a:srgbClr val="0070C0"/>
                            </a:solidFill>
                            <a:latin typeface="Cambria Math" panose="02040503050406030204" pitchFamily="18" charset="0"/>
                            <a:ea typeface="Cambria Math" panose="02040503050406030204" pitchFamily="18" charset="0"/>
                            <a:cs typeface="Arial" panose="020B0604020202020204" pitchFamily="34" charset="0"/>
                          </a:rPr>
                          <m:t>¬</m:t>
                        </m:r>
                        <m:r>
                          <a:rPr lang="en-US" sz="2600" i="1">
                            <a:solidFill>
                              <a:srgbClr val="0070C0"/>
                            </a:solidFill>
                            <a:latin typeface="Cambria Math" panose="02040503050406030204" pitchFamily="18" charset="0"/>
                            <a:ea typeface="Cambria Math" panose="02040503050406030204" pitchFamily="18" charset="0"/>
                            <a:cs typeface="Arial" panose="020B0604020202020204" pitchFamily="34" charset="0"/>
                          </a:rPr>
                          <m:t>𝐾</m:t>
                        </m:r>
                      </m:e>
                      <m:sub>
                        <m:r>
                          <a:rPr lang="en-US" sz="2600" i="1">
                            <a:solidFill>
                              <a:srgbClr val="0070C0"/>
                            </a:solidFill>
                            <a:latin typeface="Cambria Math" panose="02040503050406030204" pitchFamily="18" charset="0"/>
                            <a:ea typeface="Cambria Math" panose="02040503050406030204" pitchFamily="18" charset="0"/>
                            <a:cs typeface="Arial" panose="020B0604020202020204" pitchFamily="34" charset="0"/>
                          </a:rPr>
                          <m:t>𝐴</m:t>
                        </m:r>
                      </m:sub>
                    </m:sSub>
                    <m:sSub>
                      <m:sSubPr>
                        <m:ctrlPr>
                          <a:rPr lang="ru-RU" sz="2600" i="1">
                            <a:solidFill>
                              <a:srgbClr val="0070C0"/>
                            </a:solidFill>
                            <a:latin typeface="Cambria Math" panose="02040503050406030204" pitchFamily="18" charset="0"/>
                            <a:ea typeface="Cambria Math" panose="02040503050406030204" pitchFamily="18" charset="0"/>
                            <a:cs typeface="Arial" panose="020B0604020202020204" pitchFamily="34" charset="0"/>
                          </a:rPr>
                        </m:ctrlPr>
                      </m:sSubPr>
                      <m:e>
                        <m:r>
                          <a:rPr lang="en-US" sz="2600" i="1">
                            <a:solidFill>
                              <a:srgbClr val="0070C0"/>
                            </a:solidFill>
                            <a:latin typeface="Cambria Math" panose="02040503050406030204" pitchFamily="18" charset="0"/>
                            <a:ea typeface="Cambria Math" panose="02040503050406030204" pitchFamily="18" charset="0"/>
                            <a:cs typeface="Arial" panose="020B0604020202020204" pitchFamily="34" charset="0"/>
                          </a:rPr>
                          <m:t>𝐴</m:t>
                        </m:r>
                      </m:e>
                      <m:sub>
                        <m:r>
                          <a:rPr lang="ru-RU" sz="2600" i="1">
                            <a:solidFill>
                              <a:srgbClr val="0070C0"/>
                            </a:solidFill>
                            <a:latin typeface="Cambria Math" panose="02040503050406030204" pitchFamily="18" charset="0"/>
                            <a:ea typeface="Cambria Math" panose="02040503050406030204" pitchFamily="18" charset="0"/>
                            <a:cs typeface="Arial" panose="020B0604020202020204" pitchFamily="34" charset="0"/>
                          </a:rPr>
                          <m:t>Г</m:t>
                        </m:r>
                      </m:sub>
                    </m:sSub>
                    <m:r>
                      <a:rPr lang="en-US" sz="2600" i="1">
                        <a:solidFill>
                          <a:srgbClr val="0070C0"/>
                        </a:solidFill>
                        <a:latin typeface="Cambria Math" panose="02040503050406030204" pitchFamily="18" charset="0"/>
                        <a:ea typeface="Cambria Math" panose="02040503050406030204" pitchFamily="18" charset="0"/>
                        <a:cs typeface="Arial" panose="020B0604020202020204" pitchFamily="34" charset="0"/>
                      </a:rPr>
                      <m:t>&amp;</m:t>
                    </m:r>
                    <m:r>
                      <a:rPr lang="ru-RU" sz="2600" i="1">
                        <a:solidFill>
                          <a:srgbClr val="0070C0"/>
                        </a:solidFill>
                        <a:latin typeface="Cambria Math" panose="02040503050406030204" pitchFamily="18" charset="0"/>
                        <a:ea typeface="Cambria Math" panose="02040503050406030204" pitchFamily="18" charset="0"/>
                        <a:cs typeface="Arial" panose="020B0604020202020204" pitchFamily="34" charset="0"/>
                      </a:rPr>
                      <m:t>…</m:t>
                    </m:r>
                    <m:r>
                      <a:rPr lang="en-US" sz="2600" i="1">
                        <a:solidFill>
                          <a:srgbClr val="0070C0"/>
                        </a:solidFill>
                        <a:latin typeface="Cambria Math" panose="02040503050406030204" pitchFamily="18" charset="0"/>
                        <a:ea typeface="Cambria Math" panose="02040503050406030204" pitchFamily="18" charset="0"/>
                        <a:cs typeface="Arial" panose="020B0604020202020204" pitchFamily="34" charset="0"/>
                      </a:rPr>
                      <m:t>&amp;</m:t>
                    </m:r>
                    <m:sSub>
                      <m:sSubPr>
                        <m:ctrlPr>
                          <a:rPr lang="ru-RU" sz="2600" i="1">
                            <a:solidFill>
                              <a:srgbClr val="0070C0"/>
                            </a:solidFill>
                            <a:latin typeface="Cambria Math" panose="02040503050406030204" pitchFamily="18" charset="0"/>
                            <a:ea typeface="Cambria Math" panose="02040503050406030204" pitchFamily="18" charset="0"/>
                            <a:cs typeface="Arial" panose="020B0604020202020204" pitchFamily="34" charset="0"/>
                          </a:rPr>
                        </m:ctrlPr>
                      </m:sSubPr>
                      <m:e>
                        <m:r>
                          <a:rPr lang="ru-RU" sz="2600" i="1">
                            <a:solidFill>
                              <a:srgbClr val="0070C0"/>
                            </a:solidFill>
                            <a:latin typeface="Cambria Math" panose="02040503050406030204" pitchFamily="18" charset="0"/>
                            <a:ea typeface="Cambria Math" panose="02040503050406030204" pitchFamily="18" charset="0"/>
                            <a:cs typeface="Arial" panose="020B0604020202020204" pitchFamily="34" charset="0"/>
                          </a:rPr>
                          <m:t>¬</m:t>
                        </m:r>
                        <m:r>
                          <a:rPr lang="en-US" sz="2600" i="1">
                            <a:solidFill>
                              <a:srgbClr val="0070C0"/>
                            </a:solidFill>
                            <a:latin typeface="Cambria Math" panose="02040503050406030204" pitchFamily="18" charset="0"/>
                            <a:ea typeface="Cambria Math" panose="02040503050406030204" pitchFamily="18" charset="0"/>
                            <a:cs typeface="Arial" panose="020B0604020202020204" pitchFamily="34" charset="0"/>
                          </a:rPr>
                          <m:t>𝐾</m:t>
                        </m:r>
                      </m:e>
                      <m:sub>
                        <m:r>
                          <a:rPr lang="en-US" sz="2600" i="1">
                            <a:solidFill>
                              <a:srgbClr val="0070C0"/>
                            </a:solidFill>
                            <a:latin typeface="Cambria Math" panose="02040503050406030204" pitchFamily="18" charset="0"/>
                            <a:ea typeface="Cambria Math" panose="02040503050406030204" pitchFamily="18" charset="0"/>
                            <a:cs typeface="Arial" panose="020B0604020202020204" pitchFamily="34" charset="0"/>
                          </a:rPr>
                          <m:t>𝑍</m:t>
                        </m:r>
                      </m:sub>
                    </m:sSub>
                    <m:sSub>
                      <m:sSubPr>
                        <m:ctrlPr>
                          <a:rPr lang="ru-RU" sz="2600" i="1">
                            <a:solidFill>
                              <a:srgbClr val="0070C0"/>
                            </a:solidFill>
                            <a:latin typeface="Cambria Math" panose="02040503050406030204" pitchFamily="18" charset="0"/>
                            <a:ea typeface="Cambria Math" panose="02040503050406030204" pitchFamily="18" charset="0"/>
                            <a:cs typeface="Arial" panose="020B0604020202020204" pitchFamily="34" charset="0"/>
                          </a:rPr>
                        </m:ctrlPr>
                      </m:sSubPr>
                      <m:e>
                        <m:r>
                          <a:rPr lang="en-US" sz="2600" i="1">
                            <a:solidFill>
                              <a:srgbClr val="0070C0"/>
                            </a:solidFill>
                            <a:latin typeface="Cambria Math" panose="02040503050406030204" pitchFamily="18" charset="0"/>
                            <a:ea typeface="Cambria Math" panose="02040503050406030204" pitchFamily="18" charset="0"/>
                            <a:cs typeface="Arial" panose="020B0604020202020204" pitchFamily="34" charset="0"/>
                          </a:rPr>
                          <m:t>𝑍</m:t>
                        </m:r>
                      </m:e>
                      <m:sub>
                        <m:r>
                          <a:rPr lang="ru-RU" sz="2600" i="1">
                            <a:solidFill>
                              <a:srgbClr val="0070C0"/>
                            </a:solidFill>
                            <a:latin typeface="Cambria Math" panose="02040503050406030204" pitchFamily="18" charset="0"/>
                            <a:ea typeface="Cambria Math" panose="02040503050406030204" pitchFamily="18" charset="0"/>
                            <a:cs typeface="Arial" panose="020B0604020202020204" pitchFamily="34" charset="0"/>
                          </a:rPr>
                          <m:t>Г</m:t>
                        </m:r>
                      </m:sub>
                    </m:sSub>
                    <m:r>
                      <a:rPr lang="en-US" sz="2600" i="1">
                        <a:solidFill>
                          <a:srgbClr val="0070C0"/>
                        </a:solidFill>
                        <a:latin typeface="Cambria Math" panose="02040503050406030204" pitchFamily="18" charset="0"/>
                        <a:ea typeface="Cambria Math" panose="02040503050406030204" pitchFamily="18" charset="0"/>
                        <a:cs typeface="Arial" panose="020B0604020202020204" pitchFamily="34" charset="0"/>
                      </a:rPr>
                      <m:t>]</m:t>
                    </m:r>
                    <m:sSub>
                      <m:sSubPr>
                        <m:ctrlPr>
                          <a:rPr lang="ru-RU" sz="2600" i="1">
                            <a:solidFill>
                              <a:srgbClr val="0070C0"/>
                            </a:solidFill>
                            <a:latin typeface="Cambria Math" panose="02040503050406030204" pitchFamily="18" charset="0"/>
                          </a:rPr>
                        </m:ctrlPr>
                      </m:sSubPr>
                      <m:e>
                        <m:r>
                          <a:rPr lang="en-US" sz="2600" i="1">
                            <a:solidFill>
                              <a:srgbClr val="0070C0"/>
                            </a:solidFill>
                            <a:latin typeface="Cambria Math"/>
                          </a:rPr>
                          <m:t>𝐶</m:t>
                        </m:r>
                      </m:e>
                      <m:sub>
                        <m:r>
                          <a:rPr lang="en-US" sz="2600" i="1">
                            <a:solidFill>
                              <a:srgbClr val="0070C0"/>
                            </a:solidFill>
                            <a:latin typeface="Cambria Math" panose="02040503050406030204" pitchFamily="18" charset="0"/>
                          </a:rPr>
                          <m:t>𝑛</m:t>
                        </m:r>
                      </m:sub>
                    </m:sSub>
                    <m:r>
                      <a:rPr lang="en-US" sz="2600" b="0" i="1" smtClean="0">
                        <a:solidFill>
                          <a:srgbClr val="0070C0"/>
                        </a:solidFill>
                        <a:latin typeface="Cambria Math" panose="02040503050406030204" pitchFamily="18" charset="0"/>
                      </a:rPr>
                      <m:t>𝑘</m:t>
                    </m:r>
                  </m:oMath>
                </a14:m>
                <a:r>
                  <a:rPr lang="ru-RU" sz="2600" dirty="0"/>
                  <a:t> (</a:t>
                </a:r>
                <a:r>
                  <a:rPr lang="ru-RU" dirty="0"/>
                  <a:t>акс.6)</a:t>
                </a:r>
              </a:p>
              <a:p>
                <a:pPr marL="0" indent="0">
                  <a:buNone/>
                </a:pPr>
                <a:r>
                  <a:rPr lang="ru-RU" dirty="0" smtClean="0"/>
                  <a:t>Чистый Агент</a:t>
                </a:r>
                <a:r>
                  <a:rPr lang="en-US" dirty="0" smtClean="0"/>
                  <a:t>:   </a:t>
                </a:r>
                <a14:m>
                  <m:oMath xmlns:m="http://schemas.openxmlformats.org/officeDocument/2006/math">
                    <m:sSub>
                      <m:sSubPr>
                        <m:ctrlPr>
                          <a:rPr lang="en-US" i="1">
                            <a:solidFill>
                              <a:srgbClr val="0070C0"/>
                            </a:solidFill>
                            <a:latin typeface="Cambria Math" panose="02040503050406030204" pitchFamily="18" charset="0"/>
                            <a:cs typeface="Arial" panose="020B0604020202020204" pitchFamily="34" charset="0"/>
                          </a:rPr>
                        </m:ctrlPr>
                      </m:sSubPr>
                      <m:e>
                        <m:r>
                          <a:rPr lang="en-US" i="1">
                            <a:solidFill>
                              <a:srgbClr val="0070C0"/>
                            </a:solidFill>
                            <a:latin typeface="Cambria Math" panose="02040503050406030204" pitchFamily="18" charset="0"/>
                            <a:cs typeface="Arial" panose="020B0604020202020204" pitchFamily="34" charset="0"/>
                          </a:rPr>
                          <m:t>𝐸</m:t>
                        </m:r>
                      </m:e>
                      <m:sub>
                        <m:r>
                          <a:rPr lang="en-US" i="1">
                            <a:solidFill>
                              <a:srgbClr val="0070C0"/>
                            </a:solidFill>
                            <a:latin typeface="Cambria Math" panose="02040503050406030204" pitchFamily="18" charset="0"/>
                            <a:cs typeface="Arial" panose="020B0604020202020204" pitchFamily="34" charset="0"/>
                          </a:rPr>
                          <m:t>𝐴</m:t>
                        </m:r>
                      </m:sub>
                    </m:sSub>
                    <m:r>
                      <m:rPr>
                        <m:sty m:val="p"/>
                      </m:rPr>
                      <a:rPr lang="en-US" b="0" i="0" smtClean="0">
                        <a:solidFill>
                          <a:srgbClr val="0070C0"/>
                        </a:solidFill>
                        <a:latin typeface="Cambria Math" panose="02040503050406030204" pitchFamily="18" charset="0"/>
                        <a:cs typeface="Arial" panose="020B0604020202020204" pitchFamily="34" charset="0"/>
                      </a:rPr>
                      <m:t>k</m:t>
                    </m:r>
                    <m:r>
                      <a:rPr lang="en-US">
                        <a:solidFill>
                          <a:srgbClr val="0070C0"/>
                        </a:solidFill>
                        <a:latin typeface="Cambria Math" panose="02040503050406030204" pitchFamily="18" charset="0"/>
                        <a:cs typeface="Arial" panose="020B0604020202020204" pitchFamily="34" charset="0"/>
                      </a:rPr>
                      <m:t>&amp;</m:t>
                    </m:r>
                    <m:sSub>
                      <m:sSubPr>
                        <m:ctrlPr>
                          <a:rPr lang="ru-RU" i="1">
                            <a:solidFill>
                              <a:srgbClr val="0070C0"/>
                            </a:solidFill>
                            <a:latin typeface="Cambria Math" panose="02040503050406030204" pitchFamily="18" charset="0"/>
                          </a:rPr>
                        </m:ctrlPr>
                      </m:sSubPr>
                      <m:e>
                        <m:r>
                          <a:rPr lang="en-US" i="1">
                            <a:solidFill>
                              <a:srgbClr val="0070C0"/>
                            </a:solidFill>
                            <a:latin typeface="Cambria Math" panose="02040503050406030204" pitchFamily="18" charset="0"/>
                          </a:rPr>
                          <m:t>𝐾</m:t>
                        </m:r>
                      </m:e>
                      <m:sub>
                        <m:r>
                          <a:rPr lang="en-US" i="1">
                            <a:solidFill>
                              <a:srgbClr val="0070C0"/>
                            </a:solidFill>
                            <a:latin typeface="Cambria Math" panose="02040503050406030204" pitchFamily="18" charset="0"/>
                          </a:rPr>
                          <m:t>𝐴</m:t>
                        </m:r>
                      </m:sub>
                    </m:sSub>
                    <m:d>
                      <m:dPr>
                        <m:ctrlPr>
                          <a:rPr lang="ru-RU" i="1">
                            <a:solidFill>
                              <a:srgbClr val="0070C0"/>
                            </a:solidFill>
                            <a:latin typeface="Cambria Math" panose="02040503050406030204" pitchFamily="18" charset="0"/>
                          </a:rPr>
                        </m:ctrlPr>
                      </m:dPr>
                      <m:e>
                        <m:sSub>
                          <m:sSubPr>
                            <m:ctrlPr>
                              <a:rPr lang="ru-RU" i="1">
                                <a:solidFill>
                                  <a:srgbClr val="0070C0"/>
                                </a:solidFill>
                                <a:latin typeface="Cambria Math" panose="02040503050406030204" pitchFamily="18" charset="0"/>
                              </a:rPr>
                            </m:ctrlPr>
                          </m:sSubPr>
                          <m:e>
                            <m:r>
                              <a:rPr lang="en-US" i="1">
                                <a:solidFill>
                                  <a:srgbClr val="0070C0"/>
                                </a:solidFill>
                                <a:latin typeface="Cambria Math" panose="02040503050406030204" pitchFamily="18" charset="0"/>
                              </a:rPr>
                              <m:t>𝐴</m:t>
                            </m:r>
                          </m:e>
                          <m:sub>
                            <m:r>
                              <a:rPr lang="ru-RU" i="1">
                                <a:solidFill>
                                  <a:srgbClr val="0070C0"/>
                                </a:solidFill>
                                <a:latin typeface="Cambria Math" panose="02040503050406030204" pitchFamily="18" charset="0"/>
                              </a:rPr>
                              <m:t>Г</m:t>
                            </m:r>
                          </m:sub>
                        </m:sSub>
                        <m:r>
                          <a:rPr lang="ru-RU" i="1">
                            <a:solidFill>
                              <a:srgbClr val="0070C0"/>
                            </a:solidFill>
                            <a:latin typeface="Cambria Math" panose="02040503050406030204" pitchFamily="18" charset="0"/>
                            <a:ea typeface="Cambria Math" panose="02040503050406030204" pitchFamily="18" charset="0"/>
                          </a:rPr>
                          <m:t>∨</m:t>
                        </m:r>
                        <m:sSub>
                          <m:sSubPr>
                            <m:ctrlPr>
                              <a:rPr lang="ru-RU" i="1">
                                <a:solidFill>
                                  <a:srgbClr val="0070C0"/>
                                </a:solidFill>
                                <a:latin typeface="Cambria Math" panose="02040503050406030204" pitchFamily="18" charset="0"/>
                                <a:ea typeface="Cambria Math" panose="02040503050406030204" pitchFamily="18" charset="0"/>
                              </a:rPr>
                            </m:ctrlPr>
                          </m:sSubPr>
                          <m:e>
                            <m:r>
                              <a:rPr lang="en-US" i="1">
                                <a:solidFill>
                                  <a:srgbClr val="0070C0"/>
                                </a:solidFill>
                                <a:latin typeface="Cambria Math" panose="02040503050406030204" pitchFamily="18" charset="0"/>
                                <a:ea typeface="Cambria Math" panose="02040503050406030204" pitchFamily="18" charset="0"/>
                              </a:rPr>
                              <m:t>𝐴</m:t>
                            </m:r>
                          </m:e>
                          <m:sub>
                            <m:r>
                              <a:rPr lang="ru-RU" i="1">
                                <a:solidFill>
                                  <a:srgbClr val="0070C0"/>
                                </a:solidFill>
                                <a:latin typeface="Cambria Math" panose="02040503050406030204" pitchFamily="18" charset="0"/>
                                <a:ea typeface="Cambria Math" panose="02040503050406030204" pitchFamily="18" charset="0"/>
                              </a:rPr>
                              <m:t>Ч</m:t>
                            </m:r>
                          </m:sub>
                        </m:sSub>
                      </m:e>
                    </m:d>
                    <m:r>
                      <a:rPr lang="en-US" i="1">
                        <a:solidFill>
                          <a:srgbClr val="0070C0"/>
                        </a:solidFill>
                        <a:latin typeface="Cambria Math" panose="02040503050406030204" pitchFamily="18" charset="0"/>
                        <a:ea typeface="Cambria Math" panose="02040503050406030204" pitchFamily="18" charset="0"/>
                      </a:rPr>
                      <m:t>&amp;</m:t>
                    </m:r>
                    <m:sSub>
                      <m:sSubPr>
                        <m:ctrlPr>
                          <a:rPr lang="ru-RU" i="1">
                            <a:solidFill>
                              <a:srgbClr val="0070C0"/>
                            </a:solidFill>
                            <a:latin typeface="Cambria Math" panose="02040503050406030204" pitchFamily="18" charset="0"/>
                          </a:rPr>
                        </m:ctrlPr>
                      </m:sSubPr>
                      <m:e>
                        <m:r>
                          <m:rPr>
                            <m:sty m:val="p"/>
                          </m:rPr>
                          <a:rPr lang="en-US">
                            <a:solidFill>
                              <a:srgbClr val="0070C0"/>
                            </a:solidFill>
                            <a:latin typeface="Cambria Math"/>
                          </a:rPr>
                          <m:t>C</m:t>
                        </m:r>
                      </m:e>
                      <m:sub>
                        <m:r>
                          <m:rPr>
                            <m:sty m:val="p"/>
                          </m:rPr>
                          <a:rPr lang="en-US">
                            <a:solidFill>
                              <a:srgbClr val="0070C0"/>
                            </a:solidFill>
                            <a:latin typeface="Cambria Math" panose="02040503050406030204" pitchFamily="18" charset="0"/>
                          </a:rPr>
                          <m:t>n</m:t>
                        </m:r>
                      </m:sub>
                    </m:sSub>
                    <m:r>
                      <m:rPr>
                        <m:sty m:val="p"/>
                      </m:rPr>
                      <a:rPr lang="en-US" b="0" i="0" smtClean="0">
                        <a:solidFill>
                          <a:srgbClr val="0070C0"/>
                        </a:solidFill>
                        <a:latin typeface="Cambria Math" panose="02040503050406030204" pitchFamily="18" charset="0"/>
                      </a:rPr>
                      <m:t>k</m:t>
                    </m:r>
                  </m:oMath>
                </a14:m>
                <a:r>
                  <a:rPr lang="en-US" dirty="0" smtClean="0"/>
                  <a:t>(</a:t>
                </a:r>
                <a:r>
                  <a:rPr lang="ru-RU" dirty="0"/>
                  <a:t>акс.2,акс.4)</a:t>
                </a:r>
                <a:endParaRPr lang="en-US" dirty="0"/>
              </a:p>
              <a:p>
                <a:pPr marL="0" indent="0">
                  <a:buNone/>
                </a:pPr>
                <a:r>
                  <a:rPr lang="ru-RU" dirty="0">
                    <a:solidFill>
                      <a:srgbClr val="0070C0"/>
                    </a:solidFill>
                    <a:ea typeface="Cambria Math" panose="02040503050406030204" pitchFamily="18" charset="0"/>
                    <a:cs typeface="Arial" panose="020B0604020202020204" pitchFamily="34" charset="0"/>
                  </a:rPr>
                  <a:t>	     </a:t>
                </a:r>
                <a:r>
                  <a:rPr lang="ru-RU" dirty="0" smtClean="0">
                    <a:solidFill>
                      <a:srgbClr val="0070C0"/>
                    </a:solidFill>
                    <a:ea typeface="Cambria Math" panose="02040503050406030204" pitchFamily="18" charset="0"/>
                    <a:cs typeface="Arial" panose="020B0604020202020204" pitchFamily="34" charset="0"/>
                  </a:rPr>
                  <a:t>         </a:t>
                </a:r>
                <a14:m>
                  <m:oMath xmlns:m="http://schemas.openxmlformats.org/officeDocument/2006/math">
                    <m:sSub>
                      <m:sSubPr>
                        <m:ctrlPr>
                          <a:rPr lang="ru-RU" i="1">
                            <a:solidFill>
                              <a:srgbClr val="0070C0"/>
                            </a:solidFill>
                            <a:latin typeface="Cambria Math" panose="02040503050406030204" pitchFamily="18" charset="0"/>
                            <a:ea typeface="Cambria Math" panose="02040503050406030204" pitchFamily="18" charset="0"/>
                            <a:cs typeface="Arial" panose="020B0604020202020204" pitchFamily="34" charset="0"/>
                          </a:rPr>
                        </m:ctrlPr>
                      </m:sSubPr>
                      <m:e>
                        <m:r>
                          <a:rPr lang="ru-RU" i="1">
                            <a:solidFill>
                              <a:srgbClr val="0070C0"/>
                            </a:solidFill>
                            <a:latin typeface="Cambria Math" panose="02040503050406030204" pitchFamily="18" charset="0"/>
                            <a:ea typeface="Cambria Math" panose="02040503050406030204" pitchFamily="18" charset="0"/>
                            <a:cs typeface="Arial" panose="020B0604020202020204" pitchFamily="34" charset="0"/>
                          </a:rPr>
                          <m:t>¬</m:t>
                        </m:r>
                        <m:r>
                          <a:rPr lang="en-US" i="1">
                            <a:solidFill>
                              <a:srgbClr val="0070C0"/>
                            </a:solidFill>
                            <a:latin typeface="Cambria Math" panose="02040503050406030204" pitchFamily="18" charset="0"/>
                            <a:ea typeface="Cambria Math" panose="02040503050406030204" pitchFamily="18" charset="0"/>
                            <a:cs typeface="Arial" panose="020B0604020202020204" pitchFamily="34" charset="0"/>
                          </a:rPr>
                          <m:t>𝐾</m:t>
                        </m:r>
                      </m:e>
                      <m:sub>
                        <m:r>
                          <a:rPr lang="en-US" i="1">
                            <a:solidFill>
                              <a:srgbClr val="0070C0"/>
                            </a:solidFill>
                            <a:latin typeface="Cambria Math" panose="02040503050406030204" pitchFamily="18" charset="0"/>
                            <a:ea typeface="Cambria Math" panose="02040503050406030204" pitchFamily="18" charset="0"/>
                            <a:cs typeface="Arial" panose="020B0604020202020204" pitchFamily="34" charset="0"/>
                          </a:rPr>
                          <m:t>𝐴</m:t>
                        </m:r>
                      </m:sub>
                    </m:sSub>
                    <m:sSub>
                      <m:sSubPr>
                        <m:ctrlPr>
                          <a:rPr lang="ru-RU" i="1">
                            <a:solidFill>
                              <a:srgbClr val="0070C0"/>
                            </a:solidFill>
                            <a:latin typeface="Cambria Math" panose="02040503050406030204" pitchFamily="18" charset="0"/>
                            <a:ea typeface="Cambria Math" panose="02040503050406030204" pitchFamily="18" charset="0"/>
                            <a:cs typeface="Arial" panose="020B0604020202020204" pitchFamily="34" charset="0"/>
                          </a:rPr>
                        </m:ctrlPr>
                      </m:sSubPr>
                      <m:e>
                        <m:r>
                          <a:rPr lang="en-US" i="1">
                            <a:solidFill>
                              <a:srgbClr val="0070C0"/>
                            </a:solidFill>
                            <a:latin typeface="Cambria Math" panose="02040503050406030204" pitchFamily="18" charset="0"/>
                            <a:ea typeface="Cambria Math" panose="02040503050406030204" pitchFamily="18" charset="0"/>
                            <a:cs typeface="Arial" panose="020B0604020202020204" pitchFamily="34" charset="0"/>
                          </a:rPr>
                          <m:t>𝐴</m:t>
                        </m:r>
                      </m:e>
                      <m:sub>
                        <m:r>
                          <a:rPr lang="ru-RU" i="1">
                            <a:solidFill>
                              <a:srgbClr val="0070C0"/>
                            </a:solidFill>
                            <a:latin typeface="Cambria Math" panose="02040503050406030204" pitchFamily="18" charset="0"/>
                            <a:ea typeface="Cambria Math" panose="02040503050406030204" pitchFamily="18" charset="0"/>
                            <a:cs typeface="Arial" panose="020B0604020202020204" pitchFamily="34" charset="0"/>
                          </a:rPr>
                          <m:t>Г</m:t>
                        </m:r>
                      </m:sub>
                    </m:sSub>
                  </m:oMath>
                </a14:m>
                <a:r>
                  <a:rPr lang="en-US" dirty="0"/>
                  <a:t> (</a:t>
                </a:r>
                <a:r>
                  <a:rPr lang="ru-RU" dirty="0"/>
                  <a:t>акс.5)</a:t>
                </a:r>
                <a:endParaRPr lang="en-US" dirty="0"/>
              </a:p>
              <a:p>
                <a:pPr marL="0" indent="0">
                  <a:buNone/>
                </a:pPr>
                <a:r>
                  <a:rPr lang="ru-RU" dirty="0" smtClean="0"/>
                  <a:t>Грязный Агент</a:t>
                </a:r>
                <a:r>
                  <a:rPr lang="en-US" dirty="0" smtClean="0"/>
                  <a:t>: </a:t>
                </a:r>
                <a14:m>
                  <m:oMath xmlns:m="http://schemas.openxmlformats.org/officeDocument/2006/math">
                    <m:sSub>
                      <m:sSubPr>
                        <m:ctrlPr>
                          <a:rPr lang="en-US" i="1">
                            <a:solidFill>
                              <a:srgbClr val="0070C0"/>
                            </a:solidFill>
                            <a:latin typeface="Cambria Math" panose="02040503050406030204" pitchFamily="18" charset="0"/>
                            <a:cs typeface="Arial" panose="020B0604020202020204" pitchFamily="34" charset="0"/>
                          </a:rPr>
                        </m:ctrlPr>
                      </m:sSubPr>
                      <m:e>
                        <m:r>
                          <a:rPr lang="en-US" i="1">
                            <a:solidFill>
                              <a:srgbClr val="0070C0"/>
                            </a:solidFill>
                            <a:latin typeface="Cambria Math" panose="02040503050406030204" pitchFamily="18" charset="0"/>
                            <a:cs typeface="Arial" panose="020B0604020202020204" pitchFamily="34" charset="0"/>
                          </a:rPr>
                          <m:t>𝐸</m:t>
                        </m:r>
                      </m:e>
                      <m:sub>
                        <m:r>
                          <a:rPr lang="en-US" i="1">
                            <a:solidFill>
                              <a:srgbClr val="0070C0"/>
                            </a:solidFill>
                            <a:latin typeface="Cambria Math" panose="02040503050406030204" pitchFamily="18" charset="0"/>
                            <a:cs typeface="Arial" panose="020B0604020202020204" pitchFamily="34" charset="0"/>
                          </a:rPr>
                          <m:t>𝑍</m:t>
                        </m:r>
                      </m:sub>
                    </m:sSub>
                    <m:r>
                      <a:rPr lang="en-US" b="0" i="0" smtClean="0">
                        <a:solidFill>
                          <a:srgbClr val="0070C0"/>
                        </a:solidFill>
                        <a:latin typeface="Cambria Math" panose="02040503050406030204" pitchFamily="18" charset="0"/>
                        <a:cs typeface="Arial" panose="020B0604020202020204" pitchFamily="34" charset="0"/>
                      </a:rPr>
                      <m:t>(</m:t>
                    </m:r>
                    <m:r>
                      <m:rPr>
                        <m:sty m:val="p"/>
                      </m:rPr>
                      <a:rPr lang="en-US" b="0" i="0" smtClean="0">
                        <a:solidFill>
                          <a:srgbClr val="0070C0"/>
                        </a:solidFill>
                        <a:latin typeface="Cambria Math" panose="02040503050406030204" pitchFamily="18" charset="0"/>
                        <a:cs typeface="Arial" panose="020B0604020202020204" pitchFamily="34" charset="0"/>
                      </a:rPr>
                      <m:t>k</m:t>
                    </m:r>
                    <m:r>
                      <a:rPr lang="en-US" b="0" i="0" smtClean="0">
                        <a:solidFill>
                          <a:srgbClr val="0070C0"/>
                        </a:solidFill>
                        <a:latin typeface="Cambria Math" panose="02040503050406030204" pitchFamily="18" charset="0"/>
                        <a:cs typeface="Arial" panose="020B0604020202020204" pitchFamily="34" charset="0"/>
                      </a:rPr>
                      <m:t>−1)&amp;</m:t>
                    </m:r>
                    <m:sSub>
                      <m:sSubPr>
                        <m:ctrlPr>
                          <a:rPr lang="ru-RU" i="1">
                            <a:solidFill>
                              <a:srgbClr val="0070C0"/>
                            </a:solidFill>
                            <a:latin typeface="Cambria Math" panose="02040503050406030204" pitchFamily="18" charset="0"/>
                          </a:rPr>
                        </m:ctrlPr>
                      </m:sSubPr>
                      <m:e>
                        <m:r>
                          <a:rPr lang="en-US" i="1">
                            <a:solidFill>
                              <a:srgbClr val="0070C0"/>
                            </a:solidFill>
                            <a:latin typeface="Cambria Math" panose="02040503050406030204" pitchFamily="18" charset="0"/>
                          </a:rPr>
                          <m:t>𝐾</m:t>
                        </m:r>
                      </m:e>
                      <m:sub>
                        <m:r>
                          <a:rPr lang="en-US" i="1">
                            <a:solidFill>
                              <a:srgbClr val="0070C0"/>
                            </a:solidFill>
                            <a:latin typeface="Cambria Math" panose="02040503050406030204" pitchFamily="18" charset="0"/>
                          </a:rPr>
                          <m:t>𝑍</m:t>
                        </m:r>
                      </m:sub>
                    </m:sSub>
                    <m:d>
                      <m:dPr>
                        <m:ctrlPr>
                          <a:rPr lang="ru-RU" i="1">
                            <a:solidFill>
                              <a:srgbClr val="0070C0"/>
                            </a:solidFill>
                            <a:latin typeface="Cambria Math" panose="02040503050406030204" pitchFamily="18" charset="0"/>
                          </a:rPr>
                        </m:ctrlPr>
                      </m:dPr>
                      <m:e>
                        <m:sSub>
                          <m:sSubPr>
                            <m:ctrlPr>
                              <a:rPr lang="ru-RU" i="1">
                                <a:solidFill>
                                  <a:srgbClr val="0070C0"/>
                                </a:solidFill>
                                <a:latin typeface="Cambria Math" panose="02040503050406030204" pitchFamily="18" charset="0"/>
                              </a:rPr>
                            </m:ctrlPr>
                          </m:sSubPr>
                          <m:e>
                            <m:r>
                              <a:rPr lang="en-US" i="1">
                                <a:solidFill>
                                  <a:srgbClr val="0070C0"/>
                                </a:solidFill>
                                <a:latin typeface="Cambria Math" panose="02040503050406030204" pitchFamily="18" charset="0"/>
                              </a:rPr>
                              <m:t>𝑍</m:t>
                            </m:r>
                          </m:e>
                          <m:sub>
                            <m:r>
                              <a:rPr lang="ru-RU" i="1">
                                <a:solidFill>
                                  <a:srgbClr val="0070C0"/>
                                </a:solidFill>
                                <a:latin typeface="Cambria Math" panose="02040503050406030204" pitchFamily="18" charset="0"/>
                              </a:rPr>
                              <m:t>Г</m:t>
                            </m:r>
                          </m:sub>
                        </m:sSub>
                        <m:r>
                          <a:rPr lang="ru-RU" i="1">
                            <a:solidFill>
                              <a:srgbClr val="0070C0"/>
                            </a:solidFill>
                            <a:latin typeface="Cambria Math" panose="02040503050406030204" pitchFamily="18" charset="0"/>
                            <a:ea typeface="Cambria Math" panose="02040503050406030204" pitchFamily="18" charset="0"/>
                          </a:rPr>
                          <m:t>∨</m:t>
                        </m:r>
                        <m:sSub>
                          <m:sSubPr>
                            <m:ctrlPr>
                              <a:rPr lang="ru-RU" i="1">
                                <a:solidFill>
                                  <a:srgbClr val="0070C0"/>
                                </a:solidFill>
                                <a:latin typeface="Cambria Math" panose="02040503050406030204" pitchFamily="18" charset="0"/>
                                <a:ea typeface="Cambria Math" panose="02040503050406030204" pitchFamily="18" charset="0"/>
                              </a:rPr>
                            </m:ctrlPr>
                          </m:sSubPr>
                          <m:e>
                            <m:r>
                              <a:rPr lang="en-US" i="1">
                                <a:solidFill>
                                  <a:srgbClr val="0070C0"/>
                                </a:solidFill>
                                <a:latin typeface="Cambria Math" panose="02040503050406030204" pitchFamily="18" charset="0"/>
                                <a:ea typeface="Cambria Math" panose="02040503050406030204" pitchFamily="18" charset="0"/>
                              </a:rPr>
                              <m:t>𝑍</m:t>
                            </m:r>
                          </m:e>
                          <m:sub>
                            <m:r>
                              <a:rPr lang="ru-RU" i="1">
                                <a:solidFill>
                                  <a:srgbClr val="0070C0"/>
                                </a:solidFill>
                                <a:latin typeface="Cambria Math" panose="02040503050406030204" pitchFamily="18" charset="0"/>
                                <a:ea typeface="Cambria Math" panose="02040503050406030204" pitchFamily="18" charset="0"/>
                              </a:rPr>
                              <m:t>Ч</m:t>
                            </m:r>
                          </m:sub>
                        </m:sSub>
                      </m:e>
                    </m:d>
                    <m:r>
                      <a:rPr lang="en-US" i="1">
                        <a:solidFill>
                          <a:srgbClr val="0070C0"/>
                        </a:solidFill>
                        <a:latin typeface="Cambria Math" panose="02040503050406030204" pitchFamily="18" charset="0"/>
                        <a:ea typeface="Cambria Math" panose="02040503050406030204" pitchFamily="18" charset="0"/>
                      </a:rPr>
                      <m:t>&amp;</m:t>
                    </m:r>
                    <m:sSub>
                      <m:sSubPr>
                        <m:ctrlPr>
                          <a:rPr lang="ru-RU" i="1">
                            <a:solidFill>
                              <a:srgbClr val="0070C0"/>
                            </a:solidFill>
                            <a:latin typeface="Cambria Math" panose="02040503050406030204" pitchFamily="18" charset="0"/>
                          </a:rPr>
                        </m:ctrlPr>
                      </m:sSubPr>
                      <m:e>
                        <m:r>
                          <m:rPr>
                            <m:sty m:val="p"/>
                          </m:rPr>
                          <a:rPr lang="en-US">
                            <a:solidFill>
                              <a:srgbClr val="0070C0"/>
                            </a:solidFill>
                            <a:latin typeface="Cambria Math"/>
                          </a:rPr>
                          <m:t>C</m:t>
                        </m:r>
                      </m:e>
                      <m:sub>
                        <m:r>
                          <m:rPr>
                            <m:sty m:val="p"/>
                          </m:rPr>
                          <a:rPr lang="en-US">
                            <a:solidFill>
                              <a:srgbClr val="0070C0"/>
                            </a:solidFill>
                            <a:latin typeface="Cambria Math" panose="02040503050406030204" pitchFamily="18" charset="0"/>
                          </a:rPr>
                          <m:t>n</m:t>
                        </m:r>
                      </m:sub>
                    </m:sSub>
                    <m:r>
                      <m:rPr>
                        <m:sty m:val="p"/>
                      </m:rPr>
                      <a:rPr lang="en-US" b="0" i="0" smtClean="0">
                        <a:solidFill>
                          <a:srgbClr val="0070C0"/>
                        </a:solidFill>
                        <a:latin typeface="Cambria Math" panose="02040503050406030204" pitchFamily="18" charset="0"/>
                      </a:rPr>
                      <m:t>k</m:t>
                    </m:r>
                    <m:r>
                      <a:rPr lang="en-US" i="1">
                        <a:solidFill>
                          <a:srgbClr val="0070C0"/>
                        </a:solidFill>
                        <a:latin typeface="Cambria Math" panose="02040503050406030204" pitchFamily="18" charset="0"/>
                        <a:ea typeface="Cambria Math" panose="02040503050406030204" pitchFamily="18" charset="0"/>
                      </a:rPr>
                      <m:t>→</m:t>
                    </m:r>
                    <m:sSub>
                      <m:sSubPr>
                        <m:ctrlPr>
                          <a:rPr lang="ru-RU" i="1">
                            <a:solidFill>
                              <a:srgbClr val="0070C0"/>
                            </a:solidFill>
                            <a:latin typeface="Cambria Math" panose="02040503050406030204" pitchFamily="18" charset="0"/>
                            <a:ea typeface="Cambria Math" panose="02040503050406030204" pitchFamily="18" charset="0"/>
                            <a:cs typeface="Arial" panose="020B0604020202020204" pitchFamily="34" charset="0"/>
                          </a:rPr>
                        </m:ctrlPr>
                      </m:sSubPr>
                      <m:e>
                        <m:r>
                          <a:rPr lang="en-US" i="1">
                            <a:solidFill>
                              <a:srgbClr val="0070C0"/>
                            </a:solidFill>
                            <a:latin typeface="Cambria Math" panose="02040503050406030204" pitchFamily="18" charset="0"/>
                            <a:ea typeface="Cambria Math" panose="02040503050406030204" pitchFamily="18" charset="0"/>
                            <a:cs typeface="Arial" panose="020B0604020202020204" pitchFamily="34" charset="0"/>
                          </a:rPr>
                          <m:t>𝐾</m:t>
                        </m:r>
                      </m:e>
                      <m:sub>
                        <m:r>
                          <a:rPr lang="en-US" b="0" i="1" smtClean="0">
                            <a:solidFill>
                              <a:srgbClr val="0070C0"/>
                            </a:solidFill>
                            <a:latin typeface="Cambria Math" panose="02040503050406030204" pitchFamily="18" charset="0"/>
                            <a:ea typeface="Cambria Math" panose="02040503050406030204" pitchFamily="18" charset="0"/>
                            <a:cs typeface="Arial" panose="020B0604020202020204" pitchFamily="34" charset="0"/>
                          </a:rPr>
                          <m:t>𝑍</m:t>
                        </m:r>
                      </m:sub>
                    </m:sSub>
                    <m:r>
                      <a:rPr lang="ru-RU" i="1">
                        <a:solidFill>
                          <a:srgbClr val="0070C0"/>
                        </a:solidFill>
                        <a:latin typeface="Cambria Math" panose="02040503050406030204" pitchFamily="18" charset="0"/>
                        <a:ea typeface="Cambria Math" panose="02040503050406030204" pitchFamily="18" charset="0"/>
                        <a:cs typeface="Arial" panose="020B0604020202020204" pitchFamily="34" charset="0"/>
                      </a:rPr>
                      <m:t>¬</m:t>
                    </m:r>
                    <m:sSub>
                      <m:sSubPr>
                        <m:ctrlPr>
                          <a:rPr lang="ru-RU" i="1">
                            <a:solidFill>
                              <a:srgbClr val="0070C0"/>
                            </a:solidFill>
                            <a:latin typeface="Cambria Math" panose="02040503050406030204" pitchFamily="18" charset="0"/>
                            <a:ea typeface="Cambria Math" panose="02040503050406030204" pitchFamily="18" charset="0"/>
                            <a:cs typeface="Arial" panose="020B0604020202020204" pitchFamily="34" charset="0"/>
                          </a:rPr>
                        </m:ctrlPr>
                      </m:sSubPr>
                      <m:e>
                        <m:r>
                          <a:rPr lang="en-US" b="0" i="1" smtClean="0">
                            <a:solidFill>
                              <a:srgbClr val="0070C0"/>
                            </a:solidFill>
                            <a:latin typeface="Cambria Math" panose="02040503050406030204" pitchFamily="18" charset="0"/>
                            <a:ea typeface="Cambria Math" panose="02040503050406030204" pitchFamily="18" charset="0"/>
                            <a:cs typeface="Arial" panose="020B0604020202020204" pitchFamily="34" charset="0"/>
                          </a:rPr>
                          <m:t>𝑍</m:t>
                        </m:r>
                      </m:e>
                      <m:sub>
                        <m:r>
                          <a:rPr lang="ru-RU" i="1">
                            <a:solidFill>
                              <a:srgbClr val="0070C0"/>
                            </a:solidFill>
                            <a:latin typeface="Cambria Math" panose="02040503050406030204" pitchFamily="18" charset="0"/>
                            <a:ea typeface="Cambria Math" panose="02040503050406030204" pitchFamily="18" charset="0"/>
                            <a:cs typeface="Arial" panose="020B0604020202020204" pitchFamily="34" charset="0"/>
                          </a:rPr>
                          <m:t>Ч</m:t>
                        </m:r>
                      </m:sub>
                    </m:sSub>
                  </m:oMath>
                </a14:m>
                <a:r>
                  <a:rPr lang="ru-RU" sz="2000" dirty="0"/>
                  <a:t> (</a:t>
                </a:r>
                <a:r>
                  <a:rPr lang="ru-RU" dirty="0" err="1"/>
                  <a:t>акс</a:t>
                </a:r>
                <a:r>
                  <a:rPr lang="ru-RU" dirty="0"/>
                  <a:t>. 7)</a:t>
                </a:r>
                <a:endParaRPr lang="en-US" dirty="0"/>
              </a:p>
              <a:p>
                <a:r>
                  <a:rPr lang="ru-RU" dirty="0" smtClean="0"/>
                  <a:t>На </a:t>
                </a:r>
                <a:r>
                  <a:rPr lang="ru-RU" dirty="0"/>
                  <a:t>первые </a:t>
                </a:r>
                <a:r>
                  <a:rPr lang="en-US" dirty="0">
                    <a:solidFill>
                      <a:srgbClr val="0070C0"/>
                    </a:solidFill>
                  </a:rPr>
                  <a:t>k</a:t>
                </a:r>
                <a:r>
                  <a:rPr lang="ru-RU" dirty="0">
                    <a:solidFill>
                      <a:srgbClr val="0070C0"/>
                    </a:solidFill>
                  </a:rPr>
                  <a:t>-1 </a:t>
                </a:r>
                <a:r>
                  <a:rPr lang="ru-RU" dirty="0"/>
                  <a:t>вопросов все дети ответят "Нет"</a:t>
                </a:r>
              </a:p>
              <a:p>
                <a:r>
                  <a:rPr lang="ru-RU" dirty="0"/>
                  <a:t>На </a:t>
                </a:r>
                <a:r>
                  <a:rPr lang="en-US" dirty="0"/>
                  <a:t>k</a:t>
                </a:r>
                <a:r>
                  <a:rPr lang="ru-RU" dirty="0"/>
                  <a:t>-й вопрос все грязные ответят "Да", а все чистые по-прежнему "Нет"!</a:t>
                </a:r>
              </a:p>
              <a:p>
                <a:r>
                  <a:rPr lang="ru-RU" dirty="0" smtClean="0"/>
                  <a:t>Чтобы</a:t>
                </a:r>
                <a:r>
                  <a:rPr lang="en-US" dirty="0" smtClean="0"/>
                  <a:t> </a:t>
                </a:r>
                <a:r>
                  <a:rPr lang="ru-RU" dirty="0" smtClean="0"/>
                  <a:t>все </a:t>
                </a:r>
                <a:r>
                  <a:rPr lang="ru-RU" dirty="0"/>
                  <a:t>грязные дети пошли умываться, нужно </a:t>
                </a:r>
                <a:r>
                  <a:rPr lang="ru-RU" dirty="0">
                    <a:solidFill>
                      <a:srgbClr val="0070C0"/>
                    </a:solidFill>
                  </a:rPr>
                  <a:t>повторить</a:t>
                </a:r>
                <a:r>
                  <a:rPr lang="ru-RU" dirty="0"/>
                  <a:t> фразу ровно столько раз, сколько и грязных </a:t>
                </a:r>
                <a:r>
                  <a:rPr lang="ru-RU" dirty="0" smtClean="0"/>
                  <a:t>детей. </a:t>
                </a:r>
                <a:r>
                  <a:rPr lang="en-US" dirty="0" smtClean="0">
                    <a:solidFill>
                      <a:srgbClr val="0070C0"/>
                    </a:solidFill>
                  </a:rPr>
                  <a:t>k </a:t>
                </a:r>
                <a:r>
                  <a:rPr lang="ru-RU" dirty="0" smtClean="0">
                    <a:solidFill>
                      <a:srgbClr val="0070C0"/>
                    </a:solidFill>
                  </a:rPr>
                  <a:t>раз</a:t>
                </a:r>
                <a:r>
                  <a:rPr lang="ru-RU" dirty="0" smtClean="0"/>
                  <a:t>.</a:t>
                </a:r>
                <a:endParaRPr lang="ru-RU" dirty="0"/>
              </a:p>
              <a:p>
                <a:endParaRPr lang="ru-RU" dirty="0"/>
              </a:p>
            </p:txBody>
          </p:sp>
        </mc:Choice>
        <mc:Fallback>
          <p:sp>
            <p:nvSpPr>
              <p:cNvPr id="3" name="Объект 2"/>
              <p:cNvSpPr>
                <a:spLocks noGrp="1" noRot="1" noChangeAspect="1" noMove="1" noResize="1" noEditPoints="1" noAdjustHandles="1" noChangeArrowheads="1" noChangeShapeType="1" noTextEdit="1"/>
              </p:cNvSpPr>
              <p:nvPr>
                <p:ph idx="1"/>
              </p:nvPr>
            </p:nvSpPr>
            <p:spPr>
              <a:xfrm>
                <a:off x="179512" y="116632"/>
                <a:ext cx="8712968" cy="6624736"/>
              </a:xfrm>
              <a:blipFill rotWithShape="0">
                <a:blip r:embed="rId2"/>
                <a:stretch>
                  <a:fillRect l="-1399" t="-1472" r="-2028"/>
                </a:stretch>
              </a:blipFill>
            </p:spPr>
            <p:txBody>
              <a:bodyPr/>
              <a:lstStyle/>
              <a:p>
                <a:r>
                  <a:rPr lang="ru-RU">
                    <a:noFill/>
                  </a:rPr>
                  <a:t> </a:t>
                </a:r>
              </a:p>
            </p:txBody>
          </p:sp>
        </mc:Fallback>
      </mc:AlternateContent>
      <p:pic>
        <p:nvPicPr>
          <p:cNvPr id="4" name="Рисунок 3"/>
          <p:cNvPicPr>
            <a:picLocks noChangeAspect="1"/>
          </p:cNvPicPr>
          <p:nvPr/>
        </p:nvPicPr>
        <p:blipFill>
          <a:blip r:embed="rId3"/>
          <a:stretch>
            <a:fillRect/>
          </a:stretch>
        </p:blipFill>
        <p:spPr>
          <a:xfrm>
            <a:off x="7681988" y="-9359"/>
            <a:ext cx="1462011" cy="1206111"/>
          </a:xfrm>
          <a:prstGeom prst="rect">
            <a:avLst/>
          </a:prstGeom>
        </p:spPr>
      </p:pic>
    </p:spTree>
    <p:extLst>
      <p:ext uri="{BB962C8B-B14F-4D97-AF65-F5344CB8AC3E}">
        <p14:creationId xmlns:p14="http://schemas.microsoft.com/office/powerpoint/2010/main" val="130799861"/>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Autofit/>
          </a:bodyPr>
          <a:lstStyle/>
          <a:p>
            <a:r>
              <a:rPr lang="ru-RU" sz="4800" dirty="0" smtClean="0"/>
              <a:t>HTTPS - защита </a:t>
            </a:r>
            <a:r>
              <a:rPr lang="ru-RU" sz="4800" dirty="0"/>
              <a:t>пользовательских данных</a:t>
            </a:r>
          </a:p>
        </p:txBody>
      </p:sp>
      <p:sp>
        <p:nvSpPr>
          <p:cNvPr id="3" name="Объект 2"/>
          <p:cNvSpPr>
            <a:spLocks noGrp="1"/>
          </p:cNvSpPr>
          <p:nvPr>
            <p:ph idx="1"/>
          </p:nvPr>
        </p:nvSpPr>
        <p:spPr>
          <a:xfrm>
            <a:off x="323528" y="1825624"/>
            <a:ext cx="8496944" cy="4915743"/>
          </a:xfrm>
        </p:spPr>
        <p:txBody>
          <a:bodyPr>
            <a:normAutofit/>
          </a:bodyPr>
          <a:lstStyle/>
          <a:p>
            <a:r>
              <a:rPr lang="ru-RU" dirty="0" smtClean="0"/>
              <a:t>Представим такую ситуацию</a:t>
            </a:r>
            <a:r>
              <a:rPr lang="en-US" dirty="0" smtClean="0"/>
              <a:t>:</a:t>
            </a:r>
          </a:p>
          <a:p>
            <a:pPr marL="0" indent="0">
              <a:buNone/>
            </a:pPr>
            <a:r>
              <a:rPr lang="ru-RU" dirty="0" smtClean="0"/>
              <a:t>Парень </a:t>
            </a:r>
            <a:r>
              <a:rPr lang="ru-RU" dirty="0" smtClean="0">
                <a:solidFill>
                  <a:schemeClr val="accent1">
                    <a:lumMod val="75000"/>
                  </a:schemeClr>
                </a:solidFill>
              </a:rPr>
              <a:t>Борис </a:t>
            </a:r>
            <a:r>
              <a:rPr lang="ru-RU" dirty="0" smtClean="0"/>
              <a:t>встречался с девушкой </a:t>
            </a:r>
            <a:r>
              <a:rPr lang="ru-RU" dirty="0" smtClean="0">
                <a:solidFill>
                  <a:schemeClr val="accent1">
                    <a:lumMod val="75000"/>
                  </a:schemeClr>
                </a:solidFill>
              </a:rPr>
              <a:t>Светой </a:t>
            </a:r>
            <a:r>
              <a:rPr lang="ru-RU" dirty="0" smtClean="0"/>
              <a:t>некоторое продолжительное время. Однако в силу того, что они «</a:t>
            </a:r>
            <a:r>
              <a:rPr lang="ru-RU" i="1" dirty="0" smtClean="0"/>
              <a:t>не сошлись характер</a:t>
            </a:r>
            <a:r>
              <a:rPr lang="ru-RU" dirty="0" smtClean="0"/>
              <a:t>ами» </a:t>
            </a:r>
            <a:r>
              <a:rPr lang="ru-RU" dirty="0" smtClean="0">
                <a:solidFill>
                  <a:schemeClr val="accent1">
                    <a:lumMod val="75000"/>
                  </a:schemeClr>
                </a:solidFill>
              </a:rPr>
              <a:t>Борис </a:t>
            </a:r>
            <a:r>
              <a:rPr lang="ru-RU" dirty="0" smtClean="0"/>
              <a:t>расстался со </a:t>
            </a:r>
            <a:r>
              <a:rPr lang="ru-RU" dirty="0" smtClean="0">
                <a:solidFill>
                  <a:schemeClr val="accent1">
                    <a:lumMod val="75000"/>
                  </a:schemeClr>
                </a:solidFill>
              </a:rPr>
              <a:t>Светой</a:t>
            </a:r>
            <a:r>
              <a:rPr lang="ru-RU" dirty="0" smtClean="0"/>
              <a:t> и познакомился в социальной сети с новой девушкой </a:t>
            </a:r>
            <a:r>
              <a:rPr lang="ru-RU" dirty="0" smtClean="0">
                <a:solidFill>
                  <a:schemeClr val="accent1">
                    <a:lumMod val="75000"/>
                  </a:schemeClr>
                </a:solidFill>
              </a:rPr>
              <a:t>Аней</a:t>
            </a:r>
            <a:r>
              <a:rPr lang="ru-RU" dirty="0" smtClean="0"/>
              <a:t>. Социальная сеть использует </a:t>
            </a:r>
            <a:r>
              <a:rPr lang="ru-RU" b="1" dirty="0" smtClean="0">
                <a:solidFill>
                  <a:schemeClr val="accent1">
                    <a:lumMod val="75000"/>
                  </a:schemeClr>
                </a:solidFill>
              </a:rPr>
              <a:t>Протокол </a:t>
            </a:r>
            <a:r>
              <a:rPr lang="ru-RU" b="1" dirty="0" err="1">
                <a:solidFill>
                  <a:schemeClr val="accent1">
                    <a:lumMod val="75000"/>
                  </a:schemeClr>
                </a:solidFill>
              </a:rPr>
              <a:t>Диффи</a:t>
            </a:r>
            <a:r>
              <a:rPr lang="ru-RU" b="1" dirty="0">
                <a:solidFill>
                  <a:schemeClr val="accent1">
                    <a:lumMod val="75000"/>
                  </a:schemeClr>
                </a:solidFill>
              </a:rPr>
              <a:t> — </a:t>
            </a:r>
            <a:r>
              <a:rPr lang="ru-RU" b="1" dirty="0" err="1" smtClean="0">
                <a:solidFill>
                  <a:schemeClr val="accent1">
                    <a:lumMod val="75000"/>
                  </a:schemeClr>
                </a:solidFill>
              </a:rPr>
              <a:t>Хеллмана</a:t>
            </a:r>
            <a:r>
              <a:rPr lang="ru-RU" b="1" dirty="0">
                <a:solidFill>
                  <a:schemeClr val="accent1">
                    <a:lumMod val="75000"/>
                  </a:schemeClr>
                </a:solidFill>
              </a:rPr>
              <a:t> </a:t>
            </a:r>
            <a:r>
              <a:rPr lang="ru-RU" b="1" dirty="0" smtClean="0">
                <a:solidFill>
                  <a:schemeClr val="accent1">
                    <a:lumMod val="75000"/>
                  </a:schemeClr>
                </a:solidFill>
              </a:rPr>
              <a:t>для шифрования</a:t>
            </a:r>
            <a:r>
              <a:rPr lang="ru-RU" dirty="0" smtClean="0"/>
              <a:t>. </a:t>
            </a:r>
            <a:r>
              <a:rPr lang="ru-RU" dirty="0" smtClean="0">
                <a:solidFill>
                  <a:srgbClr val="00B050"/>
                </a:solidFill>
              </a:rPr>
              <a:t>Брошенная</a:t>
            </a:r>
            <a:r>
              <a:rPr lang="ru-RU" dirty="0" smtClean="0"/>
              <a:t> </a:t>
            </a:r>
            <a:r>
              <a:rPr lang="ru-RU" dirty="0" smtClean="0">
                <a:solidFill>
                  <a:schemeClr val="accent1">
                    <a:lumMod val="75000"/>
                  </a:schemeClr>
                </a:solidFill>
              </a:rPr>
              <a:t>Света</a:t>
            </a:r>
            <a:r>
              <a:rPr lang="ru-RU" dirty="0" smtClean="0"/>
              <a:t> хочет </a:t>
            </a:r>
            <a:r>
              <a:rPr lang="ru-RU" dirty="0" smtClean="0">
                <a:solidFill>
                  <a:srgbClr val="FF0000"/>
                </a:solidFill>
              </a:rPr>
              <a:t>взломать протокол защиты</a:t>
            </a:r>
            <a:r>
              <a:rPr lang="ru-RU" dirty="0" smtClean="0"/>
              <a:t>, для того чтобы подставить </a:t>
            </a:r>
            <a:r>
              <a:rPr lang="ru-RU" dirty="0" smtClean="0">
                <a:solidFill>
                  <a:schemeClr val="accent1">
                    <a:lumMod val="75000"/>
                  </a:schemeClr>
                </a:solidFill>
              </a:rPr>
              <a:t>Бориса</a:t>
            </a:r>
            <a:r>
              <a:rPr lang="ru-RU" dirty="0" smtClean="0"/>
              <a:t>, и хочет разорвать новые(и последующие) отношений </a:t>
            </a:r>
            <a:r>
              <a:rPr lang="ru-RU" dirty="0" smtClean="0">
                <a:solidFill>
                  <a:schemeClr val="accent1">
                    <a:lumMod val="75000"/>
                  </a:schemeClr>
                </a:solidFill>
              </a:rPr>
              <a:t>Бориса</a:t>
            </a:r>
            <a:r>
              <a:rPr lang="ru-RU" dirty="0" smtClean="0"/>
              <a:t> с </a:t>
            </a:r>
            <a:r>
              <a:rPr lang="ru-RU" dirty="0" smtClean="0">
                <a:solidFill>
                  <a:schemeClr val="accent1">
                    <a:lumMod val="75000"/>
                  </a:schemeClr>
                </a:solidFill>
              </a:rPr>
              <a:t>Аней</a:t>
            </a:r>
            <a:r>
              <a:rPr lang="ru-RU" dirty="0" smtClean="0"/>
              <a:t>(Кем-то ещё в сети).</a:t>
            </a:r>
            <a:endParaRPr lang="en-US" dirty="0"/>
          </a:p>
        </p:txBody>
      </p:sp>
    </p:spTree>
    <p:extLst>
      <p:ext uri="{BB962C8B-B14F-4D97-AF65-F5344CB8AC3E}">
        <p14:creationId xmlns:p14="http://schemas.microsoft.com/office/powerpoint/2010/main" val="4265150233"/>
      </p:ext>
    </p:extLst>
  </p:cSld>
  <p:clrMapOvr>
    <a:masterClrMapping/>
  </p:clrMapOvr>
  <p:transition spd="med">
    <p:pull/>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Принцип работы протоколов</a:t>
            </a:r>
            <a:endParaRPr lang="ru-RU" dirty="0"/>
          </a:p>
        </p:txBody>
      </p:sp>
      <p:sp>
        <p:nvSpPr>
          <p:cNvPr id="5" name="Объект 4"/>
          <p:cNvSpPr>
            <a:spLocks noGrp="1"/>
          </p:cNvSpPr>
          <p:nvPr>
            <p:ph idx="1"/>
          </p:nvPr>
        </p:nvSpPr>
        <p:spPr>
          <a:xfrm>
            <a:off x="107504" y="3887667"/>
            <a:ext cx="8856984" cy="2853701"/>
          </a:xfrm>
        </p:spPr>
        <p:txBody>
          <a:bodyPr>
            <a:normAutofit/>
          </a:bodyPr>
          <a:lstStyle/>
          <a:p>
            <a:pPr marL="0" indent="0">
              <a:buNone/>
            </a:pPr>
            <a:r>
              <a:rPr lang="ru-RU" b="1" dirty="0" err="1">
                <a:solidFill>
                  <a:schemeClr val="accent1">
                    <a:lumMod val="75000"/>
                  </a:schemeClr>
                </a:solidFill>
              </a:rPr>
              <a:t>Диффи</a:t>
            </a:r>
            <a:r>
              <a:rPr lang="ru-RU" b="1" dirty="0">
                <a:solidFill>
                  <a:schemeClr val="accent1">
                    <a:lumMod val="75000"/>
                  </a:schemeClr>
                </a:solidFill>
              </a:rPr>
              <a:t> — </a:t>
            </a:r>
            <a:r>
              <a:rPr lang="ru-RU" b="1" dirty="0" err="1" smtClean="0">
                <a:solidFill>
                  <a:schemeClr val="accent1">
                    <a:lumMod val="75000"/>
                  </a:schemeClr>
                </a:solidFill>
              </a:rPr>
              <a:t>Хеллман</a:t>
            </a:r>
            <a:r>
              <a:rPr lang="ru-RU" b="1" dirty="0" smtClean="0">
                <a:solidFill>
                  <a:schemeClr val="accent1">
                    <a:lumMod val="75000"/>
                  </a:schemeClr>
                </a:solidFill>
              </a:rPr>
              <a:t> </a:t>
            </a:r>
            <a:r>
              <a:rPr lang="ru-RU" dirty="0" smtClean="0"/>
              <a:t>“заворачивается</a:t>
            </a:r>
            <a:r>
              <a:rPr lang="ru-RU" dirty="0"/>
              <a:t>” в </a:t>
            </a:r>
            <a:r>
              <a:rPr lang="ru-RU" b="1" dirty="0" smtClean="0">
                <a:solidFill>
                  <a:schemeClr val="accent1">
                    <a:lumMod val="75000"/>
                  </a:schemeClr>
                </a:solidFill>
              </a:rPr>
              <a:t>TLS</a:t>
            </a:r>
            <a:r>
              <a:rPr lang="ru-RU" dirty="0" smtClean="0"/>
              <a:t>, </a:t>
            </a:r>
            <a:r>
              <a:rPr lang="ru-RU" dirty="0"/>
              <a:t>а тот в свою очередь в </a:t>
            </a:r>
            <a:r>
              <a:rPr lang="ru-RU" b="1" dirty="0">
                <a:solidFill>
                  <a:schemeClr val="accent1">
                    <a:lumMod val="75000"/>
                  </a:schemeClr>
                </a:solidFill>
              </a:rPr>
              <a:t>TCP/IP</a:t>
            </a:r>
            <a:r>
              <a:rPr lang="ru-RU" dirty="0"/>
              <a:t>. </a:t>
            </a:r>
            <a:r>
              <a:rPr lang="ru-RU" dirty="0" smtClean="0"/>
              <a:t>Для </a:t>
            </a:r>
            <a:r>
              <a:rPr lang="ru-RU" dirty="0"/>
              <a:t>всех остальных, кто получит передаваемые пакеты, эта информация будет </a:t>
            </a:r>
            <a:r>
              <a:rPr lang="ru-RU" dirty="0" smtClean="0"/>
              <a:t>похожа на «</a:t>
            </a:r>
            <a:r>
              <a:rPr lang="ru-RU" dirty="0" smtClean="0">
                <a:solidFill>
                  <a:srgbClr val="0070C0"/>
                </a:solidFill>
              </a:rPr>
              <a:t>тарабарщину</a:t>
            </a:r>
            <a:r>
              <a:rPr lang="ru-RU" dirty="0" smtClean="0"/>
              <a:t>», </a:t>
            </a:r>
            <a:r>
              <a:rPr lang="ru-RU" dirty="0"/>
              <a:t>если они не смогут ее расшифровать. </a:t>
            </a:r>
            <a:r>
              <a:rPr lang="ru-RU" dirty="0" smtClean="0"/>
              <a:t>Основную </a:t>
            </a:r>
            <a:r>
              <a:rPr lang="ru-RU" dirty="0"/>
              <a:t>роль играет </a:t>
            </a:r>
            <a:r>
              <a:rPr lang="ru-RU" dirty="0" smtClean="0"/>
              <a:t>протокол </a:t>
            </a:r>
            <a:r>
              <a:rPr lang="ru-RU" b="1" dirty="0" err="1">
                <a:solidFill>
                  <a:schemeClr val="accent1">
                    <a:lumMod val="75000"/>
                  </a:schemeClr>
                </a:solidFill>
              </a:rPr>
              <a:t>Диффи</a:t>
            </a:r>
            <a:r>
              <a:rPr lang="ru-RU" b="1" dirty="0">
                <a:solidFill>
                  <a:schemeClr val="accent1">
                    <a:lumMod val="75000"/>
                  </a:schemeClr>
                </a:solidFill>
              </a:rPr>
              <a:t> — </a:t>
            </a:r>
            <a:r>
              <a:rPr lang="ru-RU" b="1" dirty="0" err="1" smtClean="0">
                <a:solidFill>
                  <a:schemeClr val="accent1">
                    <a:lumMod val="75000"/>
                  </a:schemeClr>
                </a:solidFill>
              </a:rPr>
              <a:t>Хеллмана</a:t>
            </a:r>
            <a:r>
              <a:rPr lang="ru-RU" dirty="0" smtClean="0"/>
              <a:t>, и если </a:t>
            </a:r>
            <a:r>
              <a:rPr lang="ru-RU" dirty="0"/>
              <a:t>взломать его, то остальные протоколы защиты </a:t>
            </a:r>
            <a:r>
              <a:rPr lang="ru-RU" dirty="0" smtClean="0"/>
              <a:t>сдаются без боя. </a:t>
            </a:r>
            <a:endParaRPr lang="ru-RU" dirty="0"/>
          </a:p>
        </p:txBody>
      </p:sp>
      <p:pic>
        <p:nvPicPr>
          <p:cNvPr id="6" name="Рисунок 5"/>
          <p:cNvPicPr>
            <a:picLocks noChangeAspect="1"/>
          </p:cNvPicPr>
          <p:nvPr/>
        </p:nvPicPr>
        <p:blipFill>
          <a:blip r:embed="rId2"/>
          <a:stretch>
            <a:fillRect/>
          </a:stretch>
        </p:blipFill>
        <p:spPr>
          <a:xfrm>
            <a:off x="2257803" y="1838564"/>
            <a:ext cx="4628394" cy="2049104"/>
          </a:xfrm>
          <a:prstGeom prst="rect">
            <a:avLst/>
          </a:prstGeom>
        </p:spPr>
      </p:pic>
    </p:spTree>
    <p:extLst>
      <p:ext uri="{BB962C8B-B14F-4D97-AF65-F5344CB8AC3E}">
        <p14:creationId xmlns:p14="http://schemas.microsoft.com/office/powerpoint/2010/main" val="572738136"/>
      </p:ext>
    </p:extLst>
  </p:cSld>
  <p:clrMapOvr>
    <a:masterClrMapping/>
  </p:clrMapOvr>
  <p:transition spd="med">
    <p:pull/>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Протокол </a:t>
            </a:r>
            <a:r>
              <a:rPr lang="ru-RU" dirty="0" err="1"/>
              <a:t>Диффи</a:t>
            </a:r>
            <a:r>
              <a:rPr lang="ru-RU" dirty="0"/>
              <a:t> — </a:t>
            </a:r>
            <a:r>
              <a:rPr lang="ru-RU" dirty="0" err="1" smtClean="0"/>
              <a:t>Хеллмана</a:t>
            </a:r>
            <a:endParaRPr lang="ru-RU" dirty="0"/>
          </a:p>
        </p:txBody>
      </p:sp>
      <p:sp>
        <p:nvSpPr>
          <p:cNvPr id="3" name="Объект 2"/>
          <p:cNvSpPr>
            <a:spLocks noGrp="1"/>
          </p:cNvSpPr>
          <p:nvPr>
            <p:ph idx="1"/>
          </p:nvPr>
        </p:nvSpPr>
        <p:spPr>
          <a:xfrm>
            <a:off x="4355976" y="1556792"/>
            <a:ext cx="4070276" cy="5032144"/>
          </a:xfrm>
        </p:spPr>
        <p:txBody>
          <a:bodyPr>
            <a:normAutofit/>
          </a:bodyPr>
          <a:lstStyle/>
          <a:p>
            <a:r>
              <a:rPr lang="ru-RU" dirty="0" smtClean="0"/>
              <a:t>Вот простая </a:t>
            </a:r>
            <a:r>
              <a:rPr lang="ru-RU" dirty="0" err="1" smtClean="0"/>
              <a:t>интерпритация</a:t>
            </a:r>
            <a:r>
              <a:rPr lang="ru-RU" dirty="0" smtClean="0"/>
              <a:t> объясняющая процесс работы протокола </a:t>
            </a:r>
            <a:r>
              <a:rPr lang="ru-RU" dirty="0" err="1" smtClean="0">
                <a:solidFill>
                  <a:schemeClr val="accent1">
                    <a:lumMod val="75000"/>
                  </a:schemeClr>
                </a:solidFill>
              </a:rPr>
              <a:t>Диффи-Хеллмана</a:t>
            </a:r>
            <a:r>
              <a:rPr lang="ru-RU" dirty="0" smtClean="0"/>
              <a:t> </a:t>
            </a:r>
            <a:r>
              <a:rPr lang="ru-RU" dirty="0"/>
              <a:t>на примере смешивания </a:t>
            </a:r>
            <a:r>
              <a:rPr lang="ru-RU" dirty="0" smtClean="0"/>
              <a:t>цветов</a:t>
            </a:r>
            <a:endParaRPr lang="ru-RU" dirty="0"/>
          </a:p>
        </p:txBody>
      </p:sp>
      <p:pic>
        <p:nvPicPr>
          <p:cNvPr id="4" name="Рисунок 3"/>
          <p:cNvPicPr>
            <a:picLocks noChangeAspect="1"/>
          </p:cNvPicPr>
          <p:nvPr/>
        </p:nvPicPr>
        <p:blipFill>
          <a:blip r:embed="rId2"/>
          <a:stretch>
            <a:fillRect/>
          </a:stretch>
        </p:blipFill>
        <p:spPr>
          <a:xfrm>
            <a:off x="539552" y="1412776"/>
            <a:ext cx="3421394" cy="5176160"/>
          </a:xfrm>
          <a:prstGeom prst="rect">
            <a:avLst/>
          </a:prstGeom>
        </p:spPr>
      </p:pic>
    </p:spTree>
    <p:extLst>
      <p:ext uri="{BB962C8B-B14F-4D97-AF65-F5344CB8AC3E}">
        <p14:creationId xmlns:p14="http://schemas.microsoft.com/office/powerpoint/2010/main" val="2667073375"/>
      </p:ext>
    </p:extLst>
  </p:cSld>
  <p:clrMapOvr>
    <a:masterClrMapping/>
  </p:clrMapOvr>
  <p:transition spd="med">
    <p:pull/>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Математика шифрования Д-Х</a:t>
            </a:r>
            <a:endParaRPr lang="ru-RU" dirty="0"/>
          </a:p>
        </p:txBody>
      </p:sp>
      <p:pic>
        <p:nvPicPr>
          <p:cNvPr id="6" name="Объект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66205" y="1857870"/>
            <a:ext cx="7811590" cy="4286848"/>
          </a:xfrm>
        </p:spPr>
      </p:pic>
    </p:spTree>
    <p:extLst>
      <p:ext uri="{BB962C8B-B14F-4D97-AF65-F5344CB8AC3E}">
        <p14:creationId xmlns:p14="http://schemas.microsoft.com/office/powerpoint/2010/main" val="2565417080"/>
      </p:ext>
    </p:extLst>
  </p:cSld>
  <p:clrMapOvr>
    <a:masterClrMapping/>
  </p:clrMapOvr>
  <p:transition spd="med">
    <p:pull/>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28650" y="365129"/>
            <a:ext cx="7886700" cy="903632"/>
          </a:xfrm>
        </p:spPr>
        <p:txBody>
          <a:bodyPr>
            <a:normAutofit fontScale="90000"/>
          </a:bodyPr>
          <a:lstStyle/>
          <a:p>
            <a:r>
              <a:rPr lang="ru-RU" dirty="0"/>
              <a:t>Запишем аксиомы </a:t>
            </a:r>
            <a:r>
              <a:rPr lang="ru-RU" dirty="0" smtClean="0"/>
              <a:t>протокола </a:t>
            </a:r>
            <a:r>
              <a:rPr lang="ru-RU" dirty="0" err="1" smtClean="0">
                <a:solidFill>
                  <a:schemeClr val="accent4">
                    <a:lumMod val="75000"/>
                  </a:schemeClr>
                </a:solidFill>
              </a:rPr>
              <a:t>Диффи</a:t>
            </a:r>
            <a:r>
              <a:rPr lang="ru-RU" dirty="0" smtClean="0">
                <a:solidFill>
                  <a:schemeClr val="accent4">
                    <a:lumMod val="75000"/>
                  </a:schemeClr>
                </a:solidFill>
              </a:rPr>
              <a:t> </a:t>
            </a:r>
            <a:r>
              <a:rPr lang="ru-RU" dirty="0">
                <a:solidFill>
                  <a:schemeClr val="accent4">
                    <a:lumMod val="75000"/>
                  </a:schemeClr>
                </a:solidFill>
              </a:rPr>
              <a:t>— </a:t>
            </a:r>
            <a:r>
              <a:rPr lang="ru-RU" dirty="0" err="1">
                <a:solidFill>
                  <a:schemeClr val="accent4">
                    <a:lumMod val="75000"/>
                  </a:schemeClr>
                </a:solidFill>
              </a:rPr>
              <a:t>Хеллмана</a:t>
            </a:r>
            <a:r>
              <a:rPr lang="ru-RU" dirty="0"/>
              <a:t/>
            </a:r>
            <a:br>
              <a:rPr lang="ru-RU" dirty="0"/>
            </a:br>
            <a:r>
              <a:rPr lang="ru-RU" dirty="0" smtClean="0"/>
              <a:t> </a:t>
            </a:r>
            <a:endParaRPr lang="ru-RU" dirty="0"/>
          </a:p>
        </p:txBody>
      </p:sp>
      <mc:AlternateContent xmlns:mc="http://schemas.openxmlformats.org/markup-compatibility/2006" xmlns:a14="http://schemas.microsoft.com/office/drawing/2010/main">
        <mc:Choice Requires="a14">
          <p:sp>
            <p:nvSpPr>
              <p:cNvPr id="4" name="Текст 3"/>
              <p:cNvSpPr txBox="1">
                <a:spLocks/>
              </p:cNvSpPr>
              <p:nvPr/>
            </p:nvSpPr>
            <p:spPr>
              <a:xfrm>
                <a:off x="251520" y="4797152"/>
                <a:ext cx="4176464" cy="18002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smtClean="0"/>
                  <a:t>3. </a:t>
                </a:r>
                <a:r>
                  <a:rPr lang="ru-RU" sz="1800" dirty="0" smtClean="0"/>
                  <a:t>Аксиомы</a:t>
                </a:r>
                <a:r>
                  <a:rPr lang="en-US" sz="1800" dirty="0"/>
                  <a:t> </a:t>
                </a:r>
                <a:r>
                  <a:rPr lang="ru-RU" sz="1800" dirty="0" smtClean="0"/>
                  <a:t>вычисления открытых параметров.</a:t>
                </a:r>
              </a:p>
              <a:p>
                <a:pPr marL="0" indent="0">
                  <a:buNone/>
                </a:pPr>
                <a14:m>
                  <m:oMath xmlns:m="http://schemas.openxmlformats.org/officeDocument/2006/math">
                    <m:sSub>
                      <m:sSubPr>
                        <m:ctrlPr>
                          <a:rPr lang="ru-RU" sz="1800" b="1" i="1">
                            <a:solidFill>
                              <a:srgbClr val="0070C0"/>
                            </a:solidFill>
                            <a:latin typeface="Cambria Math" panose="02040503050406030204" pitchFamily="18" charset="0"/>
                            <a:ea typeface="Cambria Math" panose="02040503050406030204" pitchFamily="18" charset="0"/>
                            <a:cs typeface="Arial" panose="020B0604020202020204" pitchFamily="34" charset="0"/>
                          </a:rPr>
                        </m:ctrlPr>
                      </m:sSubPr>
                      <m:e>
                        <m:r>
                          <a:rPr lang="en-US" sz="1800" b="1" i="1">
                            <a:solidFill>
                              <a:srgbClr val="0070C0"/>
                            </a:solidFill>
                            <a:latin typeface="Cambria Math" panose="02040503050406030204" pitchFamily="18" charset="0"/>
                            <a:ea typeface="Cambria Math" panose="02040503050406030204" pitchFamily="18" charset="0"/>
                            <a:cs typeface="Arial" panose="020B0604020202020204" pitchFamily="34" charset="0"/>
                          </a:rPr>
                          <m:t>𝑲</m:t>
                        </m:r>
                      </m:e>
                      <m:sub>
                        <m:r>
                          <a:rPr lang="ru-RU" sz="1800" b="1">
                            <a:solidFill>
                              <a:srgbClr val="0070C0"/>
                            </a:solidFill>
                            <a:latin typeface="Cambria Math" panose="02040503050406030204" pitchFamily="18" charset="0"/>
                            <a:ea typeface="Cambria Math" panose="02040503050406030204" pitchFamily="18" charset="0"/>
                            <a:cs typeface="Arial" panose="020B0604020202020204" pitchFamily="34" charset="0"/>
                          </a:rPr>
                          <m:t>Аня</m:t>
                        </m:r>
                      </m:sub>
                    </m:sSub>
                    <m:r>
                      <a:rPr lang="en-US" sz="1800" b="1" i="1" smtClean="0">
                        <a:solidFill>
                          <a:srgbClr val="0070C0"/>
                        </a:solidFill>
                        <a:latin typeface="Cambria Math" panose="02040503050406030204" pitchFamily="18" charset="0"/>
                        <a:ea typeface="Cambria Math" panose="02040503050406030204" pitchFamily="18" charset="0"/>
                        <a:cs typeface="Arial" panose="020B0604020202020204" pitchFamily="34" charset="0"/>
                      </a:rPr>
                      <m:t>𝒂</m:t>
                    </m:r>
                    <m:r>
                      <a:rPr lang="en-US" sz="1800" b="1" i="1" smtClean="0">
                        <a:solidFill>
                          <a:srgbClr val="0070C0"/>
                        </a:solidFill>
                        <a:latin typeface="Cambria Math" panose="02040503050406030204" pitchFamily="18" charset="0"/>
                        <a:ea typeface="Cambria Math" panose="02040503050406030204" pitchFamily="18" charset="0"/>
                        <a:cs typeface="Arial" panose="020B0604020202020204" pitchFamily="34" charset="0"/>
                      </a:rPr>
                      <m:t> &amp; </m:t>
                    </m:r>
                    <m:sSub>
                      <m:sSubPr>
                        <m:ctrlPr>
                          <a:rPr lang="ru-RU" sz="1800" b="1" i="1">
                            <a:solidFill>
                              <a:srgbClr val="0070C0"/>
                            </a:solidFill>
                            <a:latin typeface="Cambria Math" panose="02040503050406030204" pitchFamily="18" charset="0"/>
                            <a:ea typeface="Cambria Math" panose="02040503050406030204" pitchFamily="18" charset="0"/>
                            <a:cs typeface="Arial" panose="020B0604020202020204" pitchFamily="34" charset="0"/>
                          </a:rPr>
                        </m:ctrlPr>
                      </m:sSubPr>
                      <m:e>
                        <m:r>
                          <a:rPr lang="en-US" sz="1800" b="1" i="1">
                            <a:solidFill>
                              <a:srgbClr val="0070C0"/>
                            </a:solidFill>
                            <a:latin typeface="Cambria Math" panose="02040503050406030204" pitchFamily="18" charset="0"/>
                            <a:ea typeface="Cambria Math" panose="02040503050406030204" pitchFamily="18" charset="0"/>
                            <a:cs typeface="Arial" panose="020B0604020202020204" pitchFamily="34" charset="0"/>
                          </a:rPr>
                          <m:t>𝑲</m:t>
                        </m:r>
                      </m:e>
                      <m:sub>
                        <m:r>
                          <a:rPr lang="ru-RU" sz="1800" b="1">
                            <a:solidFill>
                              <a:srgbClr val="0070C0"/>
                            </a:solidFill>
                            <a:latin typeface="Cambria Math" panose="02040503050406030204" pitchFamily="18" charset="0"/>
                            <a:ea typeface="Cambria Math" panose="02040503050406030204" pitchFamily="18" charset="0"/>
                            <a:cs typeface="Arial" panose="020B0604020202020204" pitchFamily="34" charset="0"/>
                          </a:rPr>
                          <m:t>Аня</m:t>
                        </m:r>
                      </m:sub>
                    </m:sSub>
                    <m:r>
                      <a:rPr lang="en-US" sz="1800" b="1" i="1" smtClean="0">
                        <a:solidFill>
                          <a:srgbClr val="0070C0"/>
                        </a:solidFill>
                        <a:latin typeface="Cambria Math" panose="02040503050406030204" pitchFamily="18" charset="0"/>
                        <a:ea typeface="Cambria Math" panose="02040503050406030204" pitchFamily="18" charset="0"/>
                        <a:cs typeface="Arial" panose="020B0604020202020204" pitchFamily="34" charset="0"/>
                      </a:rPr>
                      <m:t>𝒑</m:t>
                    </m:r>
                    <m:r>
                      <a:rPr lang="en-US" sz="1800" b="1" i="1" smtClean="0">
                        <a:solidFill>
                          <a:srgbClr val="0070C0"/>
                        </a:solidFill>
                        <a:latin typeface="Cambria Math" panose="02040503050406030204" pitchFamily="18" charset="0"/>
                        <a:ea typeface="Cambria Math" panose="02040503050406030204" pitchFamily="18" charset="0"/>
                        <a:cs typeface="Arial" panose="020B0604020202020204" pitchFamily="34" charset="0"/>
                      </a:rPr>
                      <m:t> &amp;</m:t>
                    </m:r>
                    <m:sSub>
                      <m:sSubPr>
                        <m:ctrlPr>
                          <a:rPr lang="ru-RU" sz="1800" b="1" i="1">
                            <a:solidFill>
                              <a:srgbClr val="0070C0"/>
                            </a:solidFill>
                            <a:latin typeface="Cambria Math" panose="02040503050406030204" pitchFamily="18" charset="0"/>
                            <a:ea typeface="Cambria Math" panose="02040503050406030204" pitchFamily="18" charset="0"/>
                            <a:cs typeface="Arial" panose="020B0604020202020204" pitchFamily="34" charset="0"/>
                          </a:rPr>
                        </m:ctrlPr>
                      </m:sSubPr>
                      <m:e>
                        <m:r>
                          <a:rPr lang="en-US" sz="1800" b="1" i="1" smtClean="0">
                            <a:solidFill>
                              <a:srgbClr val="0070C0"/>
                            </a:solidFill>
                            <a:latin typeface="Cambria Math" panose="02040503050406030204" pitchFamily="18" charset="0"/>
                            <a:ea typeface="Cambria Math" panose="02040503050406030204" pitchFamily="18" charset="0"/>
                            <a:cs typeface="Arial" panose="020B0604020202020204" pitchFamily="34" charset="0"/>
                          </a:rPr>
                          <m:t> </m:t>
                        </m:r>
                        <m:r>
                          <a:rPr lang="en-US" sz="1800" b="1" i="1">
                            <a:solidFill>
                              <a:srgbClr val="0070C0"/>
                            </a:solidFill>
                            <a:latin typeface="Cambria Math" panose="02040503050406030204" pitchFamily="18" charset="0"/>
                            <a:ea typeface="Cambria Math" panose="02040503050406030204" pitchFamily="18" charset="0"/>
                            <a:cs typeface="Arial" panose="020B0604020202020204" pitchFamily="34" charset="0"/>
                          </a:rPr>
                          <m:t>𝑲</m:t>
                        </m:r>
                      </m:e>
                      <m:sub>
                        <m:r>
                          <a:rPr lang="ru-RU" sz="1800" b="1">
                            <a:solidFill>
                              <a:srgbClr val="0070C0"/>
                            </a:solidFill>
                            <a:latin typeface="Cambria Math" panose="02040503050406030204" pitchFamily="18" charset="0"/>
                            <a:ea typeface="Cambria Math" panose="02040503050406030204" pitchFamily="18" charset="0"/>
                            <a:cs typeface="Arial" panose="020B0604020202020204" pitchFamily="34" charset="0"/>
                          </a:rPr>
                          <m:t>Аня</m:t>
                        </m:r>
                      </m:sub>
                    </m:sSub>
                    <m:r>
                      <a:rPr lang="en-US" sz="1800" b="1" i="1" smtClean="0">
                        <a:solidFill>
                          <a:srgbClr val="0070C0"/>
                        </a:solidFill>
                        <a:latin typeface="Cambria Math" panose="02040503050406030204" pitchFamily="18" charset="0"/>
                        <a:ea typeface="Cambria Math" panose="02040503050406030204" pitchFamily="18" charset="0"/>
                        <a:cs typeface="Arial" panose="020B0604020202020204" pitchFamily="34" charset="0"/>
                      </a:rPr>
                      <m:t>𝒈</m:t>
                    </m:r>
                  </m:oMath>
                </a14:m>
                <a:r>
                  <a:rPr lang="en-US" sz="1800" b="1" dirty="0">
                    <a:solidFill>
                      <a:srgbClr val="0070C0"/>
                    </a:solidFill>
                    <a:ea typeface="Cambria Math" panose="02040503050406030204" pitchFamily="18" charset="0"/>
                  </a:rPr>
                  <a:t> </a:t>
                </a:r>
                <a14:m>
                  <m:oMath xmlns:m="http://schemas.openxmlformats.org/officeDocument/2006/math">
                    <m:r>
                      <a:rPr lang="en-US" sz="1800" b="1" i="1">
                        <a:solidFill>
                          <a:srgbClr val="0070C0"/>
                        </a:solidFill>
                        <a:latin typeface="Cambria Math" panose="02040503050406030204" pitchFamily="18" charset="0"/>
                        <a:ea typeface="Cambria Math" panose="02040503050406030204" pitchFamily="18" charset="0"/>
                      </a:rPr>
                      <m:t>→</m:t>
                    </m:r>
                    <m:sSub>
                      <m:sSubPr>
                        <m:ctrlPr>
                          <a:rPr lang="ru-RU" sz="1800" b="1" i="1">
                            <a:solidFill>
                              <a:srgbClr val="0070C0"/>
                            </a:solidFill>
                            <a:latin typeface="Cambria Math" panose="02040503050406030204" pitchFamily="18" charset="0"/>
                            <a:ea typeface="Cambria Math" panose="02040503050406030204" pitchFamily="18" charset="0"/>
                            <a:cs typeface="Arial" panose="020B0604020202020204" pitchFamily="34" charset="0"/>
                          </a:rPr>
                        </m:ctrlPr>
                      </m:sSubPr>
                      <m:e>
                        <m:r>
                          <a:rPr lang="en-US" sz="1800" b="1" i="1">
                            <a:solidFill>
                              <a:srgbClr val="0070C0"/>
                            </a:solidFill>
                            <a:latin typeface="Cambria Math" panose="02040503050406030204" pitchFamily="18" charset="0"/>
                            <a:ea typeface="Cambria Math" panose="02040503050406030204" pitchFamily="18" charset="0"/>
                            <a:cs typeface="Arial" panose="020B0604020202020204" pitchFamily="34" charset="0"/>
                          </a:rPr>
                          <m:t>𝑲</m:t>
                        </m:r>
                      </m:e>
                      <m:sub>
                        <m:r>
                          <a:rPr lang="ru-RU" sz="1800" b="1">
                            <a:solidFill>
                              <a:srgbClr val="0070C0"/>
                            </a:solidFill>
                            <a:latin typeface="Cambria Math" panose="02040503050406030204" pitchFamily="18" charset="0"/>
                            <a:ea typeface="Cambria Math" panose="02040503050406030204" pitchFamily="18" charset="0"/>
                            <a:cs typeface="Arial" panose="020B0604020202020204" pitchFamily="34" charset="0"/>
                          </a:rPr>
                          <m:t>Аня</m:t>
                        </m:r>
                      </m:sub>
                    </m:sSub>
                    <m:r>
                      <a:rPr lang="en-US" sz="1800" b="1" i="1">
                        <a:solidFill>
                          <a:srgbClr val="0070C0"/>
                        </a:solidFill>
                        <a:latin typeface="Cambria Math" panose="02040503050406030204" pitchFamily="18" charset="0"/>
                        <a:ea typeface="Cambria Math" panose="02040503050406030204" pitchFamily="18" charset="0"/>
                        <a:cs typeface="Arial" panose="020B0604020202020204" pitchFamily="34" charset="0"/>
                      </a:rPr>
                      <m:t>𝐀</m:t>
                    </m:r>
                  </m:oMath>
                </a14:m>
                <a:endParaRPr lang="en-US" sz="1800" b="1" dirty="0" smtClean="0"/>
              </a:p>
              <a:p>
                <a:pPr marL="0" indent="0">
                  <a:buNone/>
                </a:pPr>
                <a14:m>
                  <m:oMath xmlns:m="http://schemas.openxmlformats.org/officeDocument/2006/math">
                    <m:sSub>
                      <m:sSubPr>
                        <m:ctrlPr>
                          <a:rPr lang="ru-RU" sz="1800" b="1" i="1">
                            <a:solidFill>
                              <a:srgbClr val="0070C0"/>
                            </a:solidFill>
                            <a:latin typeface="Cambria Math" panose="02040503050406030204" pitchFamily="18" charset="0"/>
                            <a:ea typeface="Cambria Math" panose="02040503050406030204" pitchFamily="18" charset="0"/>
                            <a:cs typeface="Arial" panose="020B0604020202020204" pitchFamily="34" charset="0"/>
                          </a:rPr>
                        </m:ctrlPr>
                      </m:sSubPr>
                      <m:e>
                        <m:r>
                          <a:rPr lang="en-US" sz="1800" b="1" i="1">
                            <a:solidFill>
                              <a:srgbClr val="0070C0"/>
                            </a:solidFill>
                            <a:latin typeface="Cambria Math" panose="02040503050406030204" pitchFamily="18" charset="0"/>
                            <a:ea typeface="Cambria Math" panose="02040503050406030204" pitchFamily="18" charset="0"/>
                            <a:cs typeface="Arial" panose="020B0604020202020204" pitchFamily="34" charset="0"/>
                          </a:rPr>
                          <m:t>𝑲</m:t>
                        </m:r>
                      </m:e>
                      <m:sub>
                        <m:r>
                          <a:rPr lang="ru-RU" sz="1800" b="1">
                            <a:solidFill>
                              <a:srgbClr val="0070C0"/>
                            </a:solidFill>
                            <a:latin typeface="Cambria Math" panose="02040503050406030204" pitchFamily="18" charset="0"/>
                            <a:ea typeface="Cambria Math" panose="02040503050406030204" pitchFamily="18" charset="0"/>
                            <a:cs typeface="Arial" panose="020B0604020202020204" pitchFamily="34" charset="0"/>
                          </a:rPr>
                          <m:t>Борис</m:t>
                        </m:r>
                      </m:sub>
                    </m:sSub>
                    <m:r>
                      <a:rPr lang="en-US" sz="1800" b="1" i="1" smtClean="0">
                        <a:solidFill>
                          <a:srgbClr val="0070C0"/>
                        </a:solidFill>
                        <a:latin typeface="Cambria Math" panose="02040503050406030204" pitchFamily="18" charset="0"/>
                        <a:ea typeface="Cambria Math" panose="02040503050406030204" pitchFamily="18" charset="0"/>
                        <a:cs typeface="Arial" panose="020B0604020202020204" pitchFamily="34" charset="0"/>
                      </a:rPr>
                      <m:t>𝒃</m:t>
                    </m:r>
                    <m:r>
                      <a:rPr lang="en-US" sz="1800" b="1" i="1" smtClean="0">
                        <a:solidFill>
                          <a:srgbClr val="0070C0"/>
                        </a:solidFill>
                        <a:latin typeface="Cambria Math" panose="02040503050406030204" pitchFamily="18" charset="0"/>
                        <a:ea typeface="Cambria Math" panose="02040503050406030204" pitchFamily="18" charset="0"/>
                        <a:cs typeface="Arial" panose="020B0604020202020204" pitchFamily="34" charset="0"/>
                      </a:rPr>
                      <m:t> &amp;</m:t>
                    </m:r>
                    <m:sSub>
                      <m:sSubPr>
                        <m:ctrlPr>
                          <a:rPr lang="ru-RU" sz="1800" b="1" i="1">
                            <a:solidFill>
                              <a:srgbClr val="0070C0"/>
                            </a:solidFill>
                            <a:latin typeface="Cambria Math" panose="02040503050406030204" pitchFamily="18" charset="0"/>
                            <a:ea typeface="Cambria Math" panose="02040503050406030204" pitchFamily="18" charset="0"/>
                            <a:cs typeface="Arial" panose="020B0604020202020204" pitchFamily="34" charset="0"/>
                          </a:rPr>
                        </m:ctrlPr>
                      </m:sSubPr>
                      <m:e>
                        <m:r>
                          <a:rPr lang="en-US" sz="1800" b="1" i="1" smtClean="0">
                            <a:solidFill>
                              <a:srgbClr val="0070C0"/>
                            </a:solidFill>
                            <a:latin typeface="Cambria Math" panose="02040503050406030204" pitchFamily="18" charset="0"/>
                            <a:ea typeface="Cambria Math" panose="02040503050406030204" pitchFamily="18" charset="0"/>
                            <a:cs typeface="Arial" panose="020B0604020202020204" pitchFamily="34" charset="0"/>
                          </a:rPr>
                          <m:t> </m:t>
                        </m:r>
                        <m:r>
                          <a:rPr lang="en-US" sz="1800" b="1" i="1">
                            <a:solidFill>
                              <a:srgbClr val="0070C0"/>
                            </a:solidFill>
                            <a:latin typeface="Cambria Math" panose="02040503050406030204" pitchFamily="18" charset="0"/>
                            <a:ea typeface="Cambria Math" panose="02040503050406030204" pitchFamily="18" charset="0"/>
                            <a:cs typeface="Arial" panose="020B0604020202020204" pitchFamily="34" charset="0"/>
                          </a:rPr>
                          <m:t>𝑲</m:t>
                        </m:r>
                      </m:e>
                      <m:sub>
                        <m:r>
                          <a:rPr lang="ru-RU" sz="1800" b="1">
                            <a:solidFill>
                              <a:srgbClr val="0070C0"/>
                            </a:solidFill>
                            <a:latin typeface="Cambria Math" panose="02040503050406030204" pitchFamily="18" charset="0"/>
                            <a:ea typeface="Cambria Math" panose="02040503050406030204" pitchFamily="18" charset="0"/>
                            <a:cs typeface="Arial" panose="020B0604020202020204" pitchFamily="34" charset="0"/>
                          </a:rPr>
                          <m:t>Борис</m:t>
                        </m:r>
                      </m:sub>
                    </m:sSub>
                    <m:r>
                      <a:rPr lang="en-US" sz="1800" b="1" i="1">
                        <a:solidFill>
                          <a:srgbClr val="0070C0"/>
                        </a:solidFill>
                        <a:latin typeface="Cambria Math" panose="02040503050406030204" pitchFamily="18" charset="0"/>
                        <a:ea typeface="Cambria Math" panose="02040503050406030204" pitchFamily="18" charset="0"/>
                        <a:cs typeface="Arial" panose="020B0604020202020204" pitchFamily="34" charset="0"/>
                      </a:rPr>
                      <m:t>𝒑</m:t>
                    </m:r>
                    <m:r>
                      <a:rPr lang="en-US" sz="1800" b="1" i="1" smtClean="0">
                        <a:solidFill>
                          <a:srgbClr val="0070C0"/>
                        </a:solidFill>
                        <a:latin typeface="Cambria Math" panose="02040503050406030204" pitchFamily="18" charset="0"/>
                        <a:ea typeface="Cambria Math" panose="02040503050406030204" pitchFamily="18" charset="0"/>
                        <a:cs typeface="Arial" panose="020B0604020202020204" pitchFamily="34" charset="0"/>
                      </a:rPr>
                      <m:t> </m:t>
                    </m:r>
                    <m:r>
                      <a:rPr lang="en-US" sz="1800" b="1" i="1">
                        <a:solidFill>
                          <a:srgbClr val="0070C0"/>
                        </a:solidFill>
                        <a:latin typeface="Cambria Math" panose="02040503050406030204" pitchFamily="18" charset="0"/>
                        <a:ea typeface="Cambria Math" panose="02040503050406030204" pitchFamily="18" charset="0"/>
                        <a:cs typeface="Arial" panose="020B0604020202020204" pitchFamily="34" charset="0"/>
                      </a:rPr>
                      <m:t>&amp;</m:t>
                    </m:r>
                    <m:r>
                      <a:rPr lang="en-US" sz="1800" b="1" i="1" smtClean="0">
                        <a:solidFill>
                          <a:srgbClr val="0070C0"/>
                        </a:solidFill>
                        <a:latin typeface="Cambria Math" panose="02040503050406030204" pitchFamily="18" charset="0"/>
                        <a:ea typeface="Cambria Math" panose="02040503050406030204" pitchFamily="18" charset="0"/>
                        <a:cs typeface="Arial" panose="020B0604020202020204" pitchFamily="34" charset="0"/>
                      </a:rPr>
                      <m:t> </m:t>
                    </m:r>
                    <m:sSub>
                      <m:sSubPr>
                        <m:ctrlPr>
                          <a:rPr lang="ru-RU" sz="1800" b="1" i="1">
                            <a:solidFill>
                              <a:srgbClr val="0070C0"/>
                            </a:solidFill>
                            <a:latin typeface="Cambria Math" panose="02040503050406030204" pitchFamily="18" charset="0"/>
                            <a:ea typeface="Cambria Math" panose="02040503050406030204" pitchFamily="18" charset="0"/>
                            <a:cs typeface="Arial" panose="020B0604020202020204" pitchFamily="34" charset="0"/>
                          </a:rPr>
                        </m:ctrlPr>
                      </m:sSubPr>
                      <m:e>
                        <m:r>
                          <a:rPr lang="en-US" sz="1800" b="1" i="1">
                            <a:solidFill>
                              <a:srgbClr val="0070C0"/>
                            </a:solidFill>
                            <a:latin typeface="Cambria Math" panose="02040503050406030204" pitchFamily="18" charset="0"/>
                            <a:ea typeface="Cambria Math" panose="02040503050406030204" pitchFamily="18" charset="0"/>
                            <a:cs typeface="Arial" panose="020B0604020202020204" pitchFamily="34" charset="0"/>
                          </a:rPr>
                          <m:t>𝑲</m:t>
                        </m:r>
                      </m:e>
                      <m:sub>
                        <m:r>
                          <a:rPr lang="ru-RU" sz="1800" b="1">
                            <a:solidFill>
                              <a:srgbClr val="0070C0"/>
                            </a:solidFill>
                            <a:latin typeface="Cambria Math" panose="02040503050406030204" pitchFamily="18" charset="0"/>
                            <a:ea typeface="Cambria Math" panose="02040503050406030204" pitchFamily="18" charset="0"/>
                            <a:cs typeface="Arial" panose="020B0604020202020204" pitchFamily="34" charset="0"/>
                          </a:rPr>
                          <m:t>Борис</m:t>
                        </m:r>
                      </m:sub>
                    </m:sSub>
                    <m:r>
                      <a:rPr lang="en-US" sz="1800" b="1" i="1">
                        <a:solidFill>
                          <a:srgbClr val="0070C0"/>
                        </a:solidFill>
                        <a:latin typeface="Cambria Math" panose="02040503050406030204" pitchFamily="18" charset="0"/>
                        <a:ea typeface="Cambria Math" panose="02040503050406030204" pitchFamily="18" charset="0"/>
                        <a:cs typeface="Arial" panose="020B0604020202020204" pitchFamily="34" charset="0"/>
                      </a:rPr>
                      <m:t>𝒈</m:t>
                    </m:r>
                  </m:oMath>
                </a14:m>
                <a:r>
                  <a:rPr lang="en-US" sz="1800" b="1" dirty="0">
                    <a:solidFill>
                      <a:srgbClr val="0070C0"/>
                    </a:solidFill>
                    <a:ea typeface="Cambria Math" panose="02040503050406030204" pitchFamily="18" charset="0"/>
                  </a:rPr>
                  <a:t> </a:t>
                </a:r>
                <a14:m>
                  <m:oMath xmlns:m="http://schemas.openxmlformats.org/officeDocument/2006/math">
                    <m:r>
                      <a:rPr lang="en-US" sz="1800" b="1" i="1">
                        <a:solidFill>
                          <a:srgbClr val="0070C0"/>
                        </a:solidFill>
                        <a:latin typeface="Cambria Math" panose="02040503050406030204" pitchFamily="18" charset="0"/>
                        <a:ea typeface="Cambria Math" panose="02040503050406030204" pitchFamily="18" charset="0"/>
                      </a:rPr>
                      <m:t>→</m:t>
                    </m:r>
                    <m:sSub>
                      <m:sSubPr>
                        <m:ctrlPr>
                          <a:rPr lang="ru-RU" sz="1800" b="1" i="1">
                            <a:solidFill>
                              <a:srgbClr val="0070C0"/>
                            </a:solidFill>
                            <a:latin typeface="Cambria Math" panose="02040503050406030204" pitchFamily="18" charset="0"/>
                            <a:ea typeface="Cambria Math" panose="02040503050406030204" pitchFamily="18" charset="0"/>
                            <a:cs typeface="Arial" panose="020B0604020202020204" pitchFamily="34" charset="0"/>
                          </a:rPr>
                        </m:ctrlPr>
                      </m:sSubPr>
                      <m:e>
                        <m:r>
                          <a:rPr lang="en-US" sz="1800" b="1" i="1">
                            <a:solidFill>
                              <a:srgbClr val="0070C0"/>
                            </a:solidFill>
                            <a:latin typeface="Cambria Math" panose="02040503050406030204" pitchFamily="18" charset="0"/>
                            <a:ea typeface="Cambria Math" panose="02040503050406030204" pitchFamily="18" charset="0"/>
                            <a:cs typeface="Arial" panose="020B0604020202020204" pitchFamily="34" charset="0"/>
                          </a:rPr>
                          <m:t>𝑲</m:t>
                        </m:r>
                      </m:e>
                      <m:sub>
                        <m:r>
                          <a:rPr lang="ru-RU" sz="1800" b="1" i="0" smtClean="0">
                            <a:solidFill>
                              <a:srgbClr val="0070C0"/>
                            </a:solidFill>
                            <a:latin typeface="Cambria Math" panose="02040503050406030204" pitchFamily="18" charset="0"/>
                            <a:ea typeface="Cambria Math" panose="02040503050406030204" pitchFamily="18" charset="0"/>
                            <a:cs typeface="Arial" panose="020B0604020202020204" pitchFamily="34" charset="0"/>
                          </a:rPr>
                          <m:t>Б</m:t>
                        </m:r>
                        <m:r>
                          <a:rPr lang="ru-RU" sz="1800" b="1">
                            <a:solidFill>
                              <a:srgbClr val="0070C0"/>
                            </a:solidFill>
                            <a:latin typeface="Cambria Math" panose="02040503050406030204" pitchFamily="18" charset="0"/>
                            <a:ea typeface="Cambria Math" panose="02040503050406030204" pitchFamily="18" charset="0"/>
                            <a:cs typeface="Arial" panose="020B0604020202020204" pitchFamily="34" charset="0"/>
                          </a:rPr>
                          <m:t>орис</m:t>
                        </m:r>
                      </m:sub>
                    </m:sSub>
                    <m:r>
                      <a:rPr lang="en-US" sz="1800" b="1" i="0" smtClean="0">
                        <a:solidFill>
                          <a:srgbClr val="0070C0"/>
                        </a:solidFill>
                        <a:latin typeface="Cambria Math" panose="02040503050406030204" pitchFamily="18" charset="0"/>
                        <a:ea typeface="Cambria Math" panose="02040503050406030204" pitchFamily="18" charset="0"/>
                        <a:cs typeface="Arial" panose="020B0604020202020204" pitchFamily="34" charset="0"/>
                      </a:rPr>
                      <m:t>𝐁</m:t>
                    </m:r>
                  </m:oMath>
                </a14:m>
                <a:endParaRPr lang="en-US" sz="1800" b="1" dirty="0"/>
              </a:p>
            </p:txBody>
          </p:sp>
        </mc:Choice>
        <mc:Fallback xmlns="">
          <p:sp>
            <p:nvSpPr>
              <p:cNvPr id="4" name="Текст 3"/>
              <p:cNvSpPr txBox="1">
                <a:spLocks noRot="1" noChangeAspect="1" noMove="1" noResize="1" noEditPoints="1" noAdjustHandles="1" noChangeArrowheads="1" noChangeShapeType="1" noTextEdit="1"/>
              </p:cNvSpPr>
              <p:nvPr/>
            </p:nvSpPr>
            <p:spPr>
              <a:xfrm>
                <a:off x="251520" y="4797152"/>
                <a:ext cx="4176464" cy="1800200"/>
              </a:xfrm>
              <a:prstGeom prst="rect">
                <a:avLst/>
              </a:prstGeom>
              <a:blipFill rotWithShape="0">
                <a:blip r:embed="rId2"/>
                <a:stretch>
                  <a:fillRect l="-1168" t="-3390"/>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5" name="Объект 4"/>
              <p:cNvSpPr>
                <a:spLocks noGrp="1"/>
              </p:cNvSpPr>
              <p:nvPr>
                <p:ph sz="half" idx="4294967295"/>
              </p:nvPr>
            </p:nvSpPr>
            <p:spPr>
              <a:xfrm>
                <a:off x="251520" y="3252511"/>
                <a:ext cx="4032448" cy="1313656"/>
              </a:xfrm>
              <a:prstGeom prst="rect">
                <a:avLst/>
              </a:prstGeom>
            </p:spPr>
            <p:txBody>
              <a:bodyPr>
                <a:noAutofit/>
              </a:bodyPr>
              <a:lstStyle/>
              <a:p>
                <a:pPr marL="342900" indent="-342900">
                  <a:buAutoNum type="arabicPeriod"/>
                </a:pPr>
                <a:r>
                  <a:rPr lang="ru-RU" sz="1600" dirty="0" smtClean="0"/>
                  <a:t>Аксиомы закрыты</a:t>
                </a:r>
                <a:r>
                  <a:rPr lang="ru-RU" sz="1600" dirty="0"/>
                  <a:t>х</a:t>
                </a:r>
                <a:r>
                  <a:rPr lang="ru-RU" sz="1600" dirty="0" smtClean="0"/>
                  <a:t> параметров(тайна).</a:t>
                </a:r>
                <a:endParaRPr lang="en-US" sz="1600" dirty="0" smtClean="0">
                  <a:solidFill>
                    <a:srgbClr val="0070C0"/>
                  </a:solidFill>
                  <a:ea typeface="Cambria Math" panose="02040503050406030204" pitchFamily="18" charset="0"/>
                  <a:cs typeface="Arial" panose="020B0604020202020204" pitchFamily="34" charset="0"/>
                </a:endParaRPr>
              </a:p>
              <a:p>
                <a:pPr marL="0" indent="0">
                  <a:buNone/>
                </a:pPr>
                <a:r>
                  <a:rPr lang="en-US" sz="1800" b="1" dirty="0" smtClean="0">
                    <a:solidFill>
                      <a:srgbClr val="0070C0"/>
                    </a:solidFill>
                    <a:ea typeface="Cambria Math" panose="02040503050406030204" pitchFamily="18" charset="0"/>
                    <a:cs typeface="Arial" panose="020B0604020202020204" pitchFamily="34" charset="0"/>
                  </a:rPr>
                  <a:t>a</a:t>
                </a:r>
                <a:r>
                  <a:rPr lang="ru-RU" sz="1800" b="1" dirty="0">
                    <a:solidFill>
                      <a:srgbClr val="0070C0"/>
                    </a:solidFill>
                    <a:ea typeface="Cambria Math" panose="02040503050406030204" pitchFamily="18" charset="0"/>
                    <a:cs typeface="Arial" panose="020B0604020202020204" pitchFamily="34" charset="0"/>
                  </a:rPr>
                  <a:t> </a:t>
                </a:r>
                <a14:m>
                  <m:oMath xmlns:m="http://schemas.openxmlformats.org/officeDocument/2006/math">
                    <m:r>
                      <a:rPr lang="ru-RU" sz="1800" b="1" i="0">
                        <a:solidFill>
                          <a:srgbClr val="0070C0"/>
                        </a:solidFill>
                        <a:latin typeface="Cambria Math" panose="02040503050406030204" pitchFamily="18" charset="0"/>
                        <a:ea typeface="Cambria Math" panose="02040503050406030204" pitchFamily="18" charset="0"/>
                        <a:cs typeface="Arial" panose="020B0604020202020204" pitchFamily="34" charset="0"/>
                      </a:rPr>
                      <m:t>≡ </m:t>
                    </m:r>
                    <m:sSub>
                      <m:sSubPr>
                        <m:ctrlPr>
                          <a:rPr lang="ru-RU" sz="1800" b="1" i="1">
                            <a:solidFill>
                              <a:srgbClr val="0070C0"/>
                            </a:solidFill>
                            <a:latin typeface="Cambria Math" panose="02040503050406030204" pitchFamily="18" charset="0"/>
                            <a:ea typeface="Cambria Math" panose="02040503050406030204" pitchFamily="18" charset="0"/>
                            <a:cs typeface="Arial" panose="020B0604020202020204" pitchFamily="34" charset="0"/>
                          </a:rPr>
                        </m:ctrlPr>
                      </m:sSubPr>
                      <m:e>
                        <m:r>
                          <a:rPr lang="en-US" sz="1800" b="1" i="0">
                            <a:solidFill>
                              <a:srgbClr val="0070C0"/>
                            </a:solidFill>
                            <a:latin typeface="Cambria Math" panose="02040503050406030204" pitchFamily="18" charset="0"/>
                            <a:ea typeface="Cambria Math" panose="02040503050406030204" pitchFamily="18" charset="0"/>
                            <a:cs typeface="Arial" panose="020B0604020202020204" pitchFamily="34" charset="0"/>
                          </a:rPr>
                          <m:t>𝐊</m:t>
                        </m:r>
                      </m:e>
                      <m:sub>
                        <m:r>
                          <a:rPr lang="ru-RU" sz="1800" b="1" i="0" smtClean="0">
                            <a:solidFill>
                              <a:srgbClr val="0070C0"/>
                            </a:solidFill>
                            <a:latin typeface="Cambria Math" panose="02040503050406030204" pitchFamily="18" charset="0"/>
                            <a:ea typeface="Cambria Math" panose="02040503050406030204" pitchFamily="18" charset="0"/>
                            <a:cs typeface="Arial" panose="020B0604020202020204" pitchFamily="34" charset="0"/>
                          </a:rPr>
                          <m:t>Аня</m:t>
                        </m:r>
                      </m:sub>
                    </m:sSub>
                    <m:r>
                      <a:rPr lang="en-US" sz="1800" b="1" i="0" smtClean="0">
                        <a:solidFill>
                          <a:srgbClr val="0070C0"/>
                        </a:solidFill>
                        <a:latin typeface="Cambria Math" panose="02040503050406030204" pitchFamily="18" charset="0"/>
                        <a:ea typeface="Cambria Math" panose="02040503050406030204" pitchFamily="18" charset="0"/>
                        <a:cs typeface="Arial" panose="020B0604020202020204" pitchFamily="34" charset="0"/>
                      </a:rPr>
                      <m:t>𝐚</m:t>
                    </m:r>
                  </m:oMath>
                </a14:m>
                <a:r>
                  <a:rPr lang="en-US" sz="1800" b="1" dirty="0" smtClean="0"/>
                  <a:t> </a:t>
                </a:r>
                <a:r>
                  <a:rPr lang="ru-RU" sz="1800" b="1" dirty="0" smtClean="0"/>
                  <a:t>         </a:t>
                </a:r>
                <a14:m>
                  <m:oMath xmlns:m="http://schemas.openxmlformats.org/officeDocument/2006/math">
                    <m:r>
                      <a:rPr lang="en-US" sz="1800" b="1" i="0" smtClean="0">
                        <a:solidFill>
                          <a:srgbClr val="0070C0"/>
                        </a:solidFill>
                        <a:latin typeface="Cambria Math" panose="02040503050406030204" pitchFamily="18" charset="0"/>
                        <a:ea typeface="Cambria Math" panose="02040503050406030204" pitchFamily="18" charset="0"/>
                        <a:cs typeface="Arial" panose="020B0604020202020204" pitchFamily="34" charset="0"/>
                      </a:rPr>
                      <m:t>𝐊𝐞𝐲</m:t>
                    </m:r>
                    <m:r>
                      <a:rPr lang="ru-RU" sz="1800" b="1" i="0">
                        <a:solidFill>
                          <a:srgbClr val="0070C0"/>
                        </a:solidFill>
                        <a:latin typeface="Cambria Math" panose="02040503050406030204" pitchFamily="18" charset="0"/>
                        <a:ea typeface="Cambria Math" panose="02040503050406030204" pitchFamily="18" charset="0"/>
                        <a:cs typeface="Arial" panose="020B0604020202020204" pitchFamily="34" charset="0"/>
                      </a:rPr>
                      <m:t>≡</m:t>
                    </m:r>
                    <m:sSub>
                      <m:sSubPr>
                        <m:ctrlPr>
                          <a:rPr lang="ru-RU" sz="1800" b="1" i="1">
                            <a:solidFill>
                              <a:srgbClr val="0070C0"/>
                            </a:solidFill>
                            <a:latin typeface="Cambria Math" panose="02040503050406030204" pitchFamily="18" charset="0"/>
                            <a:ea typeface="Cambria Math" panose="02040503050406030204" pitchFamily="18" charset="0"/>
                            <a:cs typeface="Arial" panose="020B0604020202020204" pitchFamily="34" charset="0"/>
                          </a:rPr>
                        </m:ctrlPr>
                      </m:sSubPr>
                      <m:e>
                        <m:r>
                          <a:rPr lang="en-US" sz="1800" b="1" i="0">
                            <a:solidFill>
                              <a:srgbClr val="0070C0"/>
                            </a:solidFill>
                            <a:latin typeface="Cambria Math" panose="02040503050406030204" pitchFamily="18" charset="0"/>
                            <a:ea typeface="Cambria Math" panose="02040503050406030204" pitchFamily="18" charset="0"/>
                            <a:cs typeface="Arial" panose="020B0604020202020204" pitchFamily="34" charset="0"/>
                          </a:rPr>
                          <m:t>𝐊</m:t>
                        </m:r>
                      </m:e>
                      <m:sub>
                        <m:r>
                          <a:rPr lang="ru-RU" sz="1800" b="1">
                            <a:solidFill>
                              <a:srgbClr val="0070C0"/>
                            </a:solidFill>
                            <a:latin typeface="Cambria Math" panose="02040503050406030204" pitchFamily="18" charset="0"/>
                            <a:ea typeface="Cambria Math" panose="02040503050406030204" pitchFamily="18" charset="0"/>
                            <a:cs typeface="Arial" panose="020B0604020202020204" pitchFamily="34" charset="0"/>
                          </a:rPr>
                          <m:t>Аня</m:t>
                        </m:r>
                      </m:sub>
                    </m:sSub>
                    <m:r>
                      <a:rPr lang="en-US" sz="1800" b="1" i="0" smtClean="0">
                        <a:solidFill>
                          <a:srgbClr val="0070C0"/>
                        </a:solidFill>
                        <a:latin typeface="Cambria Math" panose="02040503050406030204" pitchFamily="18" charset="0"/>
                        <a:ea typeface="Cambria Math" panose="02040503050406030204" pitchFamily="18" charset="0"/>
                        <a:cs typeface="Arial" panose="020B0604020202020204" pitchFamily="34" charset="0"/>
                      </a:rPr>
                      <m:t>𝐊𝐞𝐲</m:t>
                    </m:r>
                  </m:oMath>
                </a14:m>
                <a:r>
                  <a:rPr lang="ru-RU" sz="1800" b="1" dirty="0" smtClean="0"/>
                  <a:t>      </a:t>
                </a:r>
                <a:endParaRPr lang="en-US" sz="1800" b="1" dirty="0" smtClean="0"/>
              </a:p>
              <a:p>
                <a:pPr marL="0" indent="0">
                  <a:buNone/>
                </a:pPr>
                <a14:m>
                  <m:oMath xmlns:m="http://schemas.openxmlformats.org/officeDocument/2006/math">
                    <m:sSub>
                      <m:sSubPr>
                        <m:ctrlPr>
                          <a:rPr lang="ru-RU" sz="1800" b="1" i="1">
                            <a:solidFill>
                              <a:srgbClr val="0070C0"/>
                            </a:solidFill>
                            <a:latin typeface="Cambria Math" panose="02040503050406030204" pitchFamily="18" charset="0"/>
                            <a:ea typeface="Cambria Math" panose="02040503050406030204" pitchFamily="18" charset="0"/>
                            <a:cs typeface="Arial" panose="020B0604020202020204" pitchFamily="34" charset="0"/>
                          </a:rPr>
                        </m:ctrlPr>
                      </m:sSubPr>
                      <m:e>
                        <m:r>
                          <a:rPr lang="en-US" sz="1800" b="1" i="0" smtClean="0">
                            <a:solidFill>
                              <a:srgbClr val="0070C0"/>
                            </a:solidFill>
                            <a:latin typeface="Cambria Math" panose="02040503050406030204" pitchFamily="18" charset="0"/>
                            <a:ea typeface="Cambria Math" panose="02040503050406030204" pitchFamily="18" charset="0"/>
                            <a:cs typeface="Arial" panose="020B0604020202020204" pitchFamily="34" charset="0"/>
                          </a:rPr>
                          <m:t>𝐛</m:t>
                        </m:r>
                        <m:r>
                          <a:rPr lang="ru-RU" sz="1800" b="1" i="0">
                            <a:solidFill>
                              <a:srgbClr val="0070C0"/>
                            </a:solidFill>
                            <a:latin typeface="Cambria Math" panose="02040503050406030204" pitchFamily="18" charset="0"/>
                            <a:ea typeface="Cambria Math" panose="02040503050406030204" pitchFamily="18" charset="0"/>
                            <a:cs typeface="Arial" panose="020B0604020202020204" pitchFamily="34" charset="0"/>
                          </a:rPr>
                          <m:t>≡</m:t>
                        </m:r>
                        <m:r>
                          <a:rPr lang="en-US" sz="1800" b="1" i="0">
                            <a:solidFill>
                              <a:srgbClr val="0070C0"/>
                            </a:solidFill>
                            <a:latin typeface="Cambria Math" panose="02040503050406030204" pitchFamily="18" charset="0"/>
                            <a:ea typeface="Cambria Math" panose="02040503050406030204" pitchFamily="18" charset="0"/>
                            <a:cs typeface="Arial" panose="020B0604020202020204" pitchFamily="34" charset="0"/>
                          </a:rPr>
                          <m:t>𝐊</m:t>
                        </m:r>
                      </m:e>
                      <m:sub>
                        <m:r>
                          <a:rPr lang="ru-RU" sz="1800" b="1" i="0" smtClean="0">
                            <a:solidFill>
                              <a:srgbClr val="0070C0"/>
                            </a:solidFill>
                            <a:latin typeface="Cambria Math" panose="02040503050406030204" pitchFamily="18" charset="0"/>
                            <a:ea typeface="Cambria Math" panose="02040503050406030204" pitchFamily="18" charset="0"/>
                            <a:cs typeface="Arial" panose="020B0604020202020204" pitchFamily="34" charset="0"/>
                          </a:rPr>
                          <m:t>Борис</m:t>
                        </m:r>
                      </m:sub>
                    </m:sSub>
                    <m:r>
                      <a:rPr lang="en-US" sz="1800" b="1" i="0" smtClean="0">
                        <a:solidFill>
                          <a:srgbClr val="0070C0"/>
                        </a:solidFill>
                        <a:latin typeface="Cambria Math" panose="02040503050406030204" pitchFamily="18" charset="0"/>
                        <a:ea typeface="Cambria Math" panose="02040503050406030204" pitchFamily="18" charset="0"/>
                        <a:cs typeface="Arial" panose="020B0604020202020204" pitchFamily="34" charset="0"/>
                      </a:rPr>
                      <m:t>𝐛</m:t>
                    </m:r>
                  </m:oMath>
                </a14:m>
                <a:r>
                  <a:rPr lang="en-US" sz="1800" b="1" dirty="0" smtClean="0"/>
                  <a:t>       </a:t>
                </a:r>
                <a14:m>
                  <m:oMath xmlns:m="http://schemas.openxmlformats.org/officeDocument/2006/math">
                    <m:sSub>
                      <m:sSubPr>
                        <m:ctrlPr>
                          <a:rPr lang="ru-RU" sz="1800" b="1" i="1">
                            <a:solidFill>
                              <a:srgbClr val="0070C0"/>
                            </a:solidFill>
                            <a:latin typeface="Cambria Math" panose="02040503050406030204" pitchFamily="18" charset="0"/>
                            <a:ea typeface="Cambria Math" panose="02040503050406030204" pitchFamily="18" charset="0"/>
                            <a:cs typeface="Arial" panose="020B0604020202020204" pitchFamily="34" charset="0"/>
                          </a:rPr>
                        </m:ctrlPr>
                      </m:sSubPr>
                      <m:e>
                        <m:r>
                          <a:rPr lang="en-US" sz="1800" b="1" i="0" smtClean="0">
                            <a:solidFill>
                              <a:srgbClr val="0070C0"/>
                            </a:solidFill>
                            <a:latin typeface="Cambria Math" panose="02040503050406030204" pitchFamily="18" charset="0"/>
                            <a:ea typeface="Cambria Math" panose="02040503050406030204" pitchFamily="18" charset="0"/>
                            <a:cs typeface="Arial" panose="020B0604020202020204" pitchFamily="34" charset="0"/>
                          </a:rPr>
                          <m:t>𝐊𝐞𝐲</m:t>
                        </m:r>
                        <m:r>
                          <a:rPr lang="ru-RU" sz="1800" b="1" i="0">
                            <a:solidFill>
                              <a:srgbClr val="0070C0"/>
                            </a:solidFill>
                            <a:latin typeface="Cambria Math" panose="02040503050406030204" pitchFamily="18" charset="0"/>
                            <a:ea typeface="Cambria Math" panose="02040503050406030204" pitchFamily="18" charset="0"/>
                            <a:cs typeface="Arial" panose="020B0604020202020204" pitchFamily="34" charset="0"/>
                          </a:rPr>
                          <m:t>≡</m:t>
                        </m:r>
                        <m:r>
                          <a:rPr lang="en-US" sz="1800" b="1" i="0">
                            <a:solidFill>
                              <a:srgbClr val="0070C0"/>
                            </a:solidFill>
                            <a:latin typeface="Cambria Math" panose="02040503050406030204" pitchFamily="18" charset="0"/>
                            <a:ea typeface="Cambria Math" panose="02040503050406030204" pitchFamily="18" charset="0"/>
                            <a:cs typeface="Arial" panose="020B0604020202020204" pitchFamily="34" charset="0"/>
                          </a:rPr>
                          <m:t>𝐊</m:t>
                        </m:r>
                      </m:e>
                      <m:sub>
                        <m:r>
                          <a:rPr lang="ru-RU" sz="1800" b="1">
                            <a:solidFill>
                              <a:srgbClr val="0070C0"/>
                            </a:solidFill>
                            <a:latin typeface="Cambria Math" panose="02040503050406030204" pitchFamily="18" charset="0"/>
                            <a:ea typeface="Cambria Math" panose="02040503050406030204" pitchFamily="18" charset="0"/>
                            <a:cs typeface="Arial" panose="020B0604020202020204" pitchFamily="34" charset="0"/>
                          </a:rPr>
                          <m:t>Борис</m:t>
                        </m:r>
                      </m:sub>
                    </m:sSub>
                    <m:r>
                      <a:rPr lang="en-US" sz="1800" b="1" i="0" smtClean="0">
                        <a:solidFill>
                          <a:srgbClr val="0070C0"/>
                        </a:solidFill>
                        <a:latin typeface="Cambria Math" panose="02040503050406030204" pitchFamily="18" charset="0"/>
                        <a:ea typeface="Cambria Math" panose="02040503050406030204" pitchFamily="18" charset="0"/>
                        <a:cs typeface="Arial" panose="020B0604020202020204" pitchFamily="34" charset="0"/>
                      </a:rPr>
                      <m:t>𝐊𝐞𝐲</m:t>
                    </m:r>
                  </m:oMath>
                </a14:m>
                <a:endParaRPr lang="en-US" sz="1800" b="1" dirty="0"/>
              </a:p>
            </p:txBody>
          </p:sp>
        </mc:Choice>
        <mc:Fallback xmlns="">
          <p:sp>
            <p:nvSpPr>
              <p:cNvPr id="5" name="Объект 4"/>
              <p:cNvSpPr>
                <a:spLocks noGrp="1" noRot="1" noChangeAspect="1" noMove="1" noResize="1" noEditPoints="1" noAdjustHandles="1" noChangeArrowheads="1" noChangeShapeType="1" noTextEdit="1"/>
              </p:cNvSpPr>
              <p:nvPr>
                <p:ph sz="half" idx="4294967295"/>
              </p:nvPr>
            </p:nvSpPr>
            <p:spPr>
              <a:xfrm>
                <a:off x="251520" y="3252511"/>
                <a:ext cx="4032448" cy="1313656"/>
              </a:xfrm>
              <a:prstGeom prst="rect">
                <a:avLst/>
              </a:prstGeom>
              <a:blipFill rotWithShape="0">
                <a:blip r:embed="rId3"/>
                <a:stretch>
                  <a:fillRect l="-1208" t="-3256"/>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6" name="Текст 5"/>
              <p:cNvSpPr txBox="1">
                <a:spLocks/>
              </p:cNvSpPr>
              <p:nvPr/>
            </p:nvSpPr>
            <p:spPr>
              <a:xfrm>
                <a:off x="4067945" y="3252511"/>
                <a:ext cx="5076056" cy="1313656"/>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dirty="0" smtClean="0"/>
                  <a:t>2. </a:t>
                </a:r>
                <a:r>
                  <a:rPr lang="ru-RU" sz="1600" dirty="0" smtClean="0"/>
                  <a:t>Аксиомы открытых параметров</a:t>
                </a:r>
              </a:p>
              <a:p>
                <a:pPr marL="0" indent="0">
                  <a:buNone/>
                </a:pPr>
                <a14:m>
                  <m:oMath xmlns:m="http://schemas.openxmlformats.org/officeDocument/2006/math">
                    <m:sSub>
                      <m:sSubPr>
                        <m:ctrlPr>
                          <a:rPr lang="ru-RU" sz="1600" b="1" i="1">
                            <a:solidFill>
                              <a:srgbClr val="0070C0"/>
                            </a:solidFill>
                            <a:latin typeface="Cambria Math" panose="02040503050406030204" pitchFamily="18" charset="0"/>
                            <a:ea typeface="Cambria Math" panose="02040503050406030204" pitchFamily="18" charset="0"/>
                            <a:cs typeface="Arial" panose="020B0604020202020204" pitchFamily="34" charset="0"/>
                          </a:rPr>
                        </m:ctrlPr>
                      </m:sSubPr>
                      <m:e>
                        <m:r>
                          <a:rPr lang="en-US" sz="1600" b="1" i="1" smtClean="0">
                            <a:solidFill>
                              <a:srgbClr val="0070C0"/>
                            </a:solidFill>
                            <a:latin typeface="Cambria Math" panose="02040503050406030204" pitchFamily="18" charset="0"/>
                            <a:ea typeface="Cambria Math" panose="02040503050406030204" pitchFamily="18" charset="0"/>
                            <a:cs typeface="Arial" panose="020B0604020202020204" pitchFamily="34" charset="0"/>
                          </a:rPr>
                          <m:t>𝒑</m:t>
                        </m:r>
                        <m:r>
                          <a:rPr lang="ru-RU" sz="1600" b="1" i="1">
                            <a:solidFill>
                              <a:srgbClr val="0070C0"/>
                            </a:solidFill>
                            <a:latin typeface="Cambria Math" panose="02040503050406030204" pitchFamily="18" charset="0"/>
                            <a:ea typeface="Cambria Math" panose="02040503050406030204" pitchFamily="18" charset="0"/>
                            <a:cs typeface="Arial" panose="020B0604020202020204" pitchFamily="34" charset="0"/>
                          </a:rPr>
                          <m:t>≡</m:t>
                        </m:r>
                        <m:r>
                          <a:rPr lang="en-US" sz="1600" b="1" i="1">
                            <a:solidFill>
                              <a:srgbClr val="0070C0"/>
                            </a:solidFill>
                            <a:latin typeface="Cambria Math" panose="02040503050406030204" pitchFamily="18" charset="0"/>
                            <a:ea typeface="Cambria Math" panose="02040503050406030204" pitchFamily="18" charset="0"/>
                            <a:cs typeface="Arial" panose="020B0604020202020204" pitchFamily="34" charset="0"/>
                          </a:rPr>
                          <m:t>𝑲</m:t>
                        </m:r>
                      </m:e>
                      <m:sub>
                        <m:r>
                          <a:rPr lang="ru-RU" sz="1600" b="1" i="1">
                            <a:solidFill>
                              <a:srgbClr val="0070C0"/>
                            </a:solidFill>
                            <a:latin typeface="Cambria Math" panose="02040503050406030204" pitchFamily="18" charset="0"/>
                            <a:ea typeface="Cambria Math" panose="02040503050406030204" pitchFamily="18" charset="0"/>
                            <a:cs typeface="Arial" panose="020B0604020202020204" pitchFamily="34" charset="0"/>
                          </a:rPr>
                          <m:t>Аня</m:t>
                        </m:r>
                      </m:sub>
                    </m:sSub>
                    <m:r>
                      <a:rPr lang="en-US" sz="1600" b="1" i="1" smtClean="0">
                        <a:solidFill>
                          <a:srgbClr val="0070C0"/>
                        </a:solidFill>
                        <a:latin typeface="Cambria Math" panose="02040503050406030204" pitchFamily="18" charset="0"/>
                        <a:ea typeface="Cambria Math" panose="02040503050406030204" pitchFamily="18" charset="0"/>
                        <a:cs typeface="Arial" panose="020B0604020202020204" pitchFamily="34" charset="0"/>
                      </a:rPr>
                      <m:t>𝒑</m:t>
                    </m:r>
                  </m:oMath>
                </a14:m>
                <a:r>
                  <a:rPr lang="en-US" sz="1600" b="1" i="1" dirty="0" smtClean="0"/>
                  <a:t>   </a:t>
                </a:r>
                <a:r>
                  <a:rPr lang="ru-RU" sz="1600" b="1" i="1" dirty="0" smtClean="0"/>
                  <a:t>   </a:t>
                </a:r>
                <a14:m>
                  <m:oMath xmlns:m="http://schemas.openxmlformats.org/officeDocument/2006/math">
                    <m:r>
                      <a:rPr lang="en-US" sz="1600" b="1" i="1" smtClean="0">
                        <a:solidFill>
                          <a:srgbClr val="0070C0"/>
                        </a:solidFill>
                        <a:latin typeface="Cambria Math" panose="02040503050406030204" pitchFamily="18" charset="0"/>
                        <a:ea typeface="Cambria Math" panose="02040503050406030204" pitchFamily="18" charset="0"/>
                        <a:cs typeface="Arial" panose="020B0604020202020204" pitchFamily="34" charset="0"/>
                      </a:rPr>
                      <m:t>𝒈</m:t>
                    </m:r>
                    <m:r>
                      <a:rPr lang="ru-RU" sz="1600" b="1" i="1">
                        <a:solidFill>
                          <a:srgbClr val="0070C0"/>
                        </a:solidFill>
                        <a:latin typeface="Cambria Math" panose="02040503050406030204" pitchFamily="18" charset="0"/>
                        <a:ea typeface="Cambria Math" panose="02040503050406030204" pitchFamily="18" charset="0"/>
                        <a:cs typeface="Arial" panose="020B0604020202020204" pitchFamily="34" charset="0"/>
                      </a:rPr>
                      <m:t>≡</m:t>
                    </m:r>
                    <m:sSub>
                      <m:sSubPr>
                        <m:ctrlPr>
                          <a:rPr lang="ru-RU" sz="1600" b="1" i="1">
                            <a:solidFill>
                              <a:srgbClr val="0070C0"/>
                            </a:solidFill>
                            <a:latin typeface="Cambria Math" panose="02040503050406030204" pitchFamily="18" charset="0"/>
                            <a:ea typeface="Cambria Math" panose="02040503050406030204" pitchFamily="18" charset="0"/>
                            <a:cs typeface="Arial" panose="020B0604020202020204" pitchFamily="34" charset="0"/>
                          </a:rPr>
                        </m:ctrlPr>
                      </m:sSubPr>
                      <m:e>
                        <m:r>
                          <a:rPr lang="en-US" sz="1600" b="1" i="1">
                            <a:solidFill>
                              <a:srgbClr val="0070C0"/>
                            </a:solidFill>
                            <a:latin typeface="Cambria Math" panose="02040503050406030204" pitchFamily="18" charset="0"/>
                            <a:ea typeface="Cambria Math" panose="02040503050406030204" pitchFamily="18" charset="0"/>
                            <a:cs typeface="Arial" panose="020B0604020202020204" pitchFamily="34" charset="0"/>
                          </a:rPr>
                          <m:t>𝑲</m:t>
                        </m:r>
                      </m:e>
                      <m:sub>
                        <m:r>
                          <a:rPr lang="ru-RU" sz="1600" b="1" i="1">
                            <a:solidFill>
                              <a:srgbClr val="0070C0"/>
                            </a:solidFill>
                            <a:latin typeface="Cambria Math" panose="02040503050406030204" pitchFamily="18" charset="0"/>
                            <a:ea typeface="Cambria Math" panose="02040503050406030204" pitchFamily="18" charset="0"/>
                            <a:cs typeface="Arial" panose="020B0604020202020204" pitchFamily="34" charset="0"/>
                          </a:rPr>
                          <m:t>Аня</m:t>
                        </m:r>
                      </m:sub>
                    </m:sSub>
                    <m:r>
                      <a:rPr lang="en-US" sz="1600" b="1" i="1" smtClean="0">
                        <a:solidFill>
                          <a:srgbClr val="0070C0"/>
                        </a:solidFill>
                        <a:latin typeface="Cambria Math" panose="02040503050406030204" pitchFamily="18" charset="0"/>
                        <a:ea typeface="Cambria Math" panose="02040503050406030204" pitchFamily="18" charset="0"/>
                        <a:cs typeface="Arial" panose="020B0604020202020204" pitchFamily="34" charset="0"/>
                      </a:rPr>
                      <m:t>𝒈</m:t>
                    </m:r>
                    <m:r>
                      <a:rPr lang="en-US" sz="1600" b="1" i="1" smtClean="0">
                        <a:solidFill>
                          <a:srgbClr val="0070C0"/>
                        </a:solidFill>
                        <a:latin typeface="Cambria Math" panose="02040503050406030204" pitchFamily="18" charset="0"/>
                        <a:ea typeface="Cambria Math" panose="02040503050406030204" pitchFamily="18" charset="0"/>
                        <a:cs typeface="Arial" panose="020B0604020202020204" pitchFamily="34" charset="0"/>
                      </a:rPr>
                      <m:t>      </m:t>
                    </m:r>
                    <m:r>
                      <a:rPr lang="en-US" sz="1600" b="1" i="1" smtClean="0">
                        <a:solidFill>
                          <a:srgbClr val="0070C0"/>
                        </a:solidFill>
                        <a:latin typeface="Cambria Math" panose="02040503050406030204" pitchFamily="18" charset="0"/>
                        <a:ea typeface="Cambria Math" panose="02040503050406030204" pitchFamily="18" charset="0"/>
                        <a:cs typeface="Arial" panose="020B0604020202020204" pitchFamily="34" charset="0"/>
                      </a:rPr>
                      <m:t>𝑨</m:t>
                    </m:r>
                    <m:r>
                      <a:rPr lang="ru-RU" sz="1600" b="1" i="1">
                        <a:solidFill>
                          <a:srgbClr val="0070C0"/>
                        </a:solidFill>
                        <a:latin typeface="Cambria Math" panose="02040503050406030204" pitchFamily="18" charset="0"/>
                        <a:ea typeface="Cambria Math" panose="02040503050406030204" pitchFamily="18" charset="0"/>
                        <a:cs typeface="Arial" panose="020B0604020202020204" pitchFamily="34" charset="0"/>
                      </a:rPr>
                      <m:t>≡</m:t>
                    </m:r>
                    <m:sSub>
                      <m:sSubPr>
                        <m:ctrlPr>
                          <a:rPr lang="ru-RU" sz="1600" b="1" i="1">
                            <a:solidFill>
                              <a:srgbClr val="0070C0"/>
                            </a:solidFill>
                            <a:latin typeface="Cambria Math" panose="02040503050406030204" pitchFamily="18" charset="0"/>
                            <a:ea typeface="Cambria Math" panose="02040503050406030204" pitchFamily="18" charset="0"/>
                            <a:cs typeface="Arial" panose="020B0604020202020204" pitchFamily="34" charset="0"/>
                          </a:rPr>
                        </m:ctrlPr>
                      </m:sSubPr>
                      <m:e>
                        <m:r>
                          <a:rPr lang="en-US" sz="1600" b="1" i="1">
                            <a:solidFill>
                              <a:srgbClr val="0070C0"/>
                            </a:solidFill>
                            <a:latin typeface="Cambria Math" panose="02040503050406030204" pitchFamily="18" charset="0"/>
                            <a:ea typeface="Cambria Math" panose="02040503050406030204" pitchFamily="18" charset="0"/>
                            <a:cs typeface="Arial" panose="020B0604020202020204" pitchFamily="34" charset="0"/>
                          </a:rPr>
                          <m:t>𝑲</m:t>
                        </m:r>
                      </m:e>
                      <m:sub>
                        <m:r>
                          <a:rPr lang="ru-RU" sz="1600" b="1" i="1">
                            <a:solidFill>
                              <a:srgbClr val="0070C0"/>
                            </a:solidFill>
                            <a:latin typeface="Cambria Math" panose="02040503050406030204" pitchFamily="18" charset="0"/>
                            <a:ea typeface="Cambria Math" panose="02040503050406030204" pitchFamily="18" charset="0"/>
                            <a:cs typeface="Arial" panose="020B0604020202020204" pitchFamily="34" charset="0"/>
                          </a:rPr>
                          <m:t>Аня</m:t>
                        </m:r>
                      </m:sub>
                    </m:sSub>
                    <m:r>
                      <a:rPr lang="en-US" sz="1600" b="1" i="1" smtClean="0">
                        <a:solidFill>
                          <a:srgbClr val="0070C0"/>
                        </a:solidFill>
                        <a:latin typeface="Cambria Math" panose="02040503050406030204" pitchFamily="18" charset="0"/>
                        <a:ea typeface="Cambria Math" panose="02040503050406030204" pitchFamily="18" charset="0"/>
                        <a:cs typeface="Arial" panose="020B0604020202020204" pitchFamily="34" charset="0"/>
                      </a:rPr>
                      <m:t>𝑨</m:t>
                    </m:r>
                    <m:r>
                      <a:rPr lang="en-US" sz="1600" b="1" i="1" smtClean="0">
                        <a:solidFill>
                          <a:srgbClr val="0070C0"/>
                        </a:solidFill>
                        <a:latin typeface="Cambria Math" panose="02040503050406030204" pitchFamily="18" charset="0"/>
                        <a:ea typeface="Cambria Math" panose="02040503050406030204" pitchFamily="18" charset="0"/>
                        <a:cs typeface="Arial" panose="020B0604020202020204" pitchFamily="34" charset="0"/>
                      </a:rPr>
                      <m:t>   </m:t>
                    </m:r>
                    <m:r>
                      <a:rPr lang="en-US" sz="1600" b="1" i="1" smtClean="0">
                        <a:solidFill>
                          <a:srgbClr val="0070C0"/>
                        </a:solidFill>
                        <a:latin typeface="Cambria Math" panose="02040503050406030204" pitchFamily="18" charset="0"/>
                        <a:ea typeface="Cambria Math" panose="02040503050406030204" pitchFamily="18" charset="0"/>
                        <a:cs typeface="Arial" panose="020B0604020202020204" pitchFamily="34" charset="0"/>
                      </a:rPr>
                      <m:t>𝑩</m:t>
                    </m:r>
                    <m:r>
                      <a:rPr lang="ru-RU" sz="1600" b="1" i="1">
                        <a:solidFill>
                          <a:srgbClr val="0070C0"/>
                        </a:solidFill>
                        <a:latin typeface="Cambria Math" panose="02040503050406030204" pitchFamily="18" charset="0"/>
                        <a:ea typeface="Cambria Math" panose="02040503050406030204" pitchFamily="18" charset="0"/>
                        <a:cs typeface="Arial" panose="020B0604020202020204" pitchFamily="34" charset="0"/>
                      </a:rPr>
                      <m:t>≡</m:t>
                    </m:r>
                    <m:sSub>
                      <m:sSubPr>
                        <m:ctrlPr>
                          <a:rPr lang="ru-RU" sz="1600" b="1" i="1">
                            <a:solidFill>
                              <a:srgbClr val="0070C0"/>
                            </a:solidFill>
                            <a:latin typeface="Cambria Math" panose="02040503050406030204" pitchFamily="18" charset="0"/>
                            <a:ea typeface="Cambria Math" panose="02040503050406030204" pitchFamily="18" charset="0"/>
                            <a:cs typeface="Arial" panose="020B0604020202020204" pitchFamily="34" charset="0"/>
                          </a:rPr>
                        </m:ctrlPr>
                      </m:sSubPr>
                      <m:e>
                        <m:r>
                          <a:rPr lang="en-US" sz="1600" b="1" i="1">
                            <a:solidFill>
                              <a:srgbClr val="0070C0"/>
                            </a:solidFill>
                            <a:latin typeface="Cambria Math" panose="02040503050406030204" pitchFamily="18" charset="0"/>
                            <a:ea typeface="Cambria Math" panose="02040503050406030204" pitchFamily="18" charset="0"/>
                            <a:cs typeface="Arial" panose="020B0604020202020204" pitchFamily="34" charset="0"/>
                          </a:rPr>
                          <m:t>𝑲</m:t>
                        </m:r>
                      </m:e>
                      <m:sub>
                        <m:r>
                          <a:rPr lang="ru-RU" sz="1600" b="1" i="1">
                            <a:solidFill>
                              <a:srgbClr val="0070C0"/>
                            </a:solidFill>
                            <a:latin typeface="Cambria Math" panose="02040503050406030204" pitchFamily="18" charset="0"/>
                            <a:ea typeface="Cambria Math" panose="02040503050406030204" pitchFamily="18" charset="0"/>
                            <a:cs typeface="Arial" panose="020B0604020202020204" pitchFamily="34" charset="0"/>
                          </a:rPr>
                          <m:t>Аня</m:t>
                        </m:r>
                      </m:sub>
                    </m:sSub>
                    <m:r>
                      <a:rPr lang="en-US" sz="1600" b="1" i="1" smtClean="0">
                        <a:solidFill>
                          <a:srgbClr val="0070C0"/>
                        </a:solidFill>
                        <a:latin typeface="Cambria Math" panose="02040503050406030204" pitchFamily="18" charset="0"/>
                        <a:ea typeface="Cambria Math" panose="02040503050406030204" pitchFamily="18" charset="0"/>
                        <a:cs typeface="Arial" panose="020B0604020202020204" pitchFamily="34" charset="0"/>
                      </a:rPr>
                      <m:t>𝑩</m:t>
                    </m:r>
                  </m:oMath>
                </a14:m>
                <a:r>
                  <a:rPr lang="en-US" sz="1600" b="1" i="1" dirty="0"/>
                  <a:t> </a:t>
                </a:r>
                <a:endParaRPr lang="en-US" sz="1600" b="1" i="1" dirty="0" smtClean="0"/>
              </a:p>
              <a:p>
                <a:pPr marL="0" indent="0">
                  <a:buNone/>
                </a:pPr>
                <a14:m>
                  <m:oMath xmlns:m="http://schemas.openxmlformats.org/officeDocument/2006/math">
                    <m:sSub>
                      <m:sSubPr>
                        <m:ctrlPr>
                          <a:rPr lang="ru-RU" sz="1600" b="1" i="1">
                            <a:solidFill>
                              <a:srgbClr val="0070C0"/>
                            </a:solidFill>
                            <a:latin typeface="Cambria Math" panose="02040503050406030204" pitchFamily="18" charset="0"/>
                            <a:ea typeface="Cambria Math" panose="02040503050406030204" pitchFamily="18" charset="0"/>
                            <a:cs typeface="Arial" panose="020B0604020202020204" pitchFamily="34" charset="0"/>
                          </a:rPr>
                        </m:ctrlPr>
                      </m:sSubPr>
                      <m:e>
                        <m:r>
                          <a:rPr lang="en-US" sz="1600" b="1" i="1" smtClean="0">
                            <a:solidFill>
                              <a:srgbClr val="0070C0"/>
                            </a:solidFill>
                            <a:latin typeface="Cambria Math" panose="02040503050406030204" pitchFamily="18" charset="0"/>
                            <a:ea typeface="Cambria Math" panose="02040503050406030204" pitchFamily="18" charset="0"/>
                            <a:cs typeface="Arial" panose="020B0604020202020204" pitchFamily="34" charset="0"/>
                          </a:rPr>
                          <m:t>𝒑</m:t>
                        </m:r>
                        <m:r>
                          <a:rPr lang="ru-RU" sz="1600" b="1" i="1">
                            <a:solidFill>
                              <a:srgbClr val="0070C0"/>
                            </a:solidFill>
                            <a:latin typeface="Cambria Math" panose="02040503050406030204" pitchFamily="18" charset="0"/>
                            <a:ea typeface="Cambria Math" panose="02040503050406030204" pitchFamily="18" charset="0"/>
                            <a:cs typeface="Arial" panose="020B0604020202020204" pitchFamily="34" charset="0"/>
                          </a:rPr>
                          <m:t>≡</m:t>
                        </m:r>
                        <m:r>
                          <a:rPr lang="en-US" sz="1600" b="1" i="1">
                            <a:solidFill>
                              <a:srgbClr val="0070C0"/>
                            </a:solidFill>
                            <a:latin typeface="Cambria Math" panose="02040503050406030204" pitchFamily="18" charset="0"/>
                            <a:ea typeface="Cambria Math" panose="02040503050406030204" pitchFamily="18" charset="0"/>
                            <a:cs typeface="Arial" panose="020B0604020202020204" pitchFamily="34" charset="0"/>
                          </a:rPr>
                          <m:t>𝑲</m:t>
                        </m:r>
                      </m:e>
                      <m:sub>
                        <m:r>
                          <a:rPr lang="ru-RU" sz="1600" b="1" i="1">
                            <a:solidFill>
                              <a:srgbClr val="0070C0"/>
                            </a:solidFill>
                            <a:latin typeface="Cambria Math" panose="02040503050406030204" pitchFamily="18" charset="0"/>
                            <a:ea typeface="Cambria Math" panose="02040503050406030204" pitchFamily="18" charset="0"/>
                            <a:cs typeface="Arial" panose="020B0604020202020204" pitchFamily="34" charset="0"/>
                          </a:rPr>
                          <m:t>Борис</m:t>
                        </m:r>
                      </m:sub>
                    </m:sSub>
                    <m:r>
                      <a:rPr lang="en-US" sz="1600" b="1" i="1" smtClean="0">
                        <a:solidFill>
                          <a:srgbClr val="0070C0"/>
                        </a:solidFill>
                        <a:latin typeface="Cambria Math" panose="02040503050406030204" pitchFamily="18" charset="0"/>
                        <a:ea typeface="Cambria Math" panose="02040503050406030204" pitchFamily="18" charset="0"/>
                        <a:cs typeface="Arial" panose="020B0604020202020204" pitchFamily="34" charset="0"/>
                      </a:rPr>
                      <m:t>𝒑</m:t>
                    </m:r>
                    <m:r>
                      <a:rPr lang="en-US" sz="1600" b="1" i="1" smtClean="0">
                        <a:solidFill>
                          <a:srgbClr val="0070C0"/>
                        </a:solidFill>
                        <a:latin typeface="Cambria Math" panose="02040503050406030204" pitchFamily="18" charset="0"/>
                        <a:ea typeface="Cambria Math" panose="02040503050406030204" pitchFamily="18" charset="0"/>
                        <a:cs typeface="Arial" panose="020B0604020202020204" pitchFamily="34" charset="0"/>
                      </a:rPr>
                      <m:t>   </m:t>
                    </m:r>
                    <m:r>
                      <a:rPr lang="en-US" sz="1600" b="1" i="1" smtClean="0">
                        <a:solidFill>
                          <a:srgbClr val="0070C0"/>
                        </a:solidFill>
                        <a:latin typeface="Cambria Math" panose="02040503050406030204" pitchFamily="18" charset="0"/>
                        <a:ea typeface="Cambria Math" panose="02040503050406030204" pitchFamily="18" charset="0"/>
                        <a:cs typeface="Arial" panose="020B0604020202020204" pitchFamily="34" charset="0"/>
                      </a:rPr>
                      <m:t>𝒈</m:t>
                    </m:r>
                    <m:r>
                      <a:rPr lang="ru-RU" sz="1600" b="1" i="1">
                        <a:solidFill>
                          <a:srgbClr val="0070C0"/>
                        </a:solidFill>
                        <a:latin typeface="Cambria Math" panose="02040503050406030204" pitchFamily="18" charset="0"/>
                        <a:ea typeface="Cambria Math" panose="02040503050406030204" pitchFamily="18" charset="0"/>
                        <a:cs typeface="Arial" panose="020B0604020202020204" pitchFamily="34" charset="0"/>
                      </a:rPr>
                      <m:t>≡</m:t>
                    </m:r>
                    <m:sSub>
                      <m:sSubPr>
                        <m:ctrlPr>
                          <a:rPr lang="ru-RU" sz="1600" b="1" i="1">
                            <a:solidFill>
                              <a:srgbClr val="0070C0"/>
                            </a:solidFill>
                            <a:latin typeface="Cambria Math" panose="02040503050406030204" pitchFamily="18" charset="0"/>
                            <a:ea typeface="Cambria Math" panose="02040503050406030204" pitchFamily="18" charset="0"/>
                            <a:cs typeface="Arial" panose="020B0604020202020204" pitchFamily="34" charset="0"/>
                          </a:rPr>
                        </m:ctrlPr>
                      </m:sSubPr>
                      <m:e>
                        <m:r>
                          <a:rPr lang="en-US" sz="1600" b="1" i="1">
                            <a:solidFill>
                              <a:srgbClr val="0070C0"/>
                            </a:solidFill>
                            <a:latin typeface="Cambria Math" panose="02040503050406030204" pitchFamily="18" charset="0"/>
                            <a:ea typeface="Cambria Math" panose="02040503050406030204" pitchFamily="18" charset="0"/>
                            <a:cs typeface="Arial" panose="020B0604020202020204" pitchFamily="34" charset="0"/>
                          </a:rPr>
                          <m:t>𝑲</m:t>
                        </m:r>
                      </m:e>
                      <m:sub>
                        <m:r>
                          <a:rPr lang="ru-RU" sz="1600" b="1" i="1">
                            <a:solidFill>
                              <a:srgbClr val="0070C0"/>
                            </a:solidFill>
                            <a:latin typeface="Cambria Math" panose="02040503050406030204" pitchFamily="18" charset="0"/>
                            <a:ea typeface="Cambria Math" panose="02040503050406030204" pitchFamily="18" charset="0"/>
                            <a:cs typeface="Arial" panose="020B0604020202020204" pitchFamily="34" charset="0"/>
                          </a:rPr>
                          <m:t>Борис</m:t>
                        </m:r>
                      </m:sub>
                    </m:sSub>
                    <m:r>
                      <a:rPr lang="en-US" sz="1600" b="1" i="1" smtClean="0">
                        <a:solidFill>
                          <a:srgbClr val="0070C0"/>
                        </a:solidFill>
                        <a:latin typeface="Cambria Math" panose="02040503050406030204" pitchFamily="18" charset="0"/>
                        <a:ea typeface="Cambria Math" panose="02040503050406030204" pitchFamily="18" charset="0"/>
                        <a:cs typeface="Arial" panose="020B0604020202020204" pitchFamily="34" charset="0"/>
                      </a:rPr>
                      <m:t>𝒈</m:t>
                    </m:r>
                    <m:r>
                      <a:rPr lang="en-US" sz="1600" b="1" i="1" smtClean="0">
                        <a:solidFill>
                          <a:srgbClr val="0070C0"/>
                        </a:solidFill>
                        <a:latin typeface="Cambria Math" panose="02040503050406030204" pitchFamily="18" charset="0"/>
                        <a:ea typeface="Cambria Math" panose="02040503050406030204" pitchFamily="18" charset="0"/>
                        <a:cs typeface="Arial" panose="020B0604020202020204" pitchFamily="34" charset="0"/>
                      </a:rPr>
                      <m:t>   </m:t>
                    </m:r>
                    <m:r>
                      <a:rPr lang="en-US" sz="1600" b="1" i="1" smtClean="0">
                        <a:solidFill>
                          <a:srgbClr val="0070C0"/>
                        </a:solidFill>
                        <a:latin typeface="Cambria Math" panose="02040503050406030204" pitchFamily="18" charset="0"/>
                        <a:ea typeface="Cambria Math" panose="02040503050406030204" pitchFamily="18" charset="0"/>
                        <a:cs typeface="Arial" panose="020B0604020202020204" pitchFamily="34" charset="0"/>
                      </a:rPr>
                      <m:t>𝑩</m:t>
                    </m:r>
                    <m:r>
                      <a:rPr lang="ru-RU" sz="1600" b="1" i="1">
                        <a:solidFill>
                          <a:srgbClr val="0070C0"/>
                        </a:solidFill>
                        <a:latin typeface="Cambria Math" panose="02040503050406030204" pitchFamily="18" charset="0"/>
                        <a:ea typeface="Cambria Math" panose="02040503050406030204" pitchFamily="18" charset="0"/>
                        <a:cs typeface="Arial" panose="020B0604020202020204" pitchFamily="34" charset="0"/>
                      </a:rPr>
                      <m:t>≡</m:t>
                    </m:r>
                    <m:sSub>
                      <m:sSubPr>
                        <m:ctrlPr>
                          <a:rPr lang="ru-RU" sz="1600" b="1" i="1" smtClean="0">
                            <a:solidFill>
                              <a:srgbClr val="0070C0"/>
                            </a:solidFill>
                            <a:latin typeface="Cambria Math" panose="02040503050406030204" pitchFamily="18" charset="0"/>
                            <a:ea typeface="Cambria Math" panose="02040503050406030204" pitchFamily="18" charset="0"/>
                            <a:cs typeface="Arial" panose="020B0604020202020204" pitchFamily="34" charset="0"/>
                          </a:rPr>
                        </m:ctrlPr>
                      </m:sSubPr>
                      <m:e>
                        <m:r>
                          <a:rPr lang="en-US" sz="1600" b="1" i="1">
                            <a:solidFill>
                              <a:srgbClr val="0070C0"/>
                            </a:solidFill>
                            <a:latin typeface="Cambria Math" panose="02040503050406030204" pitchFamily="18" charset="0"/>
                            <a:ea typeface="Cambria Math" panose="02040503050406030204" pitchFamily="18" charset="0"/>
                            <a:cs typeface="Arial" panose="020B0604020202020204" pitchFamily="34" charset="0"/>
                          </a:rPr>
                          <m:t>𝑲</m:t>
                        </m:r>
                      </m:e>
                      <m:sub>
                        <m:r>
                          <a:rPr lang="ru-RU" sz="1600" b="1" i="1">
                            <a:solidFill>
                              <a:srgbClr val="0070C0"/>
                            </a:solidFill>
                            <a:latin typeface="Cambria Math" panose="02040503050406030204" pitchFamily="18" charset="0"/>
                            <a:ea typeface="Cambria Math" panose="02040503050406030204" pitchFamily="18" charset="0"/>
                            <a:cs typeface="Arial" panose="020B0604020202020204" pitchFamily="34" charset="0"/>
                          </a:rPr>
                          <m:t>Борис</m:t>
                        </m:r>
                      </m:sub>
                    </m:sSub>
                    <m:r>
                      <a:rPr lang="en-US" sz="1600" b="1" i="1" smtClean="0">
                        <a:solidFill>
                          <a:srgbClr val="0070C0"/>
                        </a:solidFill>
                        <a:latin typeface="Cambria Math" panose="02040503050406030204" pitchFamily="18" charset="0"/>
                        <a:ea typeface="Cambria Math" panose="02040503050406030204" pitchFamily="18" charset="0"/>
                        <a:cs typeface="Arial" panose="020B0604020202020204" pitchFamily="34" charset="0"/>
                      </a:rPr>
                      <m:t>𝑩</m:t>
                    </m:r>
                    <m:r>
                      <a:rPr lang="en-US" sz="1600" b="1" i="1" smtClean="0">
                        <a:solidFill>
                          <a:srgbClr val="0070C0"/>
                        </a:solidFill>
                        <a:latin typeface="Cambria Math" panose="02040503050406030204" pitchFamily="18" charset="0"/>
                        <a:ea typeface="Cambria Math" panose="02040503050406030204" pitchFamily="18" charset="0"/>
                        <a:cs typeface="Arial" panose="020B0604020202020204" pitchFamily="34" charset="0"/>
                      </a:rPr>
                      <m:t>   </m:t>
                    </m:r>
                    <m:r>
                      <a:rPr lang="en-US" sz="1600" b="1" i="1" smtClean="0">
                        <a:solidFill>
                          <a:srgbClr val="0070C0"/>
                        </a:solidFill>
                        <a:latin typeface="Cambria Math" panose="02040503050406030204" pitchFamily="18" charset="0"/>
                        <a:ea typeface="Cambria Math" panose="02040503050406030204" pitchFamily="18" charset="0"/>
                        <a:cs typeface="Arial" panose="020B0604020202020204" pitchFamily="34" charset="0"/>
                      </a:rPr>
                      <m:t>𝑨</m:t>
                    </m:r>
                    <m:r>
                      <a:rPr lang="ru-RU" sz="1600" b="1" i="1">
                        <a:solidFill>
                          <a:srgbClr val="0070C0"/>
                        </a:solidFill>
                        <a:latin typeface="Cambria Math" panose="02040503050406030204" pitchFamily="18" charset="0"/>
                        <a:ea typeface="Cambria Math" panose="02040503050406030204" pitchFamily="18" charset="0"/>
                        <a:cs typeface="Arial" panose="020B0604020202020204" pitchFamily="34" charset="0"/>
                      </a:rPr>
                      <m:t>≡</m:t>
                    </m:r>
                    <m:sSub>
                      <m:sSubPr>
                        <m:ctrlPr>
                          <a:rPr lang="ru-RU" sz="1600" b="1" i="1">
                            <a:solidFill>
                              <a:srgbClr val="0070C0"/>
                            </a:solidFill>
                            <a:latin typeface="Cambria Math" panose="02040503050406030204" pitchFamily="18" charset="0"/>
                            <a:ea typeface="Cambria Math" panose="02040503050406030204" pitchFamily="18" charset="0"/>
                            <a:cs typeface="Arial" panose="020B0604020202020204" pitchFamily="34" charset="0"/>
                          </a:rPr>
                        </m:ctrlPr>
                      </m:sSubPr>
                      <m:e>
                        <m:r>
                          <a:rPr lang="en-US" sz="1600" b="1" i="1">
                            <a:solidFill>
                              <a:srgbClr val="0070C0"/>
                            </a:solidFill>
                            <a:latin typeface="Cambria Math" panose="02040503050406030204" pitchFamily="18" charset="0"/>
                            <a:ea typeface="Cambria Math" panose="02040503050406030204" pitchFamily="18" charset="0"/>
                            <a:cs typeface="Arial" panose="020B0604020202020204" pitchFamily="34" charset="0"/>
                          </a:rPr>
                          <m:t>𝑲</m:t>
                        </m:r>
                      </m:e>
                      <m:sub>
                        <m:r>
                          <a:rPr lang="ru-RU" sz="1600" b="1" i="1">
                            <a:solidFill>
                              <a:srgbClr val="0070C0"/>
                            </a:solidFill>
                            <a:latin typeface="Cambria Math" panose="02040503050406030204" pitchFamily="18" charset="0"/>
                            <a:ea typeface="Cambria Math" panose="02040503050406030204" pitchFamily="18" charset="0"/>
                            <a:cs typeface="Arial" panose="020B0604020202020204" pitchFamily="34" charset="0"/>
                          </a:rPr>
                          <m:t>Борис</m:t>
                        </m:r>
                      </m:sub>
                    </m:sSub>
                    <m:r>
                      <a:rPr lang="en-US" sz="1600" b="1" i="1" smtClean="0">
                        <a:solidFill>
                          <a:srgbClr val="0070C0"/>
                        </a:solidFill>
                        <a:latin typeface="Cambria Math" panose="02040503050406030204" pitchFamily="18" charset="0"/>
                        <a:ea typeface="Cambria Math" panose="02040503050406030204" pitchFamily="18" charset="0"/>
                        <a:cs typeface="Arial" panose="020B0604020202020204" pitchFamily="34" charset="0"/>
                      </a:rPr>
                      <m:t>𝑨</m:t>
                    </m:r>
                  </m:oMath>
                </a14:m>
                <a:r>
                  <a:rPr lang="en-US" sz="1600" dirty="0"/>
                  <a:t> </a:t>
                </a:r>
                <a:endParaRPr lang="en-US" sz="1600" dirty="0" smtClean="0"/>
              </a:p>
            </p:txBody>
          </p:sp>
        </mc:Choice>
        <mc:Fallback xmlns="">
          <p:sp>
            <p:nvSpPr>
              <p:cNvPr id="6" name="Текст 5"/>
              <p:cNvSpPr txBox="1">
                <a:spLocks noRot="1" noChangeAspect="1" noMove="1" noResize="1" noEditPoints="1" noAdjustHandles="1" noChangeArrowheads="1" noChangeShapeType="1" noTextEdit="1"/>
              </p:cNvSpPr>
              <p:nvPr/>
            </p:nvSpPr>
            <p:spPr>
              <a:xfrm>
                <a:off x="4067945" y="3252511"/>
                <a:ext cx="5076056" cy="1313656"/>
              </a:xfrm>
              <a:prstGeom prst="rect">
                <a:avLst/>
              </a:prstGeom>
              <a:blipFill rotWithShape="0">
                <a:blip r:embed="rId4"/>
                <a:stretch>
                  <a:fillRect l="-600" t="-3256"/>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7" name="Объект 6"/>
              <p:cNvSpPr>
                <a:spLocks noGrp="1"/>
              </p:cNvSpPr>
              <p:nvPr>
                <p:ph sz="quarter" idx="4294967295"/>
              </p:nvPr>
            </p:nvSpPr>
            <p:spPr>
              <a:xfrm>
                <a:off x="4572000" y="4797152"/>
                <a:ext cx="4536504" cy="1872206"/>
              </a:xfrm>
              <a:prstGeom prst="rect">
                <a:avLst/>
              </a:prstGeom>
            </p:spPr>
            <p:txBody>
              <a:bodyPr>
                <a:normAutofit/>
              </a:bodyPr>
              <a:lstStyle/>
              <a:p>
                <a:pPr marL="0" indent="0">
                  <a:buNone/>
                </a:pPr>
                <a:r>
                  <a:rPr lang="ru-RU" sz="1600" dirty="0" smtClean="0"/>
                  <a:t>4</a:t>
                </a:r>
                <a:r>
                  <a:rPr lang="ru-RU" sz="1800" dirty="0" smtClean="0"/>
                  <a:t>. Аксиомы вычисления общего секретного ключа(тайна)</a:t>
                </a:r>
              </a:p>
              <a:p>
                <a:pPr marL="0" indent="0">
                  <a:buNone/>
                </a:pPr>
                <a14:m>
                  <m:oMath xmlns:m="http://schemas.openxmlformats.org/officeDocument/2006/math">
                    <m:sSub>
                      <m:sSubPr>
                        <m:ctrlPr>
                          <a:rPr lang="ru-RU" sz="1800" b="1" i="1">
                            <a:solidFill>
                              <a:srgbClr val="0070C0"/>
                            </a:solidFill>
                            <a:latin typeface="Cambria Math" panose="02040503050406030204" pitchFamily="18" charset="0"/>
                            <a:ea typeface="Cambria Math" panose="02040503050406030204" pitchFamily="18" charset="0"/>
                            <a:cs typeface="Arial" panose="020B0604020202020204" pitchFamily="34" charset="0"/>
                          </a:rPr>
                        </m:ctrlPr>
                      </m:sSubPr>
                      <m:e>
                        <m:r>
                          <a:rPr lang="en-US" sz="1800" b="1" i="1">
                            <a:solidFill>
                              <a:srgbClr val="0070C0"/>
                            </a:solidFill>
                            <a:latin typeface="Cambria Math" panose="02040503050406030204" pitchFamily="18" charset="0"/>
                            <a:ea typeface="Cambria Math" panose="02040503050406030204" pitchFamily="18" charset="0"/>
                            <a:cs typeface="Arial" panose="020B0604020202020204" pitchFamily="34" charset="0"/>
                          </a:rPr>
                          <m:t>𝑲</m:t>
                        </m:r>
                      </m:e>
                      <m:sub>
                        <m:r>
                          <a:rPr lang="ru-RU" sz="1800" b="1">
                            <a:solidFill>
                              <a:srgbClr val="0070C0"/>
                            </a:solidFill>
                            <a:latin typeface="Cambria Math" panose="02040503050406030204" pitchFamily="18" charset="0"/>
                            <a:ea typeface="Cambria Math" panose="02040503050406030204" pitchFamily="18" charset="0"/>
                            <a:cs typeface="Arial" panose="020B0604020202020204" pitchFamily="34" charset="0"/>
                          </a:rPr>
                          <m:t>Аня</m:t>
                        </m:r>
                      </m:sub>
                    </m:sSub>
                    <m:r>
                      <a:rPr lang="en-US" sz="1800" b="1" i="1" smtClean="0">
                        <a:solidFill>
                          <a:srgbClr val="0070C0"/>
                        </a:solidFill>
                        <a:latin typeface="Cambria Math" panose="02040503050406030204" pitchFamily="18" charset="0"/>
                        <a:ea typeface="Cambria Math" panose="02040503050406030204" pitchFamily="18" charset="0"/>
                        <a:cs typeface="Arial" panose="020B0604020202020204" pitchFamily="34" charset="0"/>
                      </a:rPr>
                      <m:t>𝑩</m:t>
                    </m:r>
                    <m:r>
                      <a:rPr lang="en-US" sz="1800" b="1" i="1" smtClean="0">
                        <a:solidFill>
                          <a:srgbClr val="0070C0"/>
                        </a:solidFill>
                        <a:latin typeface="Cambria Math" panose="02040503050406030204" pitchFamily="18" charset="0"/>
                        <a:ea typeface="Cambria Math" panose="02040503050406030204" pitchFamily="18" charset="0"/>
                        <a:cs typeface="Arial" panose="020B0604020202020204" pitchFamily="34" charset="0"/>
                      </a:rPr>
                      <m:t> &amp;</m:t>
                    </m:r>
                    <m:sSub>
                      <m:sSubPr>
                        <m:ctrlPr>
                          <a:rPr lang="ru-RU" sz="1800" b="1" i="1">
                            <a:solidFill>
                              <a:srgbClr val="0070C0"/>
                            </a:solidFill>
                            <a:latin typeface="Cambria Math" panose="02040503050406030204" pitchFamily="18" charset="0"/>
                            <a:ea typeface="Cambria Math" panose="02040503050406030204" pitchFamily="18" charset="0"/>
                            <a:cs typeface="Arial" panose="020B0604020202020204" pitchFamily="34" charset="0"/>
                          </a:rPr>
                        </m:ctrlPr>
                      </m:sSubPr>
                      <m:e>
                        <m:r>
                          <a:rPr lang="en-US" sz="1800" b="1" i="1" smtClean="0">
                            <a:solidFill>
                              <a:srgbClr val="0070C0"/>
                            </a:solidFill>
                            <a:latin typeface="Cambria Math" panose="02040503050406030204" pitchFamily="18" charset="0"/>
                            <a:ea typeface="Cambria Math" panose="02040503050406030204" pitchFamily="18" charset="0"/>
                            <a:cs typeface="Arial" panose="020B0604020202020204" pitchFamily="34" charset="0"/>
                          </a:rPr>
                          <m:t> </m:t>
                        </m:r>
                        <m:r>
                          <a:rPr lang="en-US" sz="1800" b="1" i="1">
                            <a:solidFill>
                              <a:srgbClr val="0070C0"/>
                            </a:solidFill>
                            <a:latin typeface="Cambria Math" panose="02040503050406030204" pitchFamily="18" charset="0"/>
                            <a:ea typeface="Cambria Math" panose="02040503050406030204" pitchFamily="18" charset="0"/>
                            <a:cs typeface="Arial" panose="020B0604020202020204" pitchFamily="34" charset="0"/>
                          </a:rPr>
                          <m:t>𝑲</m:t>
                        </m:r>
                      </m:e>
                      <m:sub>
                        <m:r>
                          <a:rPr lang="ru-RU" sz="1800" b="1">
                            <a:solidFill>
                              <a:srgbClr val="0070C0"/>
                            </a:solidFill>
                            <a:latin typeface="Cambria Math" panose="02040503050406030204" pitchFamily="18" charset="0"/>
                            <a:ea typeface="Cambria Math" panose="02040503050406030204" pitchFamily="18" charset="0"/>
                            <a:cs typeface="Arial" panose="020B0604020202020204" pitchFamily="34" charset="0"/>
                          </a:rPr>
                          <m:t>Аня</m:t>
                        </m:r>
                      </m:sub>
                    </m:sSub>
                    <m:r>
                      <a:rPr lang="en-US" sz="1800" b="1" i="1" smtClean="0">
                        <a:solidFill>
                          <a:srgbClr val="0070C0"/>
                        </a:solidFill>
                        <a:latin typeface="Cambria Math" panose="02040503050406030204" pitchFamily="18" charset="0"/>
                        <a:ea typeface="Cambria Math" panose="02040503050406030204" pitchFamily="18" charset="0"/>
                        <a:cs typeface="Arial" panose="020B0604020202020204" pitchFamily="34" charset="0"/>
                      </a:rPr>
                      <m:t>𝒂</m:t>
                    </m:r>
                    <m:r>
                      <a:rPr lang="en-US" sz="1800" b="1" i="1" smtClean="0">
                        <a:solidFill>
                          <a:srgbClr val="0070C0"/>
                        </a:solidFill>
                        <a:latin typeface="Cambria Math" panose="02040503050406030204" pitchFamily="18" charset="0"/>
                        <a:ea typeface="Cambria Math" panose="02040503050406030204" pitchFamily="18" charset="0"/>
                        <a:cs typeface="Arial" panose="020B0604020202020204" pitchFamily="34" charset="0"/>
                      </a:rPr>
                      <m:t> &amp; </m:t>
                    </m:r>
                    <m:sSub>
                      <m:sSubPr>
                        <m:ctrlPr>
                          <a:rPr lang="ru-RU" sz="1800" b="1" i="1">
                            <a:solidFill>
                              <a:srgbClr val="0070C0"/>
                            </a:solidFill>
                            <a:latin typeface="Cambria Math" panose="02040503050406030204" pitchFamily="18" charset="0"/>
                            <a:ea typeface="Cambria Math" panose="02040503050406030204" pitchFamily="18" charset="0"/>
                            <a:cs typeface="Arial" panose="020B0604020202020204" pitchFamily="34" charset="0"/>
                          </a:rPr>
                        </m:ctrlPr>
                      </m:sSubPr>
                      <m:e>
                        <m:r>
                          <a:rPr lang="en-US" sz="1800" b="1" i="1">
                            <a:solidFill>
                              <a:srgbClr val="0070C0"/>
                            </a:solidFill>
                            <a:latin typeface="Cambria Math" panose="02040503050406030204" pitchFamily="18" charset="0"/>
                            <a:ea typeface="Cambria Math" panose="02040503050406030204" pitchFamily="18" charset="0"/>
                            <a:cs typeface="Arial" panose="020B0604020202020204" pitchFamily="34" charset="0"/>
                          </a:rPr>
                          <m:t>𝑲</m:t>
                        </m:r>
                      </m:e>
                      <m:sub>
                        <m:r>
                          <a:rPr lang="ru-RU" sz="1800" b="1">
                            <a:solidFill>
                              <a:srgbClr val="0070C0"/>
                            </a:solidFill>
                            <a:latin typeface="Cambria Math" panose="02040503050406030204" pitchFamily="18" charset="0"/>
                            <a:ea typeface="Cambria Math" panose="02040503050406030204" pitchFamily="18" charset="0"/>
                            <a:cs typeface="Arial" panose="020B0604020202020204" pitchFamily="34" charset="0"/>
                          </a:rPr>
                          <m:t>Аня</m:t>
                        </m:r>
                      </m:sub>
                    </m:sSub>
                    <m:r>
                      <a:rPr lang="en-US" sz="1800" b="1" i="1" smtClean="0">
                        <a:solidFill>
                          <a:srgbClr val="0070C0"/>
                        </a:solidFill>
                        <a:latin typeface="Cambria Math" panose="02040503050406030204" pitchFamily="18" charset="0"/>
                        <a:ea typeface="Cambria Math" panose="02040503050406030204" pitchFamily="18" charset="0"/>
                        <a:cs typeface="Arial" panose="020B0604020202020204" pitchFamily="34" charset="0"/>
                      </a:rPr>
                      <m:t>𝒑</m:t>
                    </m:r>
                  </m:oMath>
                </a14:m>
                <a:r>
                  <a:rPr lang="en-US" sz="1800" b="1" dirty="0">
                    <a:solidFill>
                      <a:srgbClr val="0070C0"/>
                    </a:solidFill>
                    <a:ea typeface="Cambria Math" panose="02040503050406030204" pitchFamily="18" charset="0"/>
                  </a:rPr>
                  <a:t> </a:t>
                </a:r>
                <a14:m>
                  <m:oMath xmlns:m="http://schemas.openxmlformats.org/officeDocument/2006/math">
                    <m:r>
                      <a:rPr lang="en-US" sz="1800" b="1" i="1" smtClean="0">
                        <a:solidFill>
                          <a:srgbClr val="0070C0"/>
                        </a:solidFill>
                        <a:latin typeface="Cambria Math" panose="02040503050406030204" pitchFamily="18" charset="0"/>
                        <a:ea typeface="Cambria Math" panose="02040503050406030204" pitchFamily="18" charset="0"/>
                      </a:rPr>
                      <m:t>→</m:t>
                    </m:r>
                    <m:sSub>
                      <m:sSubPr>
                        <m:ctrlPr>
                          <a:rPr lang="ru-RU" sz="1800" b="1" i="1">
                            <a:solidFill>
                              <a:srgbClr val="0070C0"/>
                            </a:solidFill>
                            <a:latin typeface="Cambria Math" panose="02040503050406030204" pitchFamily="18" charset="0"/>
                            <a:ea typeface="Cambria Math" panose="02040503050406030204" pitchFamily="18" charset="0"/>
                            <a:cs typeface="Arial" panose="020B0604020202020204" pitchFamily="34" charset="0"/>
                          </a:rPr>
                        </m:ctrlPr>
                      </m:sSubPr>
                      <m:e>
                        <m:r>
                          <a:rPr lang="en-US" sz="1800" b="1" i="1">
                            <a:solidFill>
                              <a:srgbClr val="0070C0"/>
                            </a:solidFill>
                            <a:latin typeface="Cambria Math" panose="02040503050406030204" pitchFamily="18" charset="0"/>
                            <a:ea typeface="Cambria Math" panose="02040503050406030204" pitchFamily="18" charset="0"/>
                            <a:cs typeface="Arial" panose="020B0604020202020204" pitchFamily="34" charset="0"/>
                          </a:rPr>
                          <m:t>𝑲</m:t>
                        </m:r>
                      </m:e>
                      <m:sub>
                        <m:r>
                          <a:rPr lang="ru-RU" sz="1800" b="1">
                            <a:solidFill>
                              <a:srgbClr val="0070C0"/>
                            </a:solidFill>
                            <a:latin typeface="Cambria Math" panose="02040503050406030204" pitchFamily="18" charset="0"/>
                            <a:ea typeface="Cambria Math" panose="02040503050406030204" pitchFamily="18" charset="0"/>
                            <a:cs typeface="Arial" panose="020B0604020202020204" pitchFamily="34" charset="0"/>
                          </a:rPr>
                          <m:t>Аня</m:t>
                        </m:r>
                      </m:sub>
                    </m:sSub>
                    <m:r>
                      <a:rPr lang="en-US" sz="1800" b="1" i="0" smtClean="0">
                        <a:solidFill>
                          <a:srgbClr val="0070C0"/>
                        </a:solidFill>
                        <a:latin typeface="Cambria Math" panose="02040503050406030204" pitchFamily="18" charset="0"/>
                        <a:ea typeface="Cambria Math" panose="02040503050406030204" pitchFamily="18" charset="0"/>
                        <a:cs typeface="Arial" panose="020B0604020202020204" pitchFamily="34" charset="0"/>
                      </a:rPr>
                      <m:t>𝐊𝐞𝐲</m:t>
                    </m:r>
                  </m:oMath>
                </a14:m>
                <a:endParaRPr lang="en-US" sz="1800" b="1" dirty="0"/>
              </a:p>
              <a:p>
                <a:pPr marL="0" indent="0">
                  <a:buNone/>
                </a:pPr>
                <a14:m>
                  <m:oMath xmlns:m="http://schemas.openxmlformats.org/officeDocument/2006/math">
                    <m:sSub>
                      <m:sSubPr>
                        <m:ctrlPr>
                          <a:rPr lang="ru-RU" sz="1800" b="1" i="1">
                            <a:solidFill>
                              <a:srgbClr val="0070C0"/>
                            </a:solidFill>
                            <a:latin typeface="Cambria Math" panose="02040503050406030204" pitchFamily="18" charset="0"/>
                            <a:ea typeface="Cambria Math" panose="02040503050406030204" pitchFamily="18" charset="0"/>
                            <a:cs typeface="Arial" panose="020B0604020202020204" pitchFamily="34" charset="0"/>
                          </a:rPr>
                        </m:ctrlPr>
                      </m:sSubPr>
                      <m:e>
                        <m:r>
                          <a:rPr lang="en-US" sz="1800" b="1" i="1">
                            <a:solidFill>
                              <a:srgbClr val="0070C0"/>
                            </a:solidFill>
                            <a:latin typeface="Cambria Math" panose="02040503050406030204" pitchFamily="18" charset="0"/>
                            <a:ea typeface="Cambria Math" panose="02040503050406030204" pitchFamily="18" charset="0"/>
                            <a:cs typeface="Arial" panose="020B0604020202020204" pitchFamily="34" charset="0"/>
                          </a:rPr>
                          <m:t>𝑲</m:t>
                        </m:r>
                      </m:e>
                      <m:sub>
                        <m:r>
                          <a:rPr lang="ru-RU" sz="1800" b="1">
                            <a:solidFill>
                              <a:srgbClr val="0070C0"/>
                            </a:solidFill>
                            <a:latin typeface="Cambria Math" panose="02040503050406030204" pitchFamily="18" charset="0"/>
                            <a:ea typeface="Cambria Math" panose="02040503050406030204" pitchFamily="18" charset="0"/>
                            <a:cs typeface="Arial" panose="020B0604020202020204" pitchFamily="34" charset="0"/>
                          </a:rPr>
                          <m:t>Борис</m:t>
                        </m:r>
                      </m:sub>
                    </m:sSub>
                    <m:r>
                      <a:rPr lang="en-US" sz="1800" b="1" i="1" smtClean="0">
                        <a:solidFill>
                          <a:srgbClr val="0070C0"/>
                        </a:solidFill>
                        <a:latin typeface="Cambria Math" panose="02040503050406030204" pitchFamily="18" charset="0"/>
                        <a:ea typeface="Cambria Math" panose="02040503050406030204" pitchFamily="18" charset="0"/>
                        <a:cs typeface="Arial" panose="020B0604020202020204" pitchFamily="34" charset="0"/>
                      </a:rPr>
                      <m:t>𝑨</m:t>
                    </m:r>
                    <m:r>
                      <a:rPr lang="en-US" sz="1800" b="1" i="1" smtClean="0">
                        <a:solidFill>
                          <a:srgbClr val="0070C0"/>
                        </a:solidFill>
                        <a:latin typeface="Cambria Math" panose="02040503050406030204" pitchFamily="18" charset="0"/>
                        <a:ea typeface="Cambria Math" panose="02040503050406030204" pitchFamily="18" charset="0"/>
                        <a:cs typeface="Arial" panose="020B0604020202020204" pitchFamily="34" charset="0"/>
                      </a:rPr>
                      <m:t> &amp; </m:t>
                    </m:r>
                    <m:sSub>
                      <m:sSubPr>
                        <m:ctrlPr>
                          <a:rPr lang="ru-RU" sz="1800" b="1" i="1">
                            <a:solidFill>
                              <a:srgbClr val="0070C0"/>
                            </a:solidFill>
                            <a:latin typeface="Cambria Math" panose="02040503050406030204" pitchFamily="18" charset="0"/>
                            <a:ea typeface="Cambria Math" panose="02040503050406030204" pitchFamily="18" charset="0"/>
                            <a:cs typeface="Arial" panose="020B0604020202020204" pitchFamily="34" charset="0"/>
                          </a:rPr>
                        </m:ctrlPr>
                      </m:sSubPr>
                      <m:e>
                        <m:r>
                          <a:rPr lang="en-US" sz="1800" b="1" i="1">
                            <a:solidFill>
                              <a:srgbClr val="0070C0"/>
                            </a:solidFill>
                            <a:latin typeface="Cambria Math" panose="02040503050406030204" pitchFamily="18" charset="0"/>
                            <a:ea typeface="Cambria Math" panose="02040503050406030204" pitchFamily="18" charset="0"/>
                            <a:cs typeface="Arial" panose="020B0604020202020204" pitchFamily="34" charset="0"/>
                          </a:rPr>
                          <m:t>𝑲</m:t>
                        </m:r>
                      </m:e>
                      <m:sub>
                        <m:r>
                          <a:rPr lang="ru-RU" sz="1800" b="1">
                            <a:solidFill>
                              <a:srgbClr val="0070C0"/>
                            </a:solidFill>
                            <a:latin typeface="Cambria Math" panose="02040503050406030204" pitchFamily="18" charset="0"/>
                            <a:ea typeface="Cambria Math" panose="02040503050406030204" pitchFamily="18" charset="0"/>
                            <a:cs typeface="Arial" panose="020B0604020202020204" pitchFamily="34" charset="0"/>
                          </a:rPr>
                          <m:t>Борис</m:t>
                        </m:r>
                      </m:sub>
                    </m:sSub>
                    <m:r>
                      <a:rPr lang="en-US" sz="1800" b="1" i="1" smtClean="0">
                        <a:solidFill>
                          <a:srgbClr val="0070C0"/>
                        </a:solidFill>
                        <a:latin typeface="Cambria Math" panose="02040503050406030204" pitchFamily="18" charset="0"/>
                        <a:ea typeface="Cambria Math" panose="02040503050406030204" pitchFamily="18" charset="0"/>
                        <a:cs typeface="Arial" panose="020B0604020202020204" pitchFamily="34" charset="0"/>
                      </a:rPr>
                      <m:t>𝒃</m:t>
                    </m:r>
                    <m:r>
                      <a:rPr lang="en-US" sz="1800" b="1" i="1" smtClean="0">
                        <a:solidFill>
                          <a:srgbClr val="0070C0"/>
                        </a:solidFill>
                        <a:latin typeface="Cambria Math" panose="02040503050406030204" pitchFamily="18" charset="0"/>
                        <a:ea typeface="Cambria Math" panose="02040503050406030204" pitchFamily="18" charset="0"/>
                        <a:cs typeface="Arial" panose="020B0604020202020204" pitchFamily="34" charset="0"/>
                      </a:rPr>
                      <m:t> &amp; </m:t>
                    </m:r>
                    <m:sSub>
                      <m:sSubPr>
                        <m:ctrlPr>
                          <a:rPr lang="ru-RU" sz="1800" b="1" i="1">
                            <a:solidFill>
                              <a:srgbClr val="0070C0"/>
                            </a:solidFill>
                            <a:latin typeface="Cambria Math" panose="02040503050406030204" pitchFamily="18" charset="0"/>
                            <a:ea typeface="Cambria Math" panose="02040503050406030204" pitchFamily="18" charset="0"/>
                            <a:cs typeface="Arial" panose="020B0604020202020204" pitchFamily="34" charset="0"/>
                          </a:rPr>
                        </m:ctrlPr>
                      </m:sSubPr>
                      <m:e>
                        <m:r>
                          <a:rPr lang="en-US" sz="1800" b="1" i="1">
                            <a:solidFill>
                              <a:srgbClr val="0070C0"/>
                            </a:solidFill>
                            <a:latin typeface="Cambria Math" panose="02040503050406030204" pitchFamily="18" charset="0"/>
                            <a:ea typeface="Cambria Math" panose="02040503050406030204" pitchFamily="18" charset="0"/>
                            <a:cs typeface="Arial" panose="020B0604020202020204" pitchFamily="34" charset="0"/>
                          </a:rPr>
                          <m:t>𝑲</m:t>
                        </m:r>
                      </m:e>
                      <m:sub>
                        <m:r>
                          <a:rPr lang="ru-RU" sz="1800" b="1">
                            <a:solidFill>
                              <a:srgbClr val="0070C0"/>
                            </a:solidFill>
                            <a:latin typeface="Cambria Math" panose="02040503050406030204" pitchFamily="18" charset="0"/>
                            <a:ea typeface="Cambria Math" panose="02040503050406030204" pitchFamily="18" charset="0"/>
                            <a:cs typeface="Arial" panose="020B0604020202020204" pitchFamily="34" charset="0"/>
                          </a:rPr>
                          <m:t>Борис</m:t>
                        </m:r>
                      </m:sub>
                    </m:sSub>
                    <m:r>
                      <a:rPr lang="en-US" sz="1800" b="1" i="1" smtClean="0">
                        <a:solidFill>
                          <a:srgbClr val="0070C0"/>
                        </a:solidFill>
                        <a:latin typeface="Cambria Math" panose="02040503050406030204" pitchFamily="18" charset="0"/>
                        <a:ea typeface="Cambria Math" panose="02040503050406030204" pitchFamily="18" charset="0"/>
                        <a:cs typeface="Arial" panose="020B0604020202020204" pitchFamily="34" charset="0"/>
                      </a:rPr>
                      <m:t>𝒑</m:t>
                    </m:r>
                  </m:oMath>
                </a14:m>
                <a:r>
                  <a:rPr lang="en-US" sz="1800" b="1" dirty="0">
                    <a:solidFill>
                      <a:srgbClr val="0070C0"/>
                    </a:solidFill>
                    <a:ea typeface="Cambria Math" panose="02040503050406030204" pitchFamily="18" charset="0"/>
                  </a:rPr>
                  <a:t> </a:t>
                </a:r>
                <a14:m>
                  <m:oMath xmlns:m="http://schemas.openxmlformats.org/officeDocument/2006/math">
                    <m:r>
                      <a:rPr lang="en-US" sz="1800" b="1" i="1">
                        <a:solidFill>
                          <a:srgbClr val="0070C0"/>
                        </a:solidFill>
                        <a:latin typeface="Cambria Math" panose="02040503050406030204" pitchFamily="18" charset="0"/>
                        <a:ea typeface="Cambria Math" panose="02040503050406030204" pitchFamily="18" charset="0"/>
                      </a:rPr>
                      <m:t>→</m:t>
                    </m:r>
                    <m:sSub>
                      <m:sSubPr>
                        <m:ctrlPr>
                          <a:rPr lang="ru-RU" sz="1800" b="1" i="1">
                            <a:solidFill>
                              <a:srgbClr val="0070C0"/>
                            </a:solidFill>
                            <a:latin typeface="Cambria Math" panose="02040503050406030204" pitchFamily="18" charset="0"/>
                            <a:ea typeface="Cambria Math" panose="02040503050406030204" pitchFamily="18" charset="0"/>
                            <a:cs typeface="Arial" panose="020B0604020202020204" pitchFamily="34" charset="0"/>
                          </a:rPr>
                        </m:ctrlPr>
                      </m:sSubPr>
                      <m:e>
                        <m:r>
                          <a:rPr lang="en-US" sz="1800" b="1" i="1">
                            <a:solidFill>
                              <a:srgbClr val="0070C0"/>
                            </a:solidFill>
                            <a:latin typeface="Cambria Math" panose="02040503050406030204" pitchFamily="18" charset="0"/>
                            <a:ea typeface="Cambria Math" panose="02040503050406030204" pitchFamily="18" charset="0"/>
                            <a:cs typeface="Arial" panose="020B0604020202020204" pitchFamily="34" charset="0"/>
                          </a:rPr>
                          <m:t>𝑲</m:t>
                        </m:r>
                      </m:e>
                      <m:sub>
                        <m:r>
                          <a:rPr lang="ru-RU" sz="1800" b="1">
                            <a:solidFill>
                              <a:srgbClr val="0070C0"/>
                            </a:solidFill>
                            <a:latin typeface="Cambria Math" panose="02040503050406030204" pitchFamily="18" charset="0"/>
                            <a:ea typeface="Cambria Math" panose="02040503050406030204" pitchFamily="18" charset="0"/>
                            <a:cs typeface="Arial" panose="020B0604020202020204" pitchFamily="34" charset="0"/>
                          </a:rPr>
                          <m:t>Борис</m:t>
                        </m:r>
                      </m:sub>
                    </m:sSub>
                    <m:r>
                      <a:rPr lang="en-US" sz="1800" b="1" i="0" smtClean="0">
                        <a:solidFill>
                          <a:srgbClr val="0070C0"/>
                        </a:solidFill>
                        <a:latin typeface="Cambria Math" panose="02040503050406030204" pitchFamily="18" charset="0"/>
                        <a:ea typeface="Cambria Math" panose="02040503050406030204" pitchFamily="18" charset="0"/>
                        <a:cs typeface="Arial" panose="020B0604020202020204" pitchFamily="34" charset="0"/>
                      </a:rPr>
                      <m:t>𝐊𝐞𝐲</m:t>
                    </m:r>
                  </m:oMath>
                </a14:m>
                <a:endParaRPr lang="en-US" sz="1800" b="1" dirty="0"/>
              </a:p>
              <a:p>
                <a:pPr marL="0" indent="0">
                  <a:buNone/>
                </a:pPr>
                <a:endParaRPr lang="en-US" sz="1600" dirty="0" smtClean="0"/>
              </a:p>
              <a:p>
                <a:pPr marL="0" indent="0">
                  <a:buNone/>
                </a:pPr>
                <a:endParaRPr lang="en-US" sz="1600" dirty="0"/>
              </a:p>
            </p:txBody>
          </p:sp>
        </mc:Choice>
        <mc:Fallback xmlns="">
          <p:sp>
            <p:nvSpPr>
              <p:cNvPr id="7" name="Объект 6"/>
              <p:cNvSpPr>
                <a:spLocks noGrp="1" noRot="1" noChangeAspect="1" noMove="1" noResize="1" noEditPoints="1" noAdjustHandles="1" noChangeArrowheads="1" noChangeShapeType="1" noTextEdit="1"/>
              </p:cNvSpPr>
              <p:nvPr>
                <p:ph sz="quarter" idx="4294967295"/>
              </p:nvPr>
            </p:nvSpPr>
            <p:spPr>
              <a:xfrm>
                <a:off x="4572000" y="4797152"/>
                <a:ext cx="4536504" cy="1872206"/>
              </a:xfrm>
              <a:prstGeom prst="rect">
                <a:avLst/>
              </a:prstGeom>
              <a:blipFill rotWithShape="0">
                <a:blip r:embed="rId5"/>
                <a:stretch>
                  <a:fillRect l="-1075" t="-3257"/>
                </a:stretch>
              </a:blipFill>
            </p:spPr>
            <p:txBody>
              <a:bodyPr/>
              <a:lstStyle/>
              <a:p>
                <a:r>
                  <a:rPr lang="ru-RU">
                    <a:noFill/>
                  </a:rPr>
                  <a:t> </a:t>
                </a:r>
              </a:p>
            </p:txBody>
          </p:sp>
        </mc:Fallback>
      </mc:AlternateContent>
      <p:sp>
        <p:nvSpPr>
          <p:cNvPr id="8" name="Заголовок 1"/>
          <p:cNvSpPr txBox="1">
            <a:spLocks/>
          </p:cNvSpPr>
          <p:nvPr/>
        </p:nvSpPr>
        <p:spPr>
          <a:xfrm>
            <a:off x="395536" y="1106558"/>
            <a:ext cx="8568952" cy="2127769"/>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ru-RU" sz="2800" dirty="0" smtClean="0">
                <a:solidFill>
                  <a:srgbClr val="0070C0"/>
                </a:solidFill>
              </a:rPr>
              <a:t>Агенты </a:t>
            </a:r>
            <a:r>
              <a:rPr lang="en-US" sz="2800" dirty="0" smtClean="0">
                <a:solidFill>
                  <a:srgbClr val="0070C0"/>
                </a:solidFill>
                <a:latin typeface="Arial" panose="020B0604020202020204" pitchFamily="34" charset="0"/>
                <a:cs typeface="Arial" panose="020B0604020202020204" pitchFamily="34" charset="0"/>
              </a:rPr>
              <a:t>Agents </a:t>
            </a:r>
            <a:r>
              <a:rPr lang="ru-RU" sz="2800" dirty="0" smtClean="0">
                <a:solidFill>
                  <a:srgbClr val="0070C0"/>
                </a:solidFill>
                <a:latin typeface="Arial" panose="020B0604020202020204" pitchFamily="34" charset="0"/>
                <a:cs typeface="Arial" panose="020B0604020202020204" pitchFamily="34" charset="0"/>
              </a:rPr>
              <a:t>= </a:t>
            </a:r>
            <a:r>
              <a:rPr lang="en-US" sz="2800" dirty="0" smtClean="0">
                <a:solidFill>
                  <a:srgbClr val="0070C0"/>
                </a:solidFill>
                <a:latin typeface="Arial" panose="020B0604020202020204" pitchFamily="34" charset="0"/>
                <a:cs typeface="Arial" panose="020B0604020202020204" pitchFamily="34" charset="0"/>
              </a:rPr>
              <a:t>{</a:t>
            </a:r>
            <a:r>
              <a:rPr lang="ru-RU" sz="2800" dirty="0" smtClean="0">
                <a:solidFill>
                  <a:srgbClr val="0070C0"/>
                </a:solidFill>
                <a:latin typeface="Arial" panose="020B0604020202020204" pitchFamily="34" charset="0"/>
                <a:cs typeface="Arial" panose="020B0604020202020204" pitchFamily="34" charset="0"/>
              </a:rPr>
              <a:t>Аня</a:t>
            </a:r>
            <a:r>
              <a:rPr lang="en-US" sz="2800" dirty="0" smtClean="0">
                <a:solidFill>
                  <a:srgbClr val="0070C0"/>
                </a:solidFill>
                <a:latin typeface="Arial" panose="020B0604020202020204" pitchFamily="34" charset="0"/>
                <a:cs typeface="Arial" panose="020B0604020202020204" pitchFamily="34" charset="0"/>
              </a:rPr>
              <a:t>,</a:t>
            </a:r>
            <a:r>
              <a:rPr lang="ru-RU" sz="2800" dirty="0" smtClean="0">
                <a:solidFill>
                  <a:srgbClr val="0070C0"/>
                </a:solidFill>
                <a:latin typeface="Arial" panose="020B0604020202020204" pitchFamily="34" charset="0"/>
                <a:cs typeface="Arial" panose="020B0604020202020204" pitchFamily="34" charset="0"/>
              </a:rPr>
              <a:t> Борис</a:t>
            </a:r>
            <a:r>
              <a:rPr lang="en-US" sz="2800" dirty="0" smtClean="0">
                <a:solidFill>
                  <a:srgbClr val="0070C0"/>
                </a:solidFill>
                <a:latin typeface="Arial" panose="020B0604020202020204" pitchFamily="34" charset="0"/>
                <a:cs typeface="Arial" panose="020B0604020202020204" pitchFamily="34" charset="0"/>
              </a:rPr>
              <a:t>} </a:t>
            </a:r>
            <a:endParaRPr lang="ru-RU" sz="2800" dirty="0" smtClean="0">
              <a:solidFill>
                <a:srgbClr val="0070C0"/>
              </a:solidFill>
              <a:latin typeface="Arial" panose="020B0604020202020204" pitchFamily="34" charset="0"/>
              <a:cs typeface="Arial" panose="020B0604020202020204" pitchFamily="34" charset="0"/>
            </a:endParaRPr>
          </a:p>
          <a:p>
            <a:r>
              <a:rPr lang="en-US" sz="2800" dirty="0" smtClean="0">
                <a:solidFill>
                  <a:srgbClr val="0070C0"/>
                </a:solidFill>
                <a:latin typeface="Arial" panose="020B0604020202020204" pitchFamily="34" charset="0"/>
                <a:cs typeface="Arial" panose="020B0604020202020204" pitchFamily="34" charset="0"/>
              </a:rPr>
              <a:t>Atoms={g, p, a, b, A, B, Key}</a:t>
            </a:r>
            <a:r>
              <a:rPr lang="ru-RU" sz="2800" dirty="0" smtClean="0">
                <a:solidFill>
                  <a:srgbClr val="0070C0"/>
                </a:solidFill>
                <a:latin typeface="Arial" panose="020B0604020202020204" pitchFamily="34" charset="0"/>
                <a:cs typeface="Arial" panose="020B0604020202020204" pitchFamily="34" charset="0"/>
              </a:rPr>
              <a:t> </a:t>
            </a:r>
          </a:p>
          <a:p>
            <a:r>
              <a:rPr lang="en-US" sz="2800" dirty="0" smtClean="0">
                <a:solidFill>
                  <a:srgbClr val="0070C0"/>
                </a:solidFill>
                <a:latin typeface="Arial" panose="020B0604020202020204" pitchFamily="34" charset="0"/>
                <a:cs typeface="Arial" panose="020B0604020202020204" pitchFamily="34" charset="0"/>
              </a:rPr>
              <a:t>a</a:t>
            </a:r>
            <a:r>
              <a:rPr lang="en-US" sz="2800" dirty="0">
                <a:solidFill>
                  <a:srgbClr val="0070C0"/>
                </a:solidFill>
                <a:latin typeface="Arial" panose="020B0604020202020204" pitchFamily="34" charset="0"/>
                <a:cs typeface="Arial" panose="020B0604020202020204" pitchFamily="34" charset="0"/>
              </a:rPr>
              <a:t>,</a:t>
            </a:r>
            <a:r>
              <a:rPr lang="ru-RU" sz="2800" dirty="0">
                <a:solidFill>
                  <a:srgbClr val="0070C0"/>
                </a:solidFill>
                <a:latin typeface="Arial" panose="020B0604020202020204" pitchFamily="34" charset="0"/>
                <a:cs typeface="Arial" panose="020B0604020202020204" pitchFamily="34" charset="0"/>
              </a:rPr>
              <a:t> </a:t>
            </a:r>
            <a:r>
              <a:rPr lang="en-US" sz="2800" dirty="0" smtClean="0">
                <a:solidFill>
                  <a:srgbClr val="0070C0"/>
                </a:solidFill>
                <a:latin typeface="Arial" panose="020B0604020202020204" pitchFamily="34" charset="0"/>
                <a:cs typeface="Arial" panose="020B0604020202020204" pitchFamily="34" charset="0"/>
              </a:rPr>
              <a:t>b </a:t>
            </a:r>
            <a:r>
              <a:rPr lang="ru-RU" sz="2800" dirty="0">
                <a:solidFill>
                  <a:srgbClr val="0070C0"/>
                </a:solidFill>
                <a:latin typeface="Arial" panose="020B0604020202020204" pitchFamily="34" charset="0"/>
                <a:cs typeface="Arial" panose="020B0604020202020204" pitchFamily="34" charset="0"/>
              </a:rPr>
              <a:t>– закрытые </a:t>
            </a:r>
            <a:r>
              <a:rPr lang="ru-RU" sz="2800" dirty="0" smtClean="0">
                <a:solidFill>
                  <a:srgbClr val="0070C0"/>
                </a:solidFill>
                <a:latin typeface="Arial" panose="020B0604020202020204" pitchFamily="34" charset="0"/>
                <a:cs typeface="Arial" panose="020B0604020202020204" pitchFamily="34" charset="0"/>
              </a:rPr>
              <a:t>ключи</a:t>
            </a:r>
            <a:endParaRPr lang="en-US" sz="2800" dirty="0" smtClean="0">
              <a:solidFill>
                <a:srgbClr val="0070C0"/>
              </a:solidFill>
              <a:latin typeface="Arial" panose="020B0604020202020204" pitchFamily="34" charset="0"/>
              <a:cs typeface="Arial" panose="020B0604020202020204" pitchFamily="34" charset="0"/>
            </a:endParaRPr>
          </a:p>
          <a:p>
            <a:r>
              <a:rPr lang="en-US" sz="2800" dirty="0" smtClean="0">
                <a:solidFill>
                  <a:srgbClr val="0070C0"/>
                </a:solidFill>
                <a:latin typeface="Arial" panose="020B0604020202020204" pitchFamily="34" charset="0"/>
                <a:cs typeface="Arial" panose="020B0604020202020204" pitchFamily="34" charset="0"/>
              </a:rPr>
              <a:t>g</a:t>
            </a:r>
            <a:r>
              <a:rPr lang="ru-RU" sz="2800" dirty="0">
                <a:solidFill>
                  <a:srgbClr val="0070C0"/>
                </a:solidFill>
                <a:latin typeface="Arial" panose="020B0604020202020204" pitchFamily="34" charset="0"/>
                <a:cs typeface="Arial" panose="020B0604020202020204" pitchFamily="34" charset="0"/>
              </a:rPr>
              <a:t>,</a:t>
            </a:r>
            <a:r>
              <a:rPr lang="en-US" sz="2800" dirty="0">
                <a:solidFill>
                  <a:srgbClr val="0070C0"/>
                </a:solidFill>
                <a:latin typeface="Arial" panose="020B0604020202020204" pitchFamily="34" charset="0"/>
                <a:cs typeface="Arial" panose="020B0604020202020204" pitchFamily="34" charset="0"/>
              </a:rPr>
              <a:t> p </a:t>
            </a:r>
            <a:r>
              <a:rPr lang="ru-RU" sz="2800" dirty="0">
                <a:solidFill>
                  <a:srgbClr val="0070C0"/>
                </a:solidFill>
                <a:latin typeface="Arial" panose="020B0604020202020204" pitchFamily="34" charset="0"/>
                <a:cs typeface="Arial" panose="020B0604020202020204" pitchFamily="34" charset="0"/>
              </a:rPr>
              <a:t>– открытые параметры</a:t>
            </a:r>
            <a:endParaRPr lang="ru-RU" sz="2800" dirty="0">
              <a:solidFill>
                <a:srgbClr val="0070C0"/>
              </a:solidFill>
            </a:endParaRPr>
          </a:p>
          <a:p>
            <a:r>
              <a:rPr lang="en-US" sz="2800" dirty="0" smtClean="0">
                <a:solidFill>
                  <a:srgbClr val="0070C0"/>
                </a:solidFill>
                <a:latin typeface="Arial" panose="020B0604020202020204" pitchFamily="34" charset="0"/>
                <a:cs typeface="Arial" panose="020B0604020202020204" pitchFamily="34" charset="0"/>
              </a:rPr>
              <a:t>A,B </a:t>
            </a:r>
            <a:r>
              <a:rPr lang="ru-RU" sz="2800" dirty="0" smtClean="0">
                <a:solidFill>
                  <a:srgbClr val="0070C0"/>
                </a:solidFill>
                <a:latin typeface="Arial" panose="020B0604020202020204" pitchFamily="34" charset="0"/>
                <a:cs typeface="Arial" panose="020B0604020202020204" pitchFamily="34" charset="0"/>
              </a:rPr>
              <a:t>– открытые ключи </a:t>
            </a:r>
            <a:endParaRPr lang="en-US" sz="2800" dirty="0" smtClean="0">
              <a:solidFill>
                <a:srgbClr val="0070C0"/>
              </a:solidFill>
              <a:latin typeface="Arial" panose="020B0604020202020204" pitchFamily="34" charset="0"/>
              <a:cs typeface="Arial" panose="020B0604020202020204" pitchFamily="34" charset="0"/>
            </a:endParaRPr>
          </a:p>
          <a:p>
            <a:r>
              <a:rPr lang="en-US" sz="2800" dirty="0" smtClean="0">
                <a:solidFill>
                  <a:srgbClr val="0070C0"/>
                </a:solidFill>
                <a:latin typeface="Arial" panose="020B0604020202020204" pitchFamily="34" charset="0"/>
                <a:cs typeface="Arial" panose="020B0604020202020204" pitchFamily="34" charset="0"/>
              </a:rPr>
              <a:t>Key </a:t>
            </a:r>
            <a:r>
              <a:rPr lang="ru-RU" sz="2800" dirty="0" smtClean="0">
                <a:solidFill>
                  <a:srgbClr val="0070C0"/>
                </a:solidFill>
                <a:latin typeface="Arial" panose="020B0604020202020204" pitchFamily="34" charset="0"/>
                <a:cs typeface="Arial" panose="020B0604020202020204" pitchFamily="34" charset="0"/>
              </a:rPr>
              <a:t>–</a:t>
            </a:r>
            <a:r>
              <a:rPr lang="en-US" sz="2800" dirty="0" smtClean="0">
                <a:solidFill>
                  <a:srgbClr val="0070C0"/>
                </a:solidFill>
                <a:latin typeface="Arial" panose="020B0604020202020204" pitchFamily="34" charset="0"/>
                <a:cs typeface="Arial" panose="020B0604020202020204" pitchFamily="34" charset="0"/>
              </a:rPr>
              <a:t> </a:t>
            </a:r>
            <a:r>
              <a:rPr lang="ru-RU" sz="2800" dirty="0" smtClean="0">
                <a:solidFill>
                  <a:srgbClr val="0070C0"/>
                </a:solidFill>
                <a:latin typeface="Arial" panose="020B0604020202020204" pitchFamily="34" charset="0"/>
                <a:cs typeface="Arial" panose="020B0604020202020204" pitchFamily="34" charset="0"/>
              </a:rPr>
              <a:t>общий секретный ключ</a:t>
            </a:r>
          </a:p>
        </p:txBody>
      </p:sp>
    </p:spTree>
    <p:extLst>
      <p:ext uri="{BB962C8B-B14F-4D97-AF65-F5344CB8AC3E}">
        <p14:creationId xmlns:p14="http://schemas.microsoft.com/office/powerpoint/2010/main" val="3160330632"/>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28650" y="1"/>
            <a:ext cx="7886700" cy="692696"/>
          </a:xfrm>
        </p:spPr>
        <p:txBody>
          <a:bodyPr>
            <a:normAutofit fontScale="90000"/>
          </a:bodyPr>
          <a:lstStyle/>
          <a:p>
            <a:r>
              <a:rPr lang="ru-RU" dirty="0" smtClean="0"/>
              <a:t>Формирование общего ключа</a:t>
            </a:r>
            <a:endParaRPr lang="ru-RU" dirty="0"/>
          </a:p>
        </p:txBody>
      </p:sp>
      <mc:AlternateContent xmlns:mc="http://schemas.openxmlformats.org/markup-compatibility/2006" xmlns:a14="http://schemas.microsoft.com/office/drawing/2010/main">
        <mc:Choice Requires="a14">
          <p:sp>
            <p:nvSpPr>
              <p:cNvPr id="3" name="Объект 2"/>
              <p:cNvSpPr>
                <a:spLocks noGrp="1"/>
              </p:cNvSpPr>
              <p:nvPr>
                <p:ph idx="1"/>
              </p:nvPr>
            </p:nvSpPr>
            <p:spPr>
              <a:xfrm>
                <a:off x="107504" y="548680"/>
                <a:ext cx="8928992" cy="6264696"/>
              </a:xfrm>
            </p:spPr>
            <p:txBody>
              <a:bodyPr/>
              <a:lstStyle/>
              <a:p>
                <a:pPr marL="0" indent="0">
                  <a:buNone/>
                </a:pPr>
                <a:r>
                  <a:rPr lang="ru-RU" dirty="0" smtClean="0"/>
                  <a:t>Аня генерирует </a:t>
                </a:r>
                <a:r>
                  <a:rPr lang="ru-RU" dirty="0"/>
                  <a:t>случайное натуральное </a:t>
                </a:r>
                <a:r>
                  <a:rPr lang="ru-RU" dirty="0">
                    <a:solidFill>
                      <a:srgbClr val="0070C0"/>
                    </a:solidFill>
                  </a:rPr>
                  <a:t>число </a:t>
                </a:r>
                <a:r>
                  <a:rPr lang="ru-RU" i="1" dirty="0">
                    <a:solidFill>
                      <a:srgbClr val="0070C0"/>
                    </a:solidFill>
                  </a:rPr>
                  <a:t>a</a:t>
                </a:r>
                <a:r>
                  <a:rPr lang="ru-RU" dirty="0">
                    <a:solidFill>
                      <a:srgbClr val="FF0000"/>
                    </a:solidFill>
                  </a:rPr>
                  <a:t> </a:t>
                </a:r>
                <a:r>
                  <a:rPr lang="ru-RU" dirty="0"/>
                  <a:t>— </a:t>
                </a:r>
                <a:r>
                  <a:rPr lang="ru-RU" i="1" dirty="0"/>
                  <a:t>закрытый ключ. </a:t>
                </a:r>
                <a14:m>
                  <m:oMath xmlns:m="http://schemas.openxmlformats.org/officeDocument/2006/math">
                    <m:sSub>
                      <m:sSubPr>
                        <m:ctrlPr>
                          <a:rPr lang="en-US" b="1" i="1">
                            <a:solidFill>
                              <a:schemeClr val="accent5"/>
                            </a:solidFill>
                            <a:latin typeface="Cambria Math" panose="02040503050406030204" pitchFamily="18" charset="0"/>
                          </a:rPr>
                        </m:ctrlPr>
                      </m:sSubPr>
                      <m:e>
                        <m:r>
                          <a:rPr lang="en-US" b="1" i="0">
                            <a:solidFill>
                              <a:schemeClr val="accent5"/>
                            </a:solidFill>
                            <a:latin typeface="Cambria Math" panose="02040503050406030204" pitchFamily="18" charset="0"/>
                          </a:rPr>
                          <m:t>𝐊</m:t>
                        </m:r>
                      </m:e>
                      <m:sub>
                        <m:r>
                          <a:rPr lang="en-US" b="1" i="0">
                            <a:solidFill>
                              <a:schemeClr val="accent5"/>
                            </a:solidFill>
                            <a:latin typeface="Cambria Math" panose="02040503050406030204" pitchFamily="18" charset="0"/>
                          </a:rPr>
                          <m:t>𝐀</m:t>
                        </m:r>
                        <m:r>
                          <a:rPr lang="ru-RU" b="1" i="0">
                            <a:solidFill>
                              <a:schemeClr val="accent5"/>
                            </a:solidFill>
                            <a:latin typeface="Cambria Math" panose="02040503050406030204" pitchFamily="18" charset="0"/>
                          </a:rPr>
                          <m:t>ня</m:t>
                        </m:r>
                      </m:sub>
                    </m:sSub>
                    <m:r>
                      <m:rPr>
                        <m:nor/>
                      </m:rPr>
                      <a:rPr lang="en-US" b="1">
                        <a:solidFill>
                          <a:schemeClr val="accent5"/>
                        </a:solidFill>
                        <a:latin typeface="Cambria Math" panose="02040503050406030204" pitchFamily="18" charset="0"/>
                      </a:rPr>
                      <m:t>a</m:t>
                    </m:r>
                    <m:r>
                      <m:rPr>
                        <m:nor/>
                      </m:rPr>
                      <a:rPr lang="ru-RU" b="1">
                        <a:solidFill>
                          <a:schemeClr val="accent5"/>
                        </a:solidFill>
                        <a:latin typeface="Cambria Math" panose="02040503050406030204" pitchFamily="18" charset="0"/>
                      </a:rPr>
                      <m:t>(тайна)</m:t>
                    </m:r>
                  </m:oMath>
                </a14:m>
                <a:r>
                  <a:rPr lang="ru-RU" dirty="0" smtClean="0">
                    <a:latin typeface="Cambria Math" panose="02040503050406030204" pitchFamily="18" charset="0"/>
                  </a:rPr>
                  <a:t>и генерирует </a:t>
                </a:r>
                <a:r>
                  <a:rPr lang="ru-RU" i="1" dirty="0"/>
                  <a:t>открытые параметры</a:t>
                </a:r>
                <a:r>
                  <a:rPr lang="ru-RU" dirty="0"/>
                  <a:t> </a:t>
                </a:r>
                <a:r>
                  <a:rPr lang="ru-RU" dirty="0">
                    <a:solidFill>
                      <a:srgbClr val="0070C0"/>
                    </a:solidFill>
                  </a:rPr>
                  <a:t>p</a:t>
                </a:r>
                <a:r>
                  <a:rPr lang="ru-RU" dirty="0"/>
                  <a:t> и </a:t>
                </a:r>
                <a:r>
                  <a:rPr lang="ru-RU" dirty="0" smtClean="0">
                    <a:solidFill>
                      <a:srgbClr val="0070C0"/>
                    </a:solidFill>
                  </a:rPr>
                  <a:t>g</a:t>
                </a:r>
              </a:p>
              <a:p>
                <a:pPr marL="0" indent="0">
                  <a:buNone/>
                </a:pPr>
                <a:r>
                  <a:rPr lang="ru-RU" b="1" dirty="0" smtClean="0">
                    <a:solidFill>
                      <a:schemeClr val="accent5"/>
                    </a:solidFill>
                  </a:rPr>
                  <a:t>Аня</a:t>
                </a:r>
                <a:r>
                  <a:rPr lang="en-US" b="1" dirty="0" smtClean="0">
                    <a:solidFill>
                      <a:schemeClr val="accent5"/>
                    </a:solidFill>
                  </a:rPr>
                  <a:t>: </a:t>
                </a:r>
                <a14:m>
                  <m:oMath xmlns:m="http://schemas.openxmlformats.org/officeDocument/2006/math">
                    <m:sSub>
                      <m:sSubPr>
                        <m:ctrlPr>
                          <a:rPr lang="en-US" b="1" i="1" smtClean="0">
                            <a:solidFill>
                              <a:srgbClr val="0070C0"/>
                            </a:solidFill>
                            <a:latin typeface="Cambria Math" panose="02040503050406030204" pitchFamily="18" charset="0"/>
                          </a:rPr>
                        </m:ctrlPr>
                      </m:sSubPr>
                      <m:e>
                        <m:r>
                          <a:rPr lang="en-US" b="1" i="0">
                            <a:solidFill>
                              <a:srgbClr val="0070C0"/>
                            </a:solidFill>
                            <a:latin typeface="Cambria Math" panose="02040503050406030204" pitchFamily="18" charset="0"/>
                          </a:rPr>
                          <m:t>𝐊</m:t>
                        </m:r>
                      </m:e>
                      <m:sub>
                        <m:r>
                          <a:rPr lang="en-US" b="1" i="0">
                            <a:solidFill>
                              <a:srgbClr val="0070C0"/>
                            </a:solidFill>
                            <a:latin typeface="Cambria Math" panose="02040503050406030204" pitchFamily="18" charset="0"/>
                          </a:rPr>
                          <m:t>𝐀</m:t>
                        </m:r>
                        <m:r>
                          <a:rPr lang="ru-RU" b="1" i="0">
                            <a:solidFill>
                              <a:srgbClr val="0070C0"/>
                            </a:solidFill>
                            <a:latin typeface="Cambria Math" panose="02040503050406030204" pitchFamily="18" charset="0"/>
                          </a:rPr>
                          <m:t>ня</m:t>
                        </m:r>
                      </m:sub>
                    </m:sSub>
                    <m:r>
                      <m:rPr>
                        <m:nor/>
                      </m:rPr>
                      <a:rPr lang="en-US" b="1">
                        <a:solidFill>
                          <a:srgbClr val="0070C0"/>
                        </a:solidFill>
                        <a:latin typeface="Cambria Math" panose="02040503050406030204" pitchFamily="18" charset="0"/>
                      </a:rPr>
                      <m:t>a</m:t>
                    </m:r>
                    <m:r>
                      <a:rPr lang="en-US" b="1" i="0" smtClean="0">
                        <a:solidFill>
                          <a:srgbClr val="0070C0"/>
                        </a:solidFill>
                        <a:latin typeface="Cambria Math" panose="02040503050406030204" pitchFamily="18" charset="0"/>
                      </a:rPr>
                      <m:t> &amp; </m:t>
                    </m:r>
                    <m:sSub>
                      <m:sSubPr>
                        <m:ctrlPr>
                          <a:rPr lang="en-US" b="1" i="1">
                            <a:solidFill>
                              <a:srgbClr val="0070C0"/>
                            </a:solidFill>
                            <a:latin typeface="Cambria Math" panose="02040503050406030204" pitchFamily="18" charset="0"/>
                          </a:rPr>
                        </m:ctrlPr>
                      </m:sSubPr>
                      <m:e>
                        <m:r>
                          <a:rPr lang="en-US" b="1" i="0">
                            <a:solidFill>
                              <a:srgbClr val="0070C0"/>
                            </a:solidFill>
                            <a:latin typeface="Cambria Math" panose="02040503050406030204" pitchFamily="18" charset="0"/>
                          </a:rPr>
                          <m:t>𝐊</m:t>
                        </m:r>
                      </m:e>
                      <m:sub>
                        <m:r>
                          <a:rPr lang="en-US" b="1" i="0">
                            <a:solidFill>
                              <a:srgbClr val="0070C0"/>
                            </a:solidFill>
                            <a:latin typeface="Cambria Math" panose="02040503050406030204" pitchFamily="18" charset="0"/>
                          </a:rPr>
                          <m:t>𝐀</m:t>
                        </m:r>
                        <m:r>
                          <a:rPr lang="ru-RU" b="1" i="0">
                            <a:solidFill>
                              <a:srgbClr val="0070C0"/>
                            </a:solidFill>
                            <a:latin typeface="Cambria Math" panose="02040503050406030204" pitchFamily="18" charset="0"/>
                          </a:rPr>
                          <m:t>ня</m:t>
                        </m:r>
                      </m:sub>
                    </m:sSub>
                    <m:r>
                      <m:rPr>
                        <m:nor/>
                      </m:rPr>
                      <a:rPr lang="en-US" b="1" smtClean="0">
                        <a:solidFill>
                          <a:srgbClr val="0070C0"/>
                        </a:solidFill>
                        <a:latin typeface="Cambria Math" panose="02040503050406030204" pitchFamily="18" charset="0"/>
                      </a:rPr>
                      <m:t>p</m:t>
                    </m:r>
                    <m:r>
                      <m:rPr>
                        <m:nor/>
                      </m:rPr>
                      <a:rPr lang="en-US" b="1" smtClean="0">
                        <a:solidFill>
                          <a:srgbClr val="0070C0"/>
                        </a:solidFill>
                        <a:latin typeface="Cambria Math" panose="02040503050406030204" pitchFamily="18" charset="0"/>
                      </a:rPr>
                      <m:t> &amp;</m:t>
                    </m:r>
                    <m:sSub>
                      <m:sSubPr>
                        <m:ctrlPr>
                          <a:rPr lang="en-US" b="1" i="1">
                            <a:solidFill>
                              <a:srgbClr val="0070C0"/>
                            </a:solidFill>
                            <a:latin typeface="Cambria Math" panose="02040503050406030204" pitchFamily="18" charset="0"/>
                          </a:rPr>
                        </m:ctrlPr>
                      </m:sSubPr>
                      <m:e>
                        <m:r>
                          <a:rPr lang="en-US" b="1" i="0" smtClean="0">
                            <a:solidFill>
                              <a:srgbClr val="0070C0"/>
                            </a:solidFill>
                            <a:latin typeface="Cambria Math" panose="02040503050406030204" pitchFamily="18" charset="0"/>
                          </a:rPr>
                          <m:t> </m:t>
                        </m:r>
                        <m:r>
                          <a:rPr lang="en-US" b="1" i="0">
                            <a:solidFill>
                              <a:srgbClr val="0070C0"/>
                            </a:solidFill>
                            <a:latin typeface="Cambria Math" panose="02040503050406030204" pitchFamily="18" charset="0"/>
                          </a:rPr>
                          <m:t>𝐊</m:t>
                        </m:r>
                      </m:e>
                      <m:sub>
                        <m:r>
                          <a:rPr lang="en-US" b="1" i="0">
                            <a:solidFill>
                              <a:srgbClr val="0070C0"/>
                            </a:solidFill>
                            <a:latin typeface="Cambria Math" panose="02040503050406030204" pitchFamily="18" charset="0"/>
                          </a:rPr>
                          <m:t>𝐀</m:t>
                        </m:r>
                        <m:r>
                          <a:rPr lang="ru-RU" b="1" i="0">
                            <a:solidFill>
                              <a:srgbClr val="0070C0"/>
                            </a:solidFill>
                            <a:latin typeface="Cambria Math" panose="02040503050406030204" pitchFamily="18" charset="0"/>
                          </a:rPr>
                          <m:t>ня</m:t>
                        </m:r>
                      </m:sub>
                    </m:sSub>
                    <m:r>
                      <m:rPr>
                        <m:nor/>
                      </m:rPr>
                      <a:rPr lang="en-US" b="1" smtClean="0">
                        <a:solidFill>
                          <a:srgbClr val="0070C0"/>
                        </a:solidFill>
                        <a:latin typeface="Cambria Math" panose="02040503050406030204" pitchFamily="18" charset="0"/>
                      </a:rPr>
                      <m:t>g</m:t>
                    </m:r>
                  </m:oMath>
                </a14:m>
                <a:endParaRPr lang="en-US" b="1" dirty="0">
                  <a:solidFill>
                    <a:srgbClr val="0070C0"/>
                  </a:solidFill>
                  <a:latin typeface="Cambria Math" panose="02040503050406030204" pitchFamily="18" charset="0"/>
                </a:endParaRPr>
              </a:p>
              <a:p>
                <a:pPr marL="0" indent="0">
                  <a:buNone/>
                </a:pPr>
                <a:r>
                  <a:rPr lang="ru-RU" dirty="0" smtClean="0"/>
                  <a:t>Борис </a:t>
                </a:r>
                <a:r>
                  <a:rPr lang="ru-RU" dirty="0"/>
                  <a:t>генерирует случайное натуральное </a:t>
                </a:r>
                <a:r>
                  <a:rPr lang="ru-RU" dirty="0">
                    <a:solidFill>
                      <a:srgbClr val="0070C0"/>
                    </a:solidFill>
                  </a:rPr>
                  <a:t>число </a:t>
                </a:r>
                <a:r>
                  <a:rPr lang="en-US" i="1" dirty="0">
                    <a:solidFill>
                      <a:srgbClr val="0070C0"/>
                    </a:solidFill>
                  </a:rPr>
                  <a:t>b</a:t>
                </a:r>
                <a:r>
                  <a:rPr lang="ru-RU" dirty="0"/>
                  <a:t> — </a:t>
                </a:r>
                <a:r>
                  <a:rPr lang="ru-RU" i="1" dirty="0"/>
                  <a:t>закрытый </a:t>
                </a:r>
                <a:r>
                  <a:rPr lang="ru-RU" i="1" dirty="0" smtClean="0"/>
                  <a:t>ключ.</a:t>
                </a:r>
                <a:r>
                  <a:rPr lang="en-US" i="1" dirty="0" smtClean="0"/>
                  <a:t> </a:t>
                </a:r>
              </a:p>
              <a:p>
                <a:pPr marL="0" indent="0">
                  <a:buNone/>
                </a:pPr>
                <a:r>
                  <a:rPr lang="ru-RU" b="1" dirty="0" smtClean="0">
                    <a:solidFill>
                      <a:srgbClr val="0070C0"/>
                    </a:solidFill>
                  </a:rPr>
                  <a:t>Борис</a:t>
                </a:r>
                <a:r>
                  <a:rPr lang="en-US" b="1" dirty="0" smtClean="0">
                    <a:solidFill>
                      <a:srgbClr val="0070C0"/>
                    </a:solidFill>
                  </a:rPr>
                  <a:t>: </a:t>
                </a:r>
                <a14:m>
                  <m:oMath xmlns:m="http://schemas.openxmlformats.org/officeDocument/2006/math">
                    <m:sSub>
                      <m:sSubPr>
                        <m:ctrlPr>
                          <a:rPr lang="en-US" b="1" i="1">
                            <a:solidFill>
                              <a:srgbClr val="0070C0"/>
                            </a:solidFill>
                            <a:latin typeface="Cambria Math" panose="02040503050406030204" pitchFamily="18" charset="0"/>
                          </a:rPr>
                        </m:ctrlPr>
                      </m:sSubPr>
                      <m:e>
                        <m:r>
                          <a:rPr lang="en-US" b="1" i="0">
                            <a:solidFill>
                              <a:srgbClr val="0070C0"/>
                            </a:solidFill>
                            <a:latin typeface="Cambria Math" panose="02040503050406030204" pitchFamily="18" charset="0"/>
                          </a:rPr>
                          <m:t>𝐊</m:t>
                        </m:r>
                      </m:e>
                      <m:sub>
                        <m:r>
                          <a:rPr lang="ru-RU" b="1" i="0">
                            <a:solidFill>
                              <a:srgbClr val="0070C0"/>
                            </a:solidFill>
                            <a:latin typeface="Cambria Math" panose="02040503050406030204" pitchFamily="18" charset="0"/>
                          </a:rPr>
                          <m:t>Борис</m:t>
                        </m:r>
                      </m:sub>
                    </m:sSub>
                    <m:r>
                      <m:rPr>
                        <m:nor/>
                      </m:rPr>
                      <a:rPr lang="en-US" b="1">
                        <a:solidFill>
                          <a:srgbClr val="0070C0"/>
                        </a:solidFill>
                        <a:latin typeface="Cambria Math" panose="02040503050406030204" pitchFamily="18" charset="0"/>
                      </a:rPr>
                      <m:t>b</m:t>
                    </m:r>
                    <m:r>
                      <m:rPr>
                        <m:nor/>
                      </m:rPr>
                      <a:rPr lang="ru-RU" b="1">
                        <a:solidFill>
                          <a:srgbClr val="0070C0"/>
                        </a:solidFill>
                        <a:latin typeface="Cambria Math" panose="02040503050406030204" pitchFamily="18" charset="0"/>
                      </a:rPr>
                      <m:t>(тайна)</m:t>
                    </m:r>
                  </m:oMath>
                </a14:m>
                <a:endParaRPr lang="ru-RU" b="1" dirty="0">
                  <a:solidFill>
                    <a:srgbClr val="0070C0"/>
                  </a:solidFill>
                  <a:latin typeface="Cambria Math" panose="02040503050406030204" pitchFamily="18" charset="0"/>
                </a:endParaRPr>
              </a:p>
              <a:p>
                <a:pPr marL="0" indent="0">
                  <a:buNone/>
                </a:pPr>
                <a:r>
                  <a:rPr lang="ru-RU" dirty="0" smtClean="0"/>
                  <a:t>Аня сообщает </a:t>
                </a:r>
                <a:r>
                  <a:rPr lang="en-US" dirty="0" smtClean="0">
                    <a:solidFill>
                      <a:srgbClr val="0070C0"/>
                    </a:solidFill>
                  </a:rPr>
                  <a:t>p</a:t>
                </a:r>
                <a:r>
                  <a:rPr lang="en-US" dirty="0" smtClean="0"/>
                  <a:t> </a:t>
                </a:r>
                <a:r>
                  <a:rPr lang="ru-RU" dirty="0" smtClean="0"/>
                  <a:t>и </a:t>
                </a:r>
                <a:r>
                  <a:rPr lang="en-US" dirty="0" smtClean="0">
                    <a:solidFill>
                      <a:srgbClr val="0070C0"/>
                    </a:solidFill>
                  </a:rPr>
                  <a:t>g</a:t>
                </a:r>
                <a:r>
                  <a:rPr lang="en-US" dirty="0" smtClean="0"/>
                  <a:t> </a:t>
                </a:r>
                <a:r>
                  <a:rPr lang="ru-RU" dirty="0" smtClean="0"/>
                  <a:t>Борису </a:t>
                </a:r>
                <a:r>
                  <a:rPr lang="en-US" dirty="0" smtClean="0">
                    <a:solidFill>
                      <a:srgbClr val="0070C0"/>
                    </a:solidFill>
                  </a:rPr>
                  <a:t>[!p]</a:t>
                </a:r>
                <a:r>
                  <a:rPr lang="en-US" dirty="0">
                    <a:solidFill>
                      <a:srgbClr val="0070C0"/>
                    </a:solidFill>
                  </a:rPr>
                  <a:t> </a:t>
                </a:r>
                <a:r>
                  <a:rPr lang="en-US" dirty="0" smtClean="0">
                    <a:solidFill>
                      <a:srgbClr val="0070C0"/>
                    </a:solidFill>
                  </a:rPr>
                  <a:t>[!g]</a:t>
                </a:r>
                <a:r>
                  <a:rPr lang="en-US" b="1" dirty="0">
                    <a:solidFill>
                      <a:srgbClr val="0070C0"/>
                    </a:solidFill>
                  </a:rPr>
                  <a:t> </a:t>
                </a:r>
                <a14:m>
                  <m:oMath xmlns:m="http://schemas.openxmlformats.org/officeDocument/2006/math">
                    <m:sSub>
                      <m:sSubPr>
                        <m:ctrlPr>
                          <a:rPr lang="en-US" b="1" i="1">
                            <a:solidFill>
                              <a:srgbClr val="0070C0"/>
                            </a:solidFill>
                            <a:latin typeface="Cambria Math" panose="02040503050406030204" pitchFamily="18" charset="0"/>
                          </a:rPr>
                        </m:ctrlPr>
                      </m:sSubPr>
                      <m:e>
                        <m:r>
                          <a:rPr lang="en-US" b="1">
                            <a:solidFill>
                              <a:srgbClr val="0070C0"/>
                            </a:solidFill>
                            <a:latin typeface="Cambria Math" panose="02040503050406030204" pitchFamily="18" charset="0"/>
                          </a:rPr>
                          <m:t>𝐊</m:t>
                        </m:r>
                      </m:e>
                      <m:sub>
                        <m:r>
                          <a:rPr lang="ru-RU" b="1">
                            <a:solidFill>
                              <a:srgbClr val="0070C0"/>
                            </a:solidFill>
                            <a:latin typeface="Cambria Math" panose="02040503050406030204" pitchFamily="18" charset="0"/>
                          </a:rPr>
                          <m:t>Борис</m:t>
                        </m:r>
                      </m:sub>
                    </m:sSub>
                    <m:r>
                      <m:rPr>
                        <m:nor/>
                      </m:rPr>
                      <a:rPr lang="en-US" b="1" i="0" smtClean="0">
                        <a:solidFill>
                          <a:srgbClr val="0070C0"/>
                        </a:solidFill>
                        <a:latin typeface="Cambria Math" panose="02040503050406030204" pitchFamily="18" charset="0"/>
                      </a:rPr>
                      <m:t>p</m:t>
                    </m:r>
                    <m:r>
                      <m:rPr>
                        <m:nor/>
                      </m:rPr>
                      <a:rPr lang="en-US" b="1" i="0" smtClean="0">
                        <a:solidFill>
                          <a:srgbClr val="0070C0"/>
                        </a:solidFill>
                        <a:latin typeface="Cambria Math" panose="02040503050406030204" pitchFamily="18" charset="0"/>
                      </a:rPr>
                      <m:t> &amp;</m:t>
                    </m:r>
                    <m:sSub>
                      <m:sSubPr>
                        <m:ctrlPr>
                          <a:rPr lang="en-US" b="1" i="1">
                            <a:solidFill>
                              <a:srgbClr val="0070C0"/>
                            </a:solidFill>
                            <a:latin typeface="Cambria Math" panose="02040503050406030204" pitchFamily="18" charset="0"/>
                          </a:rPr>
                        </m:ctrlPr>
                      </m:sSubPr>
                      <m:e>
                        <m:r>
                          <a:rPr lang="en-US" b="1" i="0" smtClean="0">
                            <a:solidFill>
                              <a:srgbClr val="0070C0"/>
                            </a:solidFill>
                            <a:latin typeface="Cambria Math" panose="02040503050406030204" pitchFamily="18" charset="0"/>
                          </a:rPr>
                          <m:t> </m:t>
                        </m:r>
                        <m:r>
                          <a:rPr lang="en-US" b="1">
                            <a:solidFill>
                              <a:srgbClr val="0070C0"/>
                            </a:solidFill>
                            <a:latin typeface="Cambria Math" panose="02040503050406030204" pitchFamily="18" charset="0"/>
                          </a:rPr>
                          <m:t>𝐊</m:t>
                        </m:r>
                      </m:e>
                      <m:sub>
                        <m:r>
                          <a:rPr lang="ru-RU" b="1">
                            <a:solidFill>
                              <a:srgbClr val="0070C0"/>
                            </a:solidFill>
                            <a:latin typeface="Cambria Math" panose="02040503050406030204" pitchFamily="18" charset="0"/>
                          </a:rPr>
                          <m:t>Борис</m:t>
                        </m:r>
                      </m:sub>
                    </m:sSub>
                    <m:r>
                      <m:rPr>
                        <m:nor/>
                      </m:rPr>
                      <a:rPr lang="en-US" b="1" i="0" smtClean="0">
                        <a:solidFill>
                          <a:srgbClr val="0070C0"/>
                        </a:solidFill>
                        <a:latin typeface="Cambria Math" panose="02040503050406030204" pitchFamily="18" charset="0"/>
                      </a:rPr>
                      <m:t>g</m:t>
                    </m:r>
                  </m:oMath>
                </a14:m>
                <a:endParaRPr lang="en-US" dirty="0" smtClean="0">
                  <a:solidFill>
                    <a:srgbClr val="0070C0"/>
                  </a:solidFill>
                </a:endParaRPr>
              </a:p>
              <a:p>
                <a:pPr marL="0" indent="0">
                  <a:buNone/>
                </a:pPr>
                <a:r>
                  <a:rPr lang="ru-RU" b="1" dirty="0" smtClean="0">
                    <a:solidFill>
                      <a:srgbClr val="0070C0"/>
                    </a:solidFill>
                  </a:rPr>
                  <a:t>Борис</a:t>
                </a:r>
                <a:r>
                  <a:rPr lang="en-US" b="1" dirty="0">
                    <a:solidFill>
                      <a:srgbClr val="0070C0"/>
                    </a:solidFill>
                  </a:rPr>
                  <a:t>:</a:t>
                </a:r>
                <a14:m>
                  <m:oMath xmlns:m="http://schemas.openxmlformats.org/officeDocument/2006/math">
                    <m:sSub>
                      <m:sSubPr>
                        <m:ctrlPr>
                          <a:rPr lang="en-US" b="1" i="1">
                            <a:solidFill>
                              <a:srgbClr val="0070C0"/>
                            </a:solidFill>
                            <a:latin typeface="Cambria Math" panose="02040503050406030204" pitchFamily="18" charset="0"/>
                          </a:rPr>
                        </m:ctrlPr>
                      </m:sSubPr>
                      <m:e>
                        <m:r>
                          <a:rPr lang="en-US" b="1" i="0" smtClean="0">
                            <a:solidFill>
                              <a:srgbClr val="0070C0"/>
                            </a:solidFill>
                            <a:latin typeface="Cambria Math" panose="02040503050406030204" pitchFamily="18" charset="0"/>
                          </a:rPr>
                          <m:t> </m:t>
                        </m:r>
                        <m:r>
                          <a:rPr lang="en-US" b="1">
                            <a:solidFill>
                              <a:srgbClr val="0070C0"/>
                            </a:solidFill>
                            <a:latin typeface="Cambria Math" panose="02040503050406030204" pitchFamily="18" charset="0"/>
                          </a:rPr>
                          <m:t>𝐊</m:t>
                        </m:r>
                      </m:e>
                      <m:sub>
                        <m:r>
                          <a:rPr lang="ru-RU" b="1">
                            <a:solidFill>
                              <a:srgbClr val="0070C0"/>
                            </a:solidFill>
                            <a:latin typeface="Cambria Math" panose="02040503050406030204" pitchFamily="18" charset="0"/>
                          </a:rPr>
                          <m:t>Борис</m:t>
                        </m:r>
                      </m:sub>
                    </m:sSub>
                    <m:r>
                      <m:rPr>
                        <m:nor/>
                      </m:rPr>
                      <a:rPr lang="en-US" b="1">
                        <a:solidFill>
                          <a:srgbClr val="0070C0"/>
                        </a:solidFill>
                        <a:latin typeface="Cambria Math" panose="02040503050406030204" pitchFamily="18" charset="0"/>
                      </a:rPr>
                      <m:t>b</m:t>
                    </m:r>
                    <m:sSub>
                      <m:sSubPr>
                        <m:ctrlPr>
                          <a:rPr lang="en-US" b="1" i="1">
                            <a:solidFill>
                              <a:srgbClr val="0070C0"/>
                            </a:solidFill>
                            <a:latin typeface="Cambria Math" panose="02040503050406030204" pitchFamily="18" charset="0"/>
                          </a:rPr>
                        </m:ctrlPr>
                      </m:sSubPr>
                      <m:e>
                        <m:r>
                          <a:rPr lang="en-US" b="1" i="0" smtClean="0">
                            <a:solidFill>
                              <a:srgbClr val="0070C0"/>
                            </a:solidFill>
                            <a:latin typeface="Cambria Math" panose="02040503050406030204" pitchFamily="18" charset="0"/>
                          </a:rPr>
                          <m:t> &amp; </m:t>
                        </m:r>
                        <m:r>
                          <a:rPr lang="en-US" b="1">
                            <a:solidFill>
                              <a:srgbClr val="0070C0"/>
                            </a:solidFill>
                            <a:latin typeface="Cambria Math" panose="02040503050406030204" pitchFamily="18" charset="0"/>
                          </a:rPr>
                          <m:t>𝐊</m:t>
                        </m:r>
                      </m:e>
                      <m:sub>
                        <m:r>
                          <a:rPr lang="ru-RU" b="1">
                            <a:solidFill>
                              <a:srgbClr val="0070C0"/>
                            </a:solidFill>
                            <a:latin typeface="Cambria Math" panose="02040503050406030204" pitchFamily="18" charset="0"/>
                          </a:rPr>
                          <m:t>Борис</m:t>
                        </m:r>
                      </m:sub>
                    </m:sSub>
                    <m:r>
                      <m:rPr>
                        <m:nor/>
                      </m:rPr>
                      <a:rPr lang="en-US" b="1">
                        <a:solidFill>
                          <a:srgbClr val="0070C0"/>
                        </a:solidFill>
                        <a:latin typeface="Cambria Math" panose="02040503050406030204" pitchFamily="18" charset="0"/>
                      </a:rPr>
                      <m:t>p</m:t>
                    </m:r>
                    <m:r>
                      <m:rPr>
                        <m:nor/>
                      </m:rPr>
                      <a:rPr lang="en-US" b="1">
                        <a:solidFill>
                          <a:srgbClr val="0070C0"/>
                        </a:solidFill>
                        <a:latin typeface="Cambria Math" panose="02040503050406030204" pitchFamily="18" charset="0"/>
                      </a:rPr>
                      <m:t> &amp;</m:t>
                    </m:r>
                    <m:sSub>
                      <m:sSubPr>
                        <m:ctrlPr>
                          <a:rPr lang="en-US" b="1" i="1">
                            <a:solidFill>
                              <a:srgbClr val="0070C0"/>
                            </a:solidFill>
                            <a:latin typeface="Cambria Math" panose="02040503050406030204" pitchFamily="18" charset="0"/>
                          </a:rPr>
                        </m:ctrlPr>
                      </m:sSubPr>
                      <m:e>
                        <m:r>
                          <a:rPr lang="en-US" b="1">
                            <a:solidFill>
                              <a:srgbClr val="0070C0"/>
                            </a:solidFill>
                            <a:latin typeface="Cambria Math" panose="02040503050406030204" pitchFamily="18" charset="0"/>
                          </a:rPr>
                          <m:t> </m:t>
                        </m:r>
                        <m:r>
                          <a:rPr lang="en-US" b="1">
                            <a:solidFill>
                              <a:srgbClr val="0070C0"/>
                            </a:solidFill>
                            <a:latin typeface="Cambria Math" panose="02040503050406030204" pitchFamily="18" charset="0"/>
                          </a:rPr>
                          <m:t>𝐊</m:t>
                        </m:r>
                      </m:e>
                      <m:sub>
                        <m:r>
                          <a:rPr lang="ru-RU" b="1">
                            <a:solidFill>
                              <a:srgbClr val="0070C0"/>
                            </a:solidFill>
                            <a:latin typeface="Cambria Math" panose="02040503050406030204" pitchFamily="18" charset="0"/>
                          </a:rPr>
                          <m:t>Борис</m:t>
                        </m:r>
                      </m:sub>
                    </m:sSub>
                    <m:r>
                      <m:rPr>
                        <m:nor/>
                      </m:rPr>
                      <a:rPr lang="en-US" b="1">
                        <a:solidFill>
                          <a:srgbClr val="0070C0"/>
                        </a:solidFill>
                        <a:latin typeface="Cambria Math" panose="02040503050406030204" pitchFamily="18" charset="0"/>
                      </a:rPr>
                      <m:t>g</m:t>
                    </m:r>
                  </m:oMath>
                </a14:m>
                <a:endParaRPr lang="en-US" dirty="0">
                  <a:solidFill>
                    <a:srgbClr val="0070C0"/>
                  </a:solidFill>
                </a:endParaRPr>
              </a:p>
              <a:p>
                <a:pPr marL="0" indent="0">
                  <a:buNone/>
                </a:pPr>
                <a:r>
                  <a:rPr lang="ru-RU" dirty="0" smtClean="0"/>
                  <a:t>Агенты вычисляют</a:t>
                </a:r>
                <a:r>
                  <a:rPr lang="ru-RU" dirty="0"/>
                  <a:t> </a:t>
                </a:r>
                <a:r>
                  <a:rPr lang="ru-RU" i="1" dirty="0" smtClean="0"/>
                  <a:t>открытые ключи</a:t>
                </a:r>
                <a:r>
                  <a:rPr lang="ru-RU" dirty="0" smtClean="0"/>
                  <a:t>, </a:t>
                </a:r>
                <a:r>
                  <a:rPr lang="ru-RU" dirty="0"/>
                  <a:t>используя преобразование над </a:t>
                </a:r>
                <a:r>
                  <a:rPr lang="ru-RU" i="1" dirty="0"/>
                  <a:t>закрытым </a:t>
                </a:r>
                <a:r>
                  <a:rPr lang="ru-RU" i="1" dirty="0" smtClean="0"/>
                  <a:t>ключом </a:t>
                </a:r>
                <a14:m>
                  <m:oMath xmlns:m="http://schemas.openxmlformats.org/officeDocument/2006/math">
                    <m:sSup>
                      <m:sSupPr>
                        <m:ctrlPr>
                          <a:rPr lang="ru-RU" i="1" smtClean="0">
                            <a:solidFill>
                              <a:srgbClr val="0070C0"/>
                            </a:solidFill>
                            <a:latin typeface="Cambria Math" panose="02040503050406030204" pitchFamily="18" charset="0"/>
                          </a:rPr>
                        </m:ctrlPr>
                      </m:sSupPr>
                      <m:e>
                        <m:r>
                          <a:rPr lang="en-US" b="0" i="1" smtClean="0">
                            <a:solidFill>
                              <a:srgbClr val="0070C0"/>
                            </a:solidFill>
                            <a:latin typeface="Cambria Math" panose="02040503050406030204" pitchFamily="18" charset="0"/>
                          </a:rPr>
                          <m:t>𝑔</m:t>
                        </m:r>
                      </m:e>
                      <m:sup>
                        <m:r>
                          <a:rPr lang="en-US" b="0" i="1" smtClean="0">
                            <a:solidFill>
                              <a:srgbClr val="0070C0"/>
                            </a:solidFill>
                            <a:latin typeface="Cambria Math" panose="02040503050406030204" pitchFamily="18" charset="0"/>
                          </a:rPr>
                          <m:t>𝑎</m:t>
                        </m:r>
                        <m:r>
                          <a:rPr lang="ru-RU" i="1">
                            <a:solidFill>
                              <a:srgbClr val="0070C0"/>
                            </a:solidFill>
                            <a:latin typeface="Cambria Math" panose="02040503050406030204" pitchFamily="18" charset="0"/>
                            <a:ea typeface="Cambria Math" panose="02040503050406030204" pitchFamily="18" charset="0"/>
                          </a:rPr>
                          <m:t>∨</m:t>
                        </m:r>
                        <m:r>
                          <a:rPr lang="en-US" b="0" i="1" smtClean="0">
                            <a:solidFill>
                              <a:srgbClr val="0070C0"/>
                            </a:solidFill>
                            <a:latin typeface="Cambria Math" panose="02040503050406030204" pitchFamily="18" charset="0"/>
                            <a:ea typeface="Cambria Math" panose="02040503050406030204" pitchFamily="18" charset="0"/>
                          </a:rPr>
                          <m:t>𝑏</m:t>
                        </m:r>
                      </m:sup>
                    </m:sSup>
                    <m:r>
                      <a:rPr lang="en-US" b="0" i="1" smtClean="0">
                        <a:solidFill>
                          <a:srgbClr val="0070C0"/>
                        </a:solidFill>
                        <a:latin typeface="Cambria Math" panose="02040503050406030204" pitchFamily="18" charset="0"/>
                      </a:rPr>
                      <m:t>𝑚𝑜𝑑</m:t>
                    </m:r>
                    <m:r>
                      <a:rPr lang="en-US" b="0" i="1" smtClean="0">
                        <a:solidFill>
                          <a:srgbClr val="0070C0"/>
                        </a:solidFill>
                        <a:latin typeface="Cambria Math" panose="02040503050406030204" pitchFamily="18" charset="0"/>
                      </a:rPr>
                      <m:t> </m:t>
                    </m:r>
                    <m:r>
                      <a:rPr lang="en-US" b="0" i="1" smtClean="0">
                        <a:solidFill>
                          <a:srgbClr val="0070C0"/>
                        </a:solidFill>
                        <a:latin typeface="Cambria Math" panose="02040503050406030204" pitchFamily="18" charset="0"/>
                      </a:rPr>
                      <m:t>𝑝</m:t>
                    </m:r>
                  </m:oMath>
                </a14:m>
                <a:endParaRPr lang="en-US" dirty="0" smtClean="0">
                  <a:solidFill>
                    <a:srgbClr val="0070C0"/>
                  </a:solidFill>
                </a:endParaRPr>
              </a:p>
              <a:p>
                <a:pPr marL="0" indent="0">
                  <a:buNone/>
                </a:pPr>
                <a:r>
                  <a:rPr lang="ru-RU" b="1" dirty="0" smtClean="0">
                    <a:solidFill>
                      <a:srgbClr val="0070C0"/>
                    </a:solidFill>
                  </a:rPr>
                  <a:t>Аня</a:t>
                </a:r>
                <a:r>
                  <a:rPr lang="en-US" b="1" dirty="0" smtClean="0">
                    <a:solidFill>
                      <a:srgbClr val="0070C0"/>
                    </a:solidFill>
                  </a:rPr>
                  <a:t>:</a:t>
                </a:r>
                <a:r>
                  <a:rPr lang="en-US" dirty="0" smtClean="0">
                    <a:solidFill>
                      <a:srgbClr val="0070C0"/>
                    </a:solidFill>
                  </a:rPr>
                  <a:t> </a:t>
                </a:r>
                <a14:m>
                  <m:oMath xmlns:m="http://schemas.openxmlformats.org/officeDocument/2006/math">
                    <m:sSub>
                      <m:sSubPr>
                        <m:ctrlPr>
                          <a:rPr lang="en-US" b="1" i="1">
                            <a:solidFill>
                              <a:srgbClr val="0070C0"/>
                            </a:solidFill>
                            <a:latin typeface="Cambria Math" panose="02040503050406030204" pitchFamily="18" charset="0"/>
                          </a:rPr>
                        </m:ctrlPr>
                      </m:sSubPr>
                      <m:e>
                        <m:r>
                          <a:rPr lang="en-US" b="1">
                            <a:solidFill>
                              <a:srgbClr val="0070C0"/>
                            </a:solidFill>
                            <a:latin typeface="Cambria Math" panose="02040503050406030204" pitchFamily="18" charset="0"/>
                          </a:rPr>
                          <m:t>𝐊</m:t>
                        </m:r>
                      </m:e>
                      <m:sub>
                        <m:r>
                          <a:rPr lang="en-US" b="1">
                            <a:solidFill>
                              <a:srgbClr val="0070C0"/>
                            </a:solidFill>
                            <a:latin typeface="Cambria Math" panose="02040503050406030204" pitchFamily="18" charset="0"/>
                          </a:rPr>
                          <m:t>𝐀</m:t>
                        </m:r>
                        <m:r>
                          <a:rPr lang="ru-RU" b="1">
                            <a:solidFill>
                              <a:srgbClr val="0070C0"/>
                            </a:solidFill>
                            <a:latin typeface="Cambria Math" panose="02040503050406030204" pitchFamily="18" charset="0"/>
                          </a:rPr>
                          <m:t>ня</m:t>
                        </m:r>
                      </m:sub>
                    </m:sSub>
                    <m:r>
                      <m:rPr>
                        <m:nor/>
                      </m:rPr>
                      <a:rPr lang="en-US" b="1">
                        <a:solidFill>
                          <a:srgbClr val="0070C0"/>
                        </a:solidFill>
                        <a:latin typeface="Cambria Math" panose="02040503050406030204" pitchFamily="18" charset="0"/>
                      </a:rPr>
                      <m:t>a</m:t>
                    </m:r>
                    <m:r>
                      <a:rPr lang="en-US" b="1">
                        <a:solidFill>
                          <a:srgbClr val="0070C0"/>
                        </a:solidFill>
                        <a:latin typeface="Cambria Math" panose="02040503050406030204" pitchFamily="18" charset="0"/>
                      </a:rPr>
                      <m:t> &amp; </m:t>
                    </m:r>
                    <m:sSub>
                      <m:sSubPr>
                        <m:ctrlPr>
                          <a:rPr lang="en-US" b="1" i="1">
                            <a:solidFill>
                              <a:srgbClr val="0070C0"/>
                            </a:solidFill>
                            <a:latin typeface="Cambria Math" panose="02040503050406030204" pitchFamily="18" charset="0"/>
                          </a:rPr>
                        </m:ctrlPr>
                      </m:sSubPr>
                      <m:e>
                        <m:r>
                          <a:rPr lang="en-US" b="1">
                            <a:solidFill>
                              <a:srgbClr val="0070C0"/>
                            </a:solidFill>
                            <a:latin typeface="Cambria Math" panose="02040503050406030204" pitchFamily="18" charset="0"/>
                          </a:rPr>
                          <m:t>𝐊</m:t>
                        </m:r>
                      </m:e>
                      <m:sub>
                        <m:r>
                          <a:rPr lang="en-US" b="1">
                            <a:solidFill>
                              <a:srgbClr val="0070C0"/>
                            </a:solidFill>
                            <a:latin typeface="Cambria Math" panose="02040503050406030204" pitchFamily="18" charset="0"/>
                          </a:rPr>
                          <m:t>𝐀</m:t>
                        </m:r>
                        <m:r>
                          <a:rPr lang="ru-RU" b="1">
                            <a:solidFill>
                              <a:srgbClr val="0070C0"/>
                            </a:solidFill>
                            <a:latin typeface="Cambria Math" panose="02040503050406030204" pitchFamily="18" charset="0"/>
                          </a:rPr>
                          <m:t>ня</m:t>
                        </m:r>
                      </m:sub>
                    </m:sSub>
                    <m:r>
                      <m:rPr>
                        <m:nor/>
                      </m:rPr>
                      <a:rPr lang="en-US" b="1">
                        <a:solidFill>
                          <a:srgbClr val="0070C0"/>
                        </a:solidFill>
                        <a:latin typeface="Cambria Math" panose="02040503050406030204" pitchFamily="18" charset="0"/>
                      </a:rPr>
                      <m:t>p</m:t>
                    </m:r>
                    <m:r>
                      <m:rPr>
                        <m:nor/>
                      </m:rPr>
                      <a:rPr lang="en-US" b="1">
                        <a:solidFill>
                          <a:srgbClr val="0070C0"/>
                        </a:solidFill>
                        <a:latin typeface="Cambria Math" panose="02040503050406030204" pitchFamily="18" charset="0"/>
                      </a:rPr>
                      <m:t> &amp;</m:t>
                    </m:r>
                    <m:sSub>
                      <m:sSubPr>
                        <m:ctrlPr>
                          <a:rPr lang="en-US" b="1" i="1">
                            <a:solidFill>
                              <a:srgbClr val="0070C0"/>
                            </a:solidFill>
                            <a:latin typeface="Cambria Math" panose="02040503050406030204" pitchFamily="18" charset="0"/>
                          </a:rPr>
                        </m:ctrlPr>
                      </m:sSubPr>
                      <m:e>
                        <m:r>
                          <a:rPr lang="en-US" b="1">
                            <a:solidFill>
                              <a:srgbClr val="0070C0"/>
                            </a:solidFill>
                            <a:latin typeface="Cambria Math" panose="02040503050406030204" pitchFamily="18" charset="0"/>
                          </a:rPr>
                          <m:t> </m:t>
                        </m:r>
                        <m:r>
                          <a:rPr lang="en-US" b="1">
                            <a:solidFill>
                              <a:srgbClr val="0070C0"/>
                            </a:solidFill>
                            <a:latin typeface="Cambria Math" panose="02040503050406030204" pitchFamily="18" charset="0"/>
                          </a:rPr>
                          <m:t>𝐊</m:t>
                        </m:r>
                      </m:e>
                      <m:sub>
                        <m:r>
                          <a:rPr lang="en-US" b="1">
                            <a:solidFill>
                              <a:srgbClr val="0070C0"/>
                            </a:solidFill>
                            <a:latin typeface="Cambria Math" panose="02040503050406030204" pitchFamily="18" charset="0"/>
                          </a:rPr>
                          <m:t>𝐀</m:t>
                        </m:r>
                        <m:r>
                          <a:rPr lang="ru-RU" b="1">
                            <a:solidFill>
                              <a:srgbClr val="0070C0"/>
                            </a:solidFill>
                            <a:latin typeface="Cambria Math" panose="02040503050406030204" pitchFamily="18" charset="0"/>
                          </a:rPr>
                          <m:t>ня</m:t>
                        </m:r>
                      </m:sub>
                    </m:sSub>
                    <m:r>
                      <m:rPr>
                        <m:nor/>
                      </m:rPr>
                      <a:rPr lang="en-US" b="1">
                        <a:solidFill>
                          <a:srgbClr val="0070C0"/>
                        </a:solidFill>
                        <a:latin typeface="Cambria Math" panose="02040503050406030204" pitchFamily="18" charset="0"/>
                      </a:rPr>
                      <m:t>g</m:t>
                    </m:r>
                  </m:oMath>
                </a14:m>
                <a:r>
                  <a:rPr lang="en-US" dirty="0" smtClean="0">
                    <a:solidFill>
                      <a:srgbClr val="0070C0"/>
                    </a:solidFill>
                  </a:rPr>
                  <a:t> </a:t>
                </a:r>
                <a14:m>
                  <m:oMath xmlns:m="http://schemas.openxmlformats.org/officeDocument/2006/math">
                    <m:r>
                      <a:rPr lang="en-US" i="1">
                        <a:solidFill>
                          <a:srgbClr val="0070C0"/>
                        </a:solidFill>
                        <a:latin typeface="Cambria Math" panose="02040503050406030204" pitchFamily="18" charset="0"/>
                        <a:ea typeface="Cambria Math" panose="02040503050406030204" pitchFamily="18" charset="0"/>
                      </a:rPr>
                      <m:t>→</m:t>
                    </m:r>
                    <m:sSub>
                      <m:sSubPr>
                        <m:ctrlPr>
                          <a:rPr lang="ru-RU" i="1">
                            <a:solidFill>
                              <a:srgbClr val="0070C0"/>
                            </a:solidFill>
                            <a:latin typeface="Cambria Math" panose="02040503050406030204" pitchFamily="18" charset="0"/>
                            <a:ea typeface="Cambria Math" panose="02040503050406030204" pitchFamily="18" charset="0"/>
                            <a:cs typeface="Arial" panose="020B0604020202020204" pitchFamily="34" charset="0"/>
                          </a:rPr>
                        </m:ctrlPr>
                      </m:sSubPr>
                      <m:e>
                        <m:r>
                          <m:rPr>
                            <m:sty m:val="p"/>
                          </m:rPr>
                          <a:rPr lang="en-US">
                            <a:solidFill>
                              <a:srgbClr val="0070C0"/>
                            </a:solidFill>
                            <a:latin typeface="Cambria Math" panose="02040503050406030204" pitchFamily="18" charset="0"/>
                            <a:ea typeface="Cambria Math" panose="02040503050406030204" pitchFamily="18" charset="0"/>
                            <a:cs typeface="Arial" panose="020B0604020202020204" pitchFamily="34" charset="0"/>
                          </a:rPr>
                          <m:t>K</m:t>
                        </m:r>
                      </m:e>
                      <m:sub>
                        <m:r>
                          <a:rPr lang="ru-RU">
                            <a:solidFill>
                              <a:srgbClr val="0070C0"/>
                            </a:solidFill>
                            <a:latin typeface="Cambria Math" panose="02040503050406030204" pitchFamily="18" charset="0"/>
                            <a:ea typeface="Cambria Math" panose="02040503050406030204" pitchFamily="18" charset="0"/>
                            <a:cs typeface="Arial" panose="020B0604020202020204" pitchFamily="34" charset="0"/>
                          </a:rPr>
                          <m:t>Аня</m:t>
                        </m:r>
                      </m:sub>
                    </m:sSub>
                    <m:r>
                      <m:rPr>
                        <m:sty m:val="p"/>
                      </m:rPr>
                      <a:rPr lang="en-US">
                        <a:solidFill>
                          <a:srgbClr val="0070C0"/>
                        </a:solidFill>
                        <a:latin typeface="Cambria Math" panose="02040503050406030204" pitchFamily="18" charset="0"/>
                        <a:ea typeface="Cambria Math" panose="02040503050406030204" pitchFamily="18" charset="0"/>
                        <a:cs typeface="Arial" panose="020B0604020202020204" pitchFamily="34" charset="0"/>
                      </a:rPr>
                      <m:t>A</m:t>
                    </m:r>
                  </m:oMath>
                </a14:m>
                <a:r>
                  <a:rPr lang="ru-RU" dirty="0" smtClean="0">
                    <a:solidFill>
                      <a:srgbClr val="0070C0"/>
                    </a:solidFill>
                    <a:ea typeface="Cambria Math" panose="02040503050406030204" pitchFamily="18" charset="0"/>
                    <a:cs typeface="Arial" panose="020B0604020202020204" pitchFamily="34" charset="0"/>
                  </a:rPr>
                  <a:t> </a:t>
                </a:r>
                <a:r>
                  <a:rPr lang="ru-RU" dirty="0" smtClean="0">
                    <a:ea typeface="Cambria Math" panose="02040503050406030204" pitchFamily="18" charset="0"/>
                    <a:cs typeface="Arial" panose="020B0604020202020204" pitchFamily="34" charset="0"/>
                  </a:rPr>
                  <a:t>(акс.3)</a:t>
                </a:r>
              </a:p>
              <a:p>
                <a:pPr marL="0" indent="0">
                  <a:buNone/>
                </a:pPr>
                <a:r>
                  <a:rPr lang="ru-RU" b="1" dirty="0" smtClean="0">
                    <a:solidFill>
                      <a:srgbClr val="0070C0"/>
                    </a:solidFill>
                  </a:rPr>
                  <a:t>Борис</a:t>
                </a:r>
                <a:r>
                  <a:rPr lang="en-US" b="1" dirty="0" smtClean="0">
                    <a:solidFill>
                      <a:srgbClr val="0070C0"/>
                    </a:solidFill>
                  </a:rPr>
                  <a:t>:</a:t>
                </a:r>
                <a14:m>
                  <m:oMath xmlns:m="http://schemas.openxmlformats.org/officeDocument/2006/math">
                    <m:sSub>
                      <m:sSubPr>
                        <m:ctrlPr>
                          <a:rPr lang="en-US" b="1" i="1">
                            <a:solidFill>
                              <a:srgbClr val="0070C0"/>
                            </a:solidFill>
                            <a:latin typeface="Cambria Math" panose="02040503050406030204" pitchFamily="18" charset="0"/>
                          </a:rPr>
                        </m:ctrlPr>
                      </m:sSubPr>
                      <m:e>
                        <m:r>
                          <a:rPr lang="en-US" b="1">
                            <a:solidFill>
                              <a:srgbClr val="0070C0"/>
                            </a:solidFill>
                            <a:latin typeface="Cambria Math" panose="02040503050406030204" pitchFamily="18" charset="0"/>
                          </a:rPr>
                          <m:t> </m:t>
                        </m:r>
                        <m:r>
                          <a:rPr lang="en-US" b="1">
                            <a:solidFill>
                              <a:srgbClr val="0070C0"/>
                            </a:solidFill>
                            <a:latin typeface="Cambria Math" panose="02040503050406030204" pitchFamily="18" charset="0"/>
                          </a:rPr>
                          <m:t>𝐊</m:t>
                        </m:r>
                      </m:e>
                      <m:sub>
                        <m:r>
                          <a:rPr lang="ru-RU" b="1">
                            <a:solidFill>
                              <a:srgbClr val="0070C0"/>
                            </a:solidFill>
                            <a:latin typeface="Cambria Math" panose="02040503050406030204" pitchFamily="18" charset="0"/>
                          </a:rPr>
                          <m:t>Борис</m:t>
                        </m:r>
                      </m:sub>
                    </m:sSub>
                    <m:r>
                      <m:rPr>
                        <m:nor/>
                      </m:rPr>
                      <a:rPr lang="en-US" b="1">
                        <a:solidFill>
                          <a:srgbClr val="0070C0"/>
                        </a:solidFill>
                        <a:latin typeface="Cambria Math" panose="02040503050406030204" pitchFamily="18" charset="0"/>
                      </a:rPr>
                      <m:t>b</m:t>
                    </m:r>
                    <m:sSub>
                      <m:sSubPr>
                        <m:ctrlPr>
                          <a:rPr lang="en-US" b="1" i="1">
                            <a:solidFill>
                              <a:srgbClr val="0070C0"/>
                            </a:solidFill>
                            <a:latin typeface="Cambria Math" panose="02040503050406030204" pitchFamily="18" charset="0"/>
                          </a:rPr>
                        </m:ctrlPr>
                      </m:sSubPr>
                      <m:e>
                        <m:r>
                          <a:rPr lang="en-US" b="1">
                            <a:solidFill>
                              <a:srgbClr val="0070C0"/>
                            </a:solidFill>
                            <a:latin typeface="Cambria Math" panose="02040503050406030204" pitchFamily="18" charset="0"/>
                          </a:rPr>
                          <m:t> &amp; </m:t>
                        </m:r>
                        <m:r>
                          <a:rPr lang="en-US" b="1">
                            <a:solidFill>
                              <a:srgbClr val="0070C0"/>
                            </a:solidFill>
                            <a:latin typeface="Cambria Math" panose="02040503050406030204" pitchFamily="18" charset="0"/>
                          </a:rPr>
                          <m:t>𝐊</m:t>
                        </m:r>
                      </m:e>
                      <m:sub>
                        <m:r>
                          <a:rPr lang="ru-RU" b="1">
                            <a:solidFill>
                              <a:srgbClr val="0070C0"/>
                            </a:solidFill>
                            <a:latin typeface="Cambria Math" panose="02040503050406030204" pitchFamily="18" charset="0"/>
                          </a:rPr>
                          <m:t>Борис</m:t>
                        </m:r>
                      </m:sub>
                    </m:sSub>
                    <m:r>
                      <m:rPr>
                        <m:nor/>
                      </m:rPr>
                      <a:rPr lang="en-US" b="1">
                        <a:solidFill>
                          <a:srgbClr val="0070C0"/>
                        </a:solidFill>
                        <a:latin typeface="Cambria Math" panose="02040503050406030204" pitchFamily="18" charset="0"/>
                      </a:rPr>
                      <m:t>p</m:t>
                    </m:r>
                    <m:r>
                      <m:rPr>
                        <m:nor/>
                      </m:rPr>
                      <a:rPr lang="en-US" b="1">
                        <a:solidFill>
                          <a:srgbClr val="0070C0"/>
                        </a:solidFill>
                        <a:latin typeface="Cambria Math" panose="02040503050406030204" pitchFamily="18" charset="0"/>
                      </a:rPr>
                      <m:t> &amp;</m:t>
                    </m:r>
                    <m:sSub>
                      <m:sSubPr>
                        <m:ctrlPr>
                          <a:rPr lang="en-US" b="1" i="1">
                            <a:solidFill>
                              <a:srgbClr val="0070C0"/>
                            </a:solidFill>
                            <a:latin typeface="Cambria Math" panose="02040503050406030204" pitchFamily="18" charset="0"/>
                          </a:rPr>
                        </m:ctrlPr>
                      </m:sSubPr>
                      <m:e>
                        <m:r>
                          <a:rPr lang="en-US" b="1">
                            <a:solidFill>
                              <a:srgbClr val="0070C0"/>
                            </a:solidFill>
                            <a:latin typeface="Cambria Math" panose="02040503050406030204" pitchFamily="18" charset="0"/>
                          </a:rPr>
                          <m:t> </m:t>
                        </m:r>
                        <m:r>
                          <a:rPr lang="en-US" b="1">
                            <a:solidFill>
                              <a:srgbClr val="0070C0"/>
                            </a:solidFill>
                            <a:latin typeface="Cambria Math" panose="02040503050406030204" pitchFamily="18" charset="0"/>
                          </a:rPr>
                          <m:t>𝐊</m:t>
                        </m:r>
                      </m:e>
                      <m:sub>
                        <m:r>
                          <a:rPr lang="ru-RU" b="1">
                            <a:solidFill>
                              <a:srgbClr val="0070C0"/>
                            </a:solidFill>
                            <a:latin typeface="Cambria Math" panose="02040503050406030204" pitchFamily="18" charset="0"/>
                          </a:rPr>
                          <m:t>Борис</m:t>
                        </m:r>
                      </m:sub>
                    </m:sSub>
                    <m:r>
                      <m:rPr>
                        <m:nor/>
                      </m:rPr>
                      <a:rPr lang="en-US" b="1">
                        <a:solidFill>
                          <a:srgbClr val="0070C0"/>
                        </a:solidFill>
                        <a:latin typeface="Cambria Math" panose="02040503050406030204" pitchFamily="18" charset="0"/>
                      </a:rPr>
                      <m:t>g</m:t>
                    </m:r>
                  </m:oMath>
                </a14:m>
                <a:r>
                  <a:rPr lang="en-US" dirty="0">
                    <a:solidFill>
                      <a:srgbClr val="0070C0"/>
                    </a:solidFill>
                    <a:ea typeface="Cambria Math" panose="02040503050406030204" pitchFamily="18" charset="0"/>
                  </a:rPr>
                  <a:t> </a:t>
                </a:r>
                <a14:m>
                  <m:oMath xmlns:m="http://schemas.openxmlformats.org/officeDocument/2006/math">
                    <m:r>
                      <a:rPr lang="en-US" i="1">
                        <a:solidFill>
                          <a:srgbClr val="0070C0"/>
                        </a:solidFill>
                        <a:latin typeface="Cambria Math" panose="02040503050406030204" pitchFamily="18" charset="0"/>
                        <a:ea typeface="Cambria Math" panose="02040503050406030204" pitchFamily="18" charset="0"/>
                      </a:rPr>
                      <m:t>→</m:t>
                    </m:r>
                    <m:sSub>
                      <m:sSubPr>
                        <m:ctrlPr>
                          <a:rPr lang="ru-RU" i="1">
                            <a:solidFill>
                              <a:srgbClr val="0070C0"/>
                            </a:solidFill>
                            <a:latin typeface="Cambria Math" panose="02040503050406030204" pitchFamily="18" charset="0"/>
                            <a:ea typeface="Cambria Math" panose="02040503050406030204" pitchFamily="18" charset="0"/>
                            <a:cs typeface="Arial" panose="020B0604020202020204" pitchFamily="34" charset="0"/>
                          </a:rPr>
                        </m:ctrlPr>
                      </m:sSubPr>
                      <m:e>
                        <m:r>
                          <m:rPr>
                            <m:sty m:val="p"/>
                          </m:rPr>
                          <a:rPr lang="en-US">
                            <a:solidFill>
                              <a:srgbClr val="0070C0"/>
                            </a:solidFill>
                            <a:latin typeface="Cambria Math" panose="02040503050406030204" pitchFamily="18" charset="0"/>
                            <a:ea typeface="Cambria Math" panose="02040503050406030204" pitchFamily="18" charset="0"/>
                            <a:cs typeface="Arial" panose="020B0604020202020204" pitchFamily="34" charset="0"/>
                          </a:rPr>
                          <m:t>K</m:t>
                        </m:r>
                      </m:e>
                      <m:sub>
                        <m:r>
                          <a:rPr lang="ru-RU">
                            <a:solidFill>
                              <a:srgbClr val="0070C0"/>
                            </a:solidFill>
                            <a:latin typeface="Cambria Math" panose="02040503050406030204" pitchFamily="18" charset="0"/>
                            <a:ea typeface="Cambria Math" panose="02040503050406030204" pitchFamily="18" charset="0"/>
                            <a:cs typeface="Arial" panose="020B0604020202020204" pitchFamily="34" charset="0"/>
                          </a:rPr>
                          <m:t>Борис</m:t>
                        </m:r>
                      </m:sub>
                    </m:sSub>
                    <m:r>
                      <m:rPr>
                        <m:sty m:val="p"/>
                      </m:rPr>
                      <a:rPr lang="en-US">
                        <a:solidFill>
                          <a:srgbClr val="0070C0"/>
                        </a:solidFill>
                        <a:latin typeface="Cambria Math" panose="02040503050406030204" pitchFamily="18" charset="0"/>
                        <a:ea typeface="Cambria Math" panose="02040503050406030204" pitchFamily="18" charset="0"/>
                        <a:cs typeface="Arial" panose="020B0604020202020204" pitchFamily="34" charset="0"/>
                      </a:rPr>
                      <m:t>B</m:t>
                    </m:r>
                  </m:oMath>
                </a14:m>
                <a:r>
                  <a:rPr lang="ru-RU" dirty="0" smtClean="0"/>
                  <a:t> </a:t>
                </a:r>
                <a:r>
                  <a:rPr lang="ru-RU" dirty="0">
                    <a:ea typeface="Cambria Math" panose="02040503050406030204" pitchFamily="18" charset="0"/>
                    <a:cs typeface="Arial" panose="020B0604020202020204" pitchFamily="34" charset="0"/>
                  </a:rPr>
                  <a:t>(акс.3)</a:t>
                </a:r>
              </a:p>
              <a:p>
                <a:pPr marL="0" indent="0">
                  <a:buNone/>
                </a:pPr>
                <a:endParaRPr lang="en-US" dirty="0"/>
              </a:p>
            </p:txBody>
          </p:sp>
        </mc:Choice>
        <mc:Fallback xmlns="">
          <p:sp>
            <p:nvSpPr>
              <p:cNvPr id="3" name="Объект 2"/>
              <p:cNvSpPr>
                <a:spLocks noGrp="1" noRot="1" noChangeAspect="1" noMove="1" noResize="1" noEditPoints="1" noAdjustHandles="1" noChangeArrowheads="1" noChangeShapeType="1" noTextEdit="1"/>
              </p:cNvSpPr>
              <p:nvPr>
                <p:ph idx="1"/>
              </p:nvPr>
            </p:nvSpPr>
            <p:spPr>
              <a:xfrm>
                <a:off x="107504" y="548680"/>
                <a:ext cx="8928992" cy="6264696"/>
              </a:xfrm>
              <a:blipFill rotWithShape="0">
                <a:blip r:embed="rId2"/>
                <a:stretch>
                  <a:fillRect l="-1434" t="-1556" b="-2043"/>
                </a:stretch>
              </a:blipFill>
            </p:spPr>
            <p:txBody>
              <a:bodyPr/>
              <a:lstStyle/>
              <a:p>
                <a:r>
                  <a:rPr lang="ru-RU">
                    <a:noFill/>
                  </a:rPr>
                  <a:t> </a:t>
                </a:r>
              </a:p>
            </p:txBody>
          </p:sp>
        </mc:Fallback>
      </mc:AlternateContent>
    </p:spTree>
    <p:extLst>
      <p:ext uri="{BB962C8B-B14F-4D97-AF65-F5344CB8AC3E}">
        <p14:creationId xmlns:p14="http://schemas.microsoft.com/office/powerpoint/2010/main" val="3733504005"/>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28650" y="1"/>
            <a:ext cx="7886700" cy="692696"/>
          </a:xfrm>
        </p:spPr>
        <p:txBody>
          <a:bodyPr>
            <a:normAutofit fontScale="90000"/>
          </a:bodyPr>
          <a:lstStyle/>
          <a:p>
            <a:r>
              <a:rPr lang="ru-RU" dirty="0"/>
              <a:t>Формирование общего ключа</a:t>
            </a:r>
          </a:p>
        </p:txBody>
      </p:sp>
      <mc:AlternateContent xmlns:mc="http://schemas.openxmlformats.org/markup-compatibility/2006" xmlns:a14="http://schemas.microsoft.com/office/drawing/2010/main">
        <mc:Choice Requires="a14">
          <p:sp>
            <p:nvSpPr>
              <p:cNvPr id="3" name="Объект 2"/>
              <p:cNvSpPr>
                <a:spLocks noGrp="1"/>
              </p:cNvSpPr>
              <p:nvPr>
                <p:ph idx="1"/>
              </p:nvPr>
            </p:nvSpPr>
            <p:spPr>
              <a:xfrm>
                <a:off x="476089" y="661804"/>
                <a:ext cx="8191822" cy="6007555"/>
              </a:xfrm>
            </p:spPr>
            <p:txBody>
              <a:bodyPr/>
              <a:lstStyle/>
              <a:p>
                <a:pPr marL="0" indent="0">
                  <a:buNone/>
                </a:pPr>
                <a:r>
                  <a:rPr lang="ru-RU" dirty="0" smtClean="0"/>
                  <a:t>Агенты обмениваются </a:t>
                </a:r>
                <a:r>
                  <a:rPr lang="ru-RU" i="1" dirty="0" smtClean="0"/>
                  <a:t>открытыми </a:t>
                </a:r>
                <a:r>
                  <a:rPr lang="ru-RU" i="1" dirty="0"/>
                  <a:t>ключами</a:t>
                </a:r>
                <a:r>
                  <a:rPr lang="ru-RU" dirty="0"/>
                  <a:t> с удалённой </a:t>
                </a:r>
                <a:r>
                  <a:rPr lang="ru-RU" dirty="0" smtClean="0"/>
                  <a:t>стороной</a:t>
                </a:r>
              </a:p>
              <a:p>
                <a:pPr marL="0" indent="0">
                  <a:buNone/>
                </a:pPr>
                <a:r>
                  <a:rPr lang="ru-RU" b="1" dirty="0" smtClean="0">
                    <a:solidFill>
                      <a:srgbClr val="0070C0"/>
                    </a:solidFill>
                  </a:rPr>
                  <a:t>Аня</a:t>
                </a:r>
                <a:r>
                  <a:rPr lang="en-US" b="1" dirty="0" smtClean="0">
                    <a:solidFill>
                      <a:srgbClr val="0070C0"/>
                    </a:solidFill>
                  </a:rPr>
                  <a:t>: [!A] </a:t>
                </a:r>
                <a14:m>
                  <m:oMath xmlns:m="http://schemas.openxmlformats.org/officeDocument/2006/math">
                    <m:sSub>
                      <m:sSubPr>
                        <m:ctrlPr>
                          <a:rPr lang="en-US" b="1" i="1">
                            <a:solidFill>
                              <a:srgbClr val="0070C0"/>
                            </a:solidFill>
                            <a:latin typeface="Cambria Math" panose="02040503050406030204" pitchFamily="18" charset="0"/>
                          </a:rPr>
                        </m:ctrlPr>
                      </m:sSubPr>
                      <m:e>
                        <m:r>
                          <a:rPr lang="en-US" b="1">
                            <a:solidFill>
                              <a:srgbClr val="0070C0"/>
                            </a:solidFill>
                            <a:latin typeface="Cambria Math" panose="02040503050406030204" pitchFamily="18" charset="0"/>
                          </a:rPr>
                          <m:t> </m:t>
                        </m:r>
                        <m:r>
                          <a:rPr lang="en-US" b="1">
                            <a:solidFill>
                              <a:srgbClr val="0070C0"/>
                            </a:solidFill>
                            <a:latin typeface="Cambria Math" panose="02040503050406030204" pitchFamily="18" charset="0"/>
                          </a:rPr>
                          <m:t>𝐊</m:t>
                        </m:r>
                      </m:e>
                      <m:sub>
                        <m:r>
                          <a:rPr lang="ru-RU" b="1">
                            <a:solidFill>
                              <a:srgbClr val="0070C0"/>
                            </a:solidFill>
                            <a:latin typeface="Cambria Math" panose="02040503050406030204" pitchFamily="18" charset="0"/>
                          </a:rPr>
                          <m:t>Борис</m:t>
                        </m:r>
                      </m:sub>
                    </m:sSub>
                    <m:r>
                      <m:rPr>
                        <m:nor/>
                      </m:rPr>
                      <a:rPr lang="en-US" b="1" i="0" smtClean="0">
                        <a:solidFill>
                          <a:srgbClr val="0070C0"/>
                        </a:solidFill>
                        <a:latin typeface="Cambria Math" panose="02040503050406030204" pitchFamily="18" charset="0"/>
                      </a:rPr>
                      <m:t>A</m:t>
                    </m:r>
                    <m:r>
                      <m:rPr>
                        <m:nor/>
                      </m:rPr>
                      <a:rPr lang="en-US" b="1">
                        <a:solidFill>
                          <a:srgbClr val="0070C0"/>
                        </a:solidFill>
                        <a:latin typeface="Cambria Math" panose="02040503050406030204" pitchFamily="18" charset="0"/>
                      </a:rPr>
                      <m:t> </m:t>
                    </m:r>
                  </m:oMath>
                </a14:m>
                <a:endParaRPr lang="en-US" b="1" dirty="0" smtClean="0">
                  <a:solidFill>
                    <a:srgbClr val="0070C0"/>
                  </a:solidFill>
                </a:endParaRPr>
              </a:p>
              <a:p>
                <a:pPr marL="0" indent="0">
                  <a:buNone/>
                </a:pPr>
                <a:r>
                  <a:rPr lang="ru-RU" b="1" dirty="0" smtClean="0">
                    <a:solidFill>
                      <a:srgbClr val="0070C0"/>
                    </a:solidFill>
                  </a:rPr>
                  <a:t>Борис</a:t>
                </a:r>
                <a:r>
                  <a:rPr lang="en-US" b="1" dirty="0" smtClean="0">
                    <a:solidFill>
                      <a:srgbClr val="0070C0"/>
                    </a:solidFill>
                  </a:rPr>
                  <a:t>: [!</a:t>
                </a:r>
                <a:r>
                  <a:rPr lang="en-US" b="1" dirty="0">
                    <a:solidFill>
                      <a:srgbClr val="0070C0"/>
                    </a:solidFill>
                  </a:rPr>
                  <a:t>B</a:t>
                </a:r>
                <a:r>
                  <a:rPr lang="en-US" b="1" dirty="0" smtClean="0">
                    <a:solidFill>
                      <a:srgbClr val="0070C0"/>
                    </a:solidFill>
                  </a:rPr>
                  <a:t>] </a:t>
                </a:r>
                <a14:m>
                  <m:oMath xmlns:m="http://schemas.openxmlformats.org/officeDocument/2006/math">
                    <m:sSub>
                      <m:sSubPr>
                        <m:ctrlPr>
                          <a:rPr lang="en-US" b="1" i="1">
                            <a:solidFill>
                              <a:srgbClr val="0070C0"/>
                            </a:solidFill>
                            <a:latin typeface="Cambria Math" panose="02040503050406030204" pitchFamily="18" charset="0"/>
                          </a:rPr>
                        </m:ctrlPr>
                      </m:sSubPr>
                      <m:e>
                        <m:r>
                          <a:rPr lang="en-US" b="1">
                            <a:solidFill>
                              <a:srgbClr val="0070C0"/>
                            </a:solidFill>
                            <a:latin typeface="Cambria Math" panose="02040503050406030204" pitchFamily="18" charset="0"/>
                          </a:rPr>
                          <m:t> </m:t>
                        </m:r>
                        <m:r>
                          <a:rPr lang="en-US" b="1">
                            <a:solidFill>
                              <a:srgbClr val="0070C0"/>
                            </a:solidFill>
                            <a:latin typeface="Cambria Math" panose="02040503050406030204" pitchFamily="18" charset="0"/>
                          </a:rPr>
                          <m:t>𝐊</m:t>
                        </m:r>
                      </m:e>
                      <m:sub>
                        <m:r>
                          <a:rPr lang="en-US" b="1">
                            <a:solidFill>
                              <a:srgbClr val="0070C0"/>
                            </a:solidFill>
                            <a:latin typeface="Cambria Math" panose="02040503050406030204" pitchFamily="18" charset="0"/>
                          </a:rPr>
                          <m:t>𝐀</m:t>
                        </m:r>
                        <m:r>
                          <a:rPr lang="ru-RU" b="1">
                            <a:solidFill>
                              <a:srgbClr val="0070C0"/>
                            </a:solidFill>
                            <a:latin typeface="Cambria Math" panose="02040503050406030204" pitchFamily="18" charset="0"/>
                          </a:rPr>
                          <m:t>ня</m:t>
                        </m:r>
                      </m:sub>
                    </m:sSub>
                    <m:r>
                      <m:rPr>
                        <m:nor/>
                      </m:rPr>
                      <a:rPr lang="en-US" b="1">
                        <a:solidFill>
                          <a:srgbClr val="0070C0"/>
                        </a:solidFill>
                        <a:latin typeface="Cambria Math" panose="02040503050406030204" pitchFamily="18" charset="0"/>
                      </a:rPr>
                      <m:t>B</m:t>
                    </m:r>
                  </m:oMath>
                </a14:m>
                <a:endParaRPr lang="en-US" b="1" dirty="0">
                  <a:solidFill>
                    <a:srgbClr val="0070C0"/>
                  </a:solidFill>
                </a:endParaRPr>
              </a:p>
              <a:p>
                <a:pPr marL="0" indent="0">
                  <a:buNone/>
                </a:pPr>
                <a:r>
                  <a:rPr lang="ru-RU" dirty="0" smtClean="0"/>
                  <a:t>Каждый агент вычисляет</a:t>
                </a:r>
                <a:r>
                  <a:rPr lang="ru-RU" dirty="0"/>
                  <a:t> </a:t>
                </a:r>
                <a:r>
                  <a:rPr lang="ru-RU" dirty="0">
                    <a:solidFill>
                      <a:srgbClr val="0070C0"/>
                    </a:solidFill>
                    <a:latin typeface="+mj-lt"/>
                  </a:rPr>
                  <a:t>общий секретный ключ </a:t>
                </a:r>
                <a:r>
                  <a:rPr lang="en-US" dirty="0">
                    <a:solidFill>
                      <a:srgbClr val="0070C0"/>
                    </a:solidFill>
                    <a:latin typeface="+mj-lt"/>
                  </a:rPr>
                  <a:t>K</a:t>
                </a:r>
                <a:r>
                  <a:rPr lang="en-US" dirty="0" smtClean="0">
                    <a:solidFill>
                      <a:srgbClr val="0070C0"/>
                    </a:solidFill>
                    <a:latin typeface="+mj-lt"/>
                  </a:rPr>
                  <a:t>ey</a:t>
                </a:r>
                <a:r>
                  <a:rPr lang="ru-RU" dirty="0" smtClean="0"/>
                  <a:t>, </a:t>
                </a:r>
                <a:r>
                  <a:rPr lang="ru-RU" dirty="0"/>
                  <a:t>используя открытый ключ удаленной стороны  и свой закрытый </a:t>
                </a:r>
                <a:r>
                  <a:rPr lang="ru-RU" dirty="0" smtClean="0"/>
                  <a:t>ключ</a:t>
                </a:r>
                <a:r>
                  <a:rPr lang="en-US" dirty="0" smtClean="0"/>
                  <a:t>.</a:t>
                </a:r>
              </a:p>
              <a:p>
                <a:pPr marL="0" indent="0">
                  <a:buNone/>
                </a:pPr>
                <a:r>
                  <a:rPr lang="ru-RU" b="1" dirty="0" smtClean="0">
                    <a:solidFill>
                      <a:srgbClr val="0070C0"/>
                    </a:solidFill>
                  </a:rPr>
                  <a:t>Аня</a:t>
                </a:r>
                <a:r>
                  <a:rPr lang="en-US" b="1" dirty="0" smtClean="0">
                    <a:solidFill>
                      <a:srgbClr val="0070C0"/>
                    </a:solidFill>
                  </a:rPr>
                  <a:t>: </a:t>
                </a:r>
                <a:r>
                  <a:rPr lang="en-US" b="1" i="1" dirty="0">
                    <a:solidFill>
                      <a:schemeClr val="accent1">
                        <a:lumMod val="75000"/>
                      </a:schemeClr>
                    </a:solidFill>
                  </a:rPr>
                  <a:t>Key </a:t>
                </a:r>
                <a14:m>
                  <m:oMath xmlns:m="http://schemas.openxmlformats.org/officeDocument/2006/math">
                    <m:r>
                      <a:rPr lang="en-US" b="1" i="1">
                        <a:solidFill>
                          <a:schemeClr val="accent1">
                            <a:lumMod val="75000"/>
                          </a:schemeClr>
                        </a:solidFill>
                        <a:latin typeface="Cambria Math" panose="02040503050406030204" pitchFamily="18" charset="0"/>
                      </a:rPr>
                      <m:t>=</m:t>
                    </m:r>
                    <m:sSup>
                      <m:sSupPr>
                        <m:ctrlPr>
                          <a:rPr lang="en-US" b="1" i="1">
                            <a:solidFill>
                              <a:schemeClr val="accent1">
                                <a:lumMod val="75000"/>
                              </a:schemeClr>
                            </a:solidFill>
                            <a:latin typeface="Cambria Math" panose="02040503050406030204" pitchFamily="18" charset="0"/>
                          </a:rPr>
                        </m:ctrlPr>
                      </m:sSupPr>
                      <m:e>
                        <m:r>
                          <a:rPr lang="en-US" b="1" i="1">
                            <a:solidFill>
                              <a:schemeClr val="accent1">
                                <a:lumMod val="75000"/>
                              </a:schemeClr>
                            </a:solidFill>
                            <a:latin typeface="Cambria Math" panose="02040503050406030204" pitchFamily="18" charset="0"/>
                          </a:rPr>
                          <m:t>𝑩</m:t>
                        </m:r>
                      </m:e>
                      <m:sup>
                        <m:r>
                          <a:rPr lang="en-US" b="1" i="1">
                            <a:solidFill>
                              <a:schemeClr val="accent1">
                                <a:lumMod val="75000"/>
                              </a:schemeClr>
                            </a:solidFill>
                            <a:latin typeface="Cambria Math" panose="02040503050406030204" pitchFamily="18" charset="0"/>
                          </a:rPr>
                          <m:t>𝒂</m:t>
                        </m:r>
                      </m:sup>
                    </m:sSup>
                  </m:oMath>
                </a14:m>
                <a:r>
                  <a:rPr lang="en-US" b="1" dirty="0">
                    <a:solidFill>
                      <a:schemeClr val="accent1">
                        <a:lumMod val="75000"/>
                      </a:schemeClr>
                    </a:solidFill>
                    <a:latin typeface="Cambria Math" panose="02040503050406030204" pitchFamily="18" charset="0"/>
                  </a:rPr>
                  <a:t>mod </a:t>
                </a:r>
                <a:r>
                  <a:rPr lang="en-US" b="1" dirty="0" smtClean="0">
                    <a:solidFill>
                      <a:schemeClr val="accent1">
                        <a:lumMod val="75000"/>
                      </a:schemeClr>
                    </a:solidFill>
                    <a:latin typeface="Cambria Math" panose="02040503050406030204" pitchFamily="18" charset="0"/>
                  </a:rPr>
                  <a:t>p</a:t>
                </a:r>
                <a:br>
                  <a:rPr lang="en-US" b="1" dirty="0" smtClean="0">
                    <a:solidFill>
                      <a:schemeClr val="accent1">
                        <a:lumMod val="75000"/>
                      </a:schemeClr>
                    </a:solidFill>
                    <a:latin typeface="Cambria Math" panose="02040503050406030204" pitchFamily="18" charset="0"/>
                  </a:rPr>
                </a:br>
                <a14:m>
                  <m:oMath xmlns:m="http://schemas.openxmlformats.org/officeDocument/2006/math">
                    <m:sSub>
                      <m:sSubPr>
                        <m:ctrlPr>
                          <a:rPr lang="en-US" b="1" i="1">
                            <a:solidFill>
                              <a:srgbClr val="0070C0"/>
                            </a:solidFill>
                            <a:latin typeface="Cambria Math" panose="02040503050406030204" pitchFamily="18" charset="0"/>
                          </a:rPr>
                        </m:ctrlPr>
                      </m:sSubPr>
                      <m:e>
                        <m:r>
                          <a:rPr lang="en-US" b="1" i="0">
                            <a:solidFill>
                              <a:srgbClr val="0070C0"/>
                            </a:solidFill>
                            <a:latin typeface="Cambria Math" panose="02040503050406030204" pitchFamily="18" charset="0"/>
                          </a:rPr>
                          <m:t>𝐊</m:t>
                        </m:r>
                      </m:e>
                      <m:sub>
                        <m:r>
                          <a:rPr lang="en-US" b="1" i="0">
                            <a:solidFill>
                              <a:srgbClr val="0070C0"/>
                            </a:solidFill>
                            <a:latin typeface="Cambria Math" panose="02040503050406030204" pitchFamily="18" charset="0"/>
                          </a:rPr>
                          <m:t>𝐀</m:t>
                        </m:r>
                        <m:r>
                          <a:rPr lang="ru-RU" b="1" i="0">
                            <a:solidFill>
                              <a:srgbClr val="0070C0"/>
                            </a:solidFill>
                            <a:latin typeface="Cambria Math" panose="02040503050406030204" pitchFamily="18" charset="0"/>
                          </a:rPr>
                          <m:t>ня</m:t>
                        </m:r>
                      </m:sub>
                    </m:sSub>
                    <m:r>
                      <m:rPr>
                        <m:nor/>
                      </m:rPr>
                      <a:rPr lang="en-US" b="1">
                        <a:solidFill>
                          <a:srgbClr val="0070C0"/>
                        </a:solidFill>
                        <a:latin typeface="Cambria Math" panose="02040503050406030204" pitchFamily="18" charset="0"/>
                      </a:rPr>
                      <m:t>a</m:t>
                    </m:r>
                    <m:r>
                      <a:rPr lang="en-US" b="1" i="0">
                        <a:solidFill>
                          <a:srgbClr val="0070C0"/>
                        </a:solidFill>
                        <a:latin typeface="Cambria Math" panose="02040503050406030204" pitchFamily="18" charset="0"/>
                      </a:rPr>
                      <m:t> &amp; </m:t>
                    </m:r>
                    <m:sSub>
                      <m:sSubPr>
                        <m:ctrlPr>
                          <a:rPr lang="en-US" b="1" i="1">
                            <a:solidFill>
                              <a:srgbClr val="0070C0"/>
                            </a:solidFill>
                            <a:latin typeface="Cambria Math" panose="02040503050406030204" pitchFamily="18" charset="0"/>
                          </a:rPr>
                        </m:ctrlPr>
                      </m:sSubPr>
                      <m:e>
                        <m:r>
                          <a:rPr lang="en-US" b="1" i="0">
                            <a:solidFill>
                              <a:srgbClr val="0070C0"/>
                            </a:solidFill>
                            <a:latin typeface="Cambria Math" panose="02040503050406030204" pitchFamily="18" charset="0"/>
                          </a:rPr>
                          <m:t>𝐊</m:t>
                        </m:r>
                      </m:e>
                      <m:sub>
                        <m:r>
                          <a:rPr lang="en-US" b="1" i="0">
                            <a:solidFill>
                              <a:srgbClr val="0070C0"/>
                            </a:solidFill>
                            <a:latin typeface="Cambria Math" panose="02040503050406030204" pitchFamily="18" charset="0"/>
                          </a:rPr>
                          <m:t>𝐀</m:t>
                        </m:r>
                        <m:r>
                          <a:rPr lang="ru-RU" b="1" i="0">
                            <a:solidFill>
                              <a:srgbClr val="0070C0"/>
                            </a:solidFill>
                            <a:latin typeface="Cambria Math" panose="02040503050406030204" pitchFamily="18" charset="0"/>
                          </a:rPr>
                          <m:t>ня</m:t>
                        </m:r>
                      </m:sub>
                    </m:sSub>
                    <m:r>
                      <m:rPr>
                        <m:nor/>
                      </m:rPr>
                      <a:rPr lang="en-US" b="1">
                        <a:solidFill>
                          <a:srgbClr val="0070C0"/>
                        </a:solidFill>
                        <a:latin typeface="Cambria Math" panose="02040503050406030204" pitchFamily="18" charset="0"/>
                      </a:rPr>
                      <m:t>p</m:t>
                    </m:r>
                    <m:r>
                      <m:rPr>
                        <m:nor/>
                      </m:rPr>
                      <a:rPr lang="en-US" b="1">
                        <a:solidFill>
                          <a:srgbClr val="0070C0"/>
                        </a:solidFill>
                        <a:latin typeface="Cambria Math" panose="02040503050406030204" pitchFamily="18" charset="0"/>
                      </a:rPr>
                      <m:t> &amp;</m:t>
                    </m:r>
                    <m:sSub>
                      <m:sSubPr>
                        <m:ctrlPr>
                          <a:rPr lang="en-US" b="1" i="1">
                            <a:solidFill>
                              <a:srgbClr val="0070C0"/>
                            </a:solidFill>
                            <a:latin typeface="Cambria Math" panose="02040503050406030204" pitchFamily="18" charset="0"/>
                          </a:rPr>
                        </m:ctrlPr>
                      </m:sSubPr>
                      <m:e>
                        <m:r>
                          <a:rPr lang="en-US" b="1" i="0">
                            <a:solidFill>
                              <a:srgbClr val="0070C0"/>
                            </a:solidFill>
                            <a:latin typeface="Cambria Math" panose="02040503050406030204" pitchFamily="18" charset="0"/>
                          </a:rPr>
                          <m:t> </m:t>
                        </m:r>
                        <m:r>
                          <a:rPr lang="en-US" b="1" i="0">
                            <a:solidFill>
                              <a:srgbClr val="0070C0"/>
                            </a:solidFill>
                            <a:latin typeface="Cambria Math" panose="02040503050406030204" pitchFamily="18" charset="0"/>
                          </a:rPr>
                          <m:t>𝐊</m:t>
                        </m:r>
                      </m:e>
                      <m:sub>
                        <m:r>
                          <a:rPr lang="en-US" b="1" i="0">
                            <a:solidFill>
                              <a:srgbClr val="0070C0"/>
                            </a:solidFill>
                            <a:latin typeface="Cambria Math" panose="02040503050406030204" pitchFamily="18" charset="0"/>
                          </a:rPr>
                          <m:t>𝐀</m:t>
                        </m:r>
                        <m:r>
                          <a:rPr lang="ru-RU" b="1" i="0">
                            <a:solidFill>
                              <a:srgbClr val="0070C0"/>
                            </a:solidFill>
                            <a:latin typeface="Cambria Math" panose="02040503050406030204" pitchFamily="18" charset="0"/>
                          </a:rPr>
                          <m:t>ня</m:t>
                        </m:r>
                      </m:sub>
                    </m:sSub>
                    <m:r>
                      <m:rPr>
                        <m:nor/>
                      </m:rPr>
                      <a:rPr lang="en-US" b="1">
                        <a:solidFill>
                          <a:srgbClr val="0070C0"/>
                        </a:solidFill>
                        <a:latin typeface="Cambria Math" panose="02040503050406030204" pitchFamily="18" charset="0"/>
                      </a:rPr>
                      <m:t>g</m:t>
                    </m:r>
                  </m:oMath>
                </a14:m>
                <a:r>
                  <a:rPr lang="en-US" b="1" dirty="0">
                    <a:solidFill>
                      <a:srgbClr val="0070C0"/>
                    </a:solidFill>
                  </a:rPr>
                  <a:t> </a:t>
                </a:r>
                <a14:m>
                  <m:oMath xmlns:m="http://schemas.openxmlformats.org/officeDocument/2006/math">
                    <m:r>
                      <a:rPr lang="en-US" b="1" i="0" smtClean="0">
                        <a:solidFill>
                          <a:srgbClr val="0070C0"/>
                        </a:solidFill>
                        <a:latin typeface="Cambria Math" panose="02040503050406030204" pitchFamily="18" charset="0"/>
                        <a:ea typeface="Cambria Math" panose="02040503050406030204" pitchFamily="18" charset="0"/>
                        <a:cs typeface="Arial" panose="020B0604020202020204" pitchFamily="34" charset="0"/>
                      </a:rPr>
                      <m:t>&amp; </m:t>
                    </m:r>
                    <m:sSub>
                      <m:sSubPr>
                        <m:ctrlPr>
                          <a:rPr lang="ru-RU" b="1" i="1">
                            <a:solidFill>
                              <a:srgbClr val="0070C0"/>
                            </a:solidFill>
                            <a:latin typeface="Cambria Math" panose="02040503050406030204" pitchFamily="18" charset="0"/>
                            <a:ea typeface="Cambria Math" panose="02040503050406030204" pitchFamily="18" charset="0"/>
                            <a:cs typeface="Arial" panose="020B0604020202020204" pitchFamily="34" charset="0"/>
                          </a:rPr>
                        </m:ctrlPr>
                      </m:sSubPr>
                      <m:e>
                        <m:r>
                          <a:rPr lang="en-US" b="1" i="0">
                            <a:solidFill>
                              <a:srgbClr val="0070C0"/>
                            </a:solidFill>
                            <a:latin typeface="Cambria Math" panose="02040503050406030204" pitchFamily="18" charset="0"/>
                            <a:ea typeface="Cambria Math" panose="02040503050406030204" pitchFamily="18" charset="0"/>
                            <a:cs typeface="Arial" panose="020B0604020202020204" pitchFamily="34" charset="0"/>
                          </a:rPr>
                          <m:t>𝐊</m:t>
                        </m:r>
                      </m:e>
                      <m:sub>
                        <m:r>
                          <a:rPr lang="ru-RU" b="1" i="0">
                            <a:solidFill>
                              <a:srgbClr val="0070C0"/>
                            </a:solidFill>
                            <a:latin typeface="Cambria Math" panose="02040503050406030204" pitchFamily="18" charset="0"/>
                            <a:ea typeface="Cambria Math" panose="02040503050406030204" pitchFamily="18" charset="0"/>
                            <a:cs typeface="Arial" panose="020B0604020202020204" pitchFamily="34" charset="0"/>
                          </a:rPr>
                          <m:t>Аня</m:t>
                        </m:r>
                      </m:sub>
                    </m:sSub>
                    <m:r>
                      <a:rPr lang="en-US" b="1" i="0" smtClean="0">
                        <a:solidFill>
                          <a:srgbClr val="0070C0"/>
                        </a:solidFill>
                        <a:latin typeface="Cambria Math" panose="02040503050406030204" pitchFamily="18" charset="0"/>
                        <a:ea typeface="Cambria Math" panose="02040503050406030204" pitchFamily="18" charset="0"/>
                        <a:cs typeface="Arial" panose="020B0604020202020204" pitchFamily="34" charset="0"/>
                      </a:rPr>
                      <m:t>𝐁</m:t>
                    </m:r>
                  </m:oMath>
                </a14:m>
                <a:r>
                  <a:rPr lang="ru-RU" b="1" dirty="0">
                    <a:solidFill>
                      <a:srgbClr val="0070C0"/>
                    </a:solidFill>
                    <a:ea typeface="Cambria Math" panose="02040503050406030204" pitchFamily="18" charset="0"/>
                    <a:cs typeface="Arial" panose="020B0604020202020204" pitchFamily="34" charset="0"/>
                  </a:rPr>
                  <a:t> </a:t>
                </a:r>
                <a14:m>
                  <m:oMath xmlns:m="http://schemas.openxmlformats.org/officeDocument/2006/math">
                    <m:r>
                      <a:rPr lang="en-US" b="1" i="0">
                        <a:solidFill>
                          <a:srgbClr val="0070C0"/>
                        </a:solidFill>
                        <a:latin typeface="Cambria Math" panose="02040503050406030204" pitchFamily="18" charset="0"/>
                        <a:ea typeface="Cambria Math" panose="02040503050406030204" pitchFamily="18" charset="0"/>
                      </a:rPr>
                      <m:t>→</m:t>
                    </m:r>
                  </m:oMath>
                </a14:m>
                <a:r>
                  <a:rPr lang="en-US" b="1" dirty="0" smtClean="0">
                    <a:solidFill>
                      <a:schemeClr val="accent1">
                        <a:lumMod val="75000"/>
                      </a:schemeClr>
                    </a:solidFill>
                    <a:latin typeface="Cambria Math" panose="02040503050406030204" pitchFamily="18" charset="0"/>
                  </a:rPr>
                  <a:t> </a:t>
                </a:r>
                <a14:m>
                  <m:oMath xmlns:m="http://schemas.openxmlformats.org/officeDocument/2006/math">
                    <m:sSub>
                      <m:sSubPr>
                        <m:ctrlPr>
                          <a:rPr lang="ru-RU" b="1" i="1">
                            <a:solidFill>
                              <a:srgbClr val="0070C0"/>
                            </a:solidFill>
                            <a:latin typeface="Cambria Math" panose="02040503050406030204" pitchFamily="18" charset="0"/>
                            <a:ea typeface="Cambria Math" panose="02040503050406030204" pitchFamily="18" charset="0"/>
                            <a:cs typeface="Arial" panose="020B0604020202020204" pitchFamily="34" charset="0"/>
                          </a:rPr>
                        </m:ctrlPr>
                      </m:sSubPr>
                      <m:e>
                        <m:r>
                          <a:rPr lang="en-US" b="1" i="0">
                            <a:solidFill>
                              <a:srgbClr val="0070C0"/>
                            </a:solidFill>
                            <a:latin typeface="Cambria Math" panose="02040503050406030204" pitchFamily="18" charset="0"/>
                            <a:ea typeface="Cambria Math" panose="02040503050406030204" pitchFamily="18" charset="0"/>
                            <a:cs typeface="Arial" panose="020B0604020202020204" pitchFamily="34" charset="0"/>
                          </a:rPr>
                          <m:t>𝐊</m:t>
                        </m:r>
                      </m:e>
                      <m:sub>
                        <m:r>
                          <a:rPr lang="ru-RU" b="1" i="0">
                            <a:solidFill>
                              <a:srgbClr val="0070C0"/>
                            </a:solidFill>
                            <a:latin typeface="Cambria Math" panose="02040503050406030204" pitchFamily="18" charset="0"/>
                            <a:ea typeface="Cambria Math" panose="02040503050406030204" pitchFamily="18" charset="0"/>
                            <a:cs typeface="Arial" panose="020B0604020202020204" pitchFamily="34" charset="0"/>
                          </a:rPr>
                          <m:t>Аня</m:t>
                        </m:r>
                      </m:sub>
                    </m:sSub>
                    <m:r>
                      <a:rPr lang="en-US" b="1" i="0">
                        <a:solidFill>
                          <a:srgbClr val="0070C0"/>
                        </a:solidFill>
                        <a:latin typeface="Cambria Math" panose="02040503050406030204" pitchFamily="18" charset="0"/>
                        <a:ea typeface="Cambria Math" panose="02040503050406030204" pitchFamily="18" charset="0"/>
                        <a:cs typeface="Arial" panose="020B0604020202020204" pitchFamily="34" charset="0"/>
                      </a:rPr>
                      <m:t>𝐊𝐞𝐲</m:t>
                    </m:r>
                  </m:oMath>
                </a14:m>
                <a:r>
                  <a:rPr lang="en-US" b="1" dirty="0" smtClean="0">
                    <a:solidFill>
                      <a:srgbClr val="0070C0"/>
                    </a:solidFill>
                    <a:latin typeface="Cambria Math" panose="02040503050406030204" pitchFamily="18" charset="0"/>
                    <a:ea typeface="Cambria Math" panose="02040503050406030204" pitchFamily="18" charset="0"/>
                    <a:cs typeface="Arial" panose="020B0604020202020204" pitchFamily="34" charset="0"/>
                  </a:rPr>
                  <a:t> </a:t>
                </a:r>
                <a:r>
                  <a:rPr lang="en-US" dirty="0" smtClean="0">
                    <a:latin typeface="Cambria Math" panose="02040503050406030204" pitchFamily="18" charset="0"/>
                    <a:ea typeface="Cambria Math" panose="02040503050406030204" pitchFamily="18" charset="0"/>
                    <a:cs typeface="Arial" panose="020B0604020202020204" pitchFamily="34" charset="0"/>
                  </a:rPr>
                  <a:t>(</a:t>
                </a:r>
                <a:r>
                  <a:rPr lang="ru-RU" dirty="0" smtClean="0">
                    <a:latin typeface="Cambria Math" panose="02040503050406030204" pitchFamily="18" charset="0"/>
                    <a:ea typeface="Cambria Math" panose="02040503050406030204" pitchFamily="18" charset="0"/>
                    <a:cs typeface="Arial" panose="020B0604020202020204" pitchFamily="34" charset="0"/>
                  </a:rPr>
                  <a:t>акс.4</a:t>
                </a:r>
                <a:r>
                  <a:rPr lang="en-US" dirty="0" smtClean="0">
                    <a:latin typeface="Cambria Math" panose="02040503050406030204" pitchFamily="18" charset="0"/>
                    <a:ea typeface="Cambria Math" panose="02040503050406030204" pitchFamily="18" charset="0"/>
                    <a:cs typeface="Arial" panose="020B0604020202020204" pitchFamily="34" charset="0"/>
                  </a:rPr>
                  <a:t>)</a:t>
                </a:r>
              </a:p>
              <a:p>
                <a:pPr marL="0" indent="0">
                  <a:buNone/>
                </a:pPr>
                <a:r>
                  <a:rPr lang="ru-RU" b="1" dirty="0" smtClean="0">
                    <a:solidFill>
                      <a:schemeClr val="accent1">
                        <a:lumMod val="75000"/>
                      </a:schemeClr>
                    </a:solidFill>
                    <a:latin typeface="Cambria Math" panose="02040503050406030204" pitchFamily="18" charset="0"/>
                  </a:rPr>
                  <a:t>Борис</a:t>
                </a:r>
                <a:r>
                  <a:rPr lang="en-US" b="1" dirty="0" smtClean="0">
                    <a:solidFill>
                      <a:schemeClr val="accent1">
                        <a:lumMod val="75000"/>
                      </a:schemeClr>
                    </a:solidFill>
                    <a:latin typeface="Cambria Math" panose="02040503050406030204" pitchFamily="18" charset="0"/>
                  </a:rPr>
                  <a:t>: </a:t>
                </a:r>
                <a14:m>
                  <m:oMath xmlns:m="http://schemas.openxmlformats.org/officeDocument/2006/math">
                    <m:sSup>
                      <m:sSupPr>
                        <m:ctrlPr>
                          <a:rPr lang="en-US" b="1" i="1">
                            <a:solidFill>
                              <a:schemeClr val="accent1">
                                <a:lumMod val="75000"/>
                              </a:schemeClr>
                            </a:solidFill>
                            <a:latin typeface="Cambria Math" panose="02040503050406030204" pitchFamily="18" charset="0"/>
                          </a:rPr>
                        </m:ctrlPr>
                      </m:sSupPr>
                      <m:e>
                        <m:r>
                          <m:rPr>
                            <m:nor/>
                          </m:rPr>
                          <a:rPr lang="en-US" b="1" i="1" dirty="0">
                            <a:solidFill>
                              <a:schemeClr val="accent1">
                                <a:lumMod val="75000"/>
                              </a:schemeClr>
                            </a:solidFill>
                          </a:rPr>
                          <m:t>Key</m:t>
                        </m:r>
                        <m:r>
                          <m:rPr>
                            <m:nor/>
                          </m:rPr>
                          <a:rPr lang="en-US" b="1" i="1" dirty="0">
                            <a:solidFill>
                              <a:schemeClr val="accent1">
                                <a:lumMod val="75000"/>
                              </a:schemeClr>
                            </a:solidFill>
                          </a:rPr>
                          <m:t> </m:t>
                        </m:r>
                        <m:r>
                          <a:rPr lang="en-US" b="1" i="1">
                            <a:solidFill>
                              <a:schemeClr val="accent1">
                                <a:lumMod val="75000"/>
                              </a:schemeClr>
                            </a:solidFill>
                            <a:latin typeface="Cambria Math" panose="02040503050406030204" pitchFamily="18" charset="0"/>
                          </a:rPr>
                          <m:t>=</m:t>
                        </m:r>
                        <m:r>
                          <a:rPr lang="en-US" b="1" i="1">
                            <a:solidFill>
                              <a:schemeClr val="accent1">
                                <a:lumMod val="75000"/>
                              </a:schemeClr>
                            </a:solidFill>
                            <a:latin typeface="Cambria Math" panose="02040503050406030204" pitchFamily="18" charset="0"/>
                          </a:rPr>
                          <m:t>𝑨</m:t>
                        </m:r>
                      </m:e>
                      <m:sup>
                        <m:r>
                          <a:rPr lang="en-US" b="1" i="1">
                            <a:solidFill>
                              <a:schemeClr val="accent1">
                                <a:lumMod val="75000"/>
                              </a:schemeClr>
                            </a:solidFill>
                            <a:latin typeface="Cambria Math" panose="02040503050406030204" pitchFamily="18" charset="0"/>
                          </a:rPr>
                          <m:t>𝒃</m:t>
                        </m:r>
                      </m:sup>
                    </m:sSup>
                  </m:oMath>
                </a14:m>
                <a:r>
                  <a:rPr lang="en-US" b="1" dirty="0">
                    <a:solidFill>
                      <a:schemeClr val="accent1">
                        <a:lumMod val="75000"/>
                      </a:schemeClr>
                    </a:solidFill>
                    <a:latin typeface="Cambria Math" panose="02040503050406030204" pitchFamily="18" charset="0"/>
                  </a:rPr>
                  <a:t>mod </a:t>
                </a:r>
                <a:r>
                  <a:rPr lang="en-US" b="1" dirty="0" smtClean="0">
                    <a:solidFill>
                      <a:schemeClr val="accent1">
                        <a:lumMod val="75000"/>
                      </a:schemeClr>
                    </a:solidFill>
                    <a:latin typeface="Cambria Math" panose="02040503050406030204" pitchFamily="18" charset="0"/>
                  </a:rPr>
                  <a:t>p</a:t>
                </a:r>
              </a:p>
              <a:p>
                <a:pPr marL="0" indent="0">
                  <a:buNone/>
                </a:pPr>
                <a14:m>
                  <m:oMath xmlns:m="http://schemas.openxmlformats.org/officeDocument/2006/math">
                    <m:sSub>
                      <m:sSubPr>
                        <m:ctrlPr>
                          <a:rPr lang="en-US" b="1" i="1">
                            <a:solidFill>
                              <a:srgbClr val="0070C0"/>
                            </a:solidFill>
                            <a:latin typeface="Cambria Math" panose="02040503050406030204" pitchFamily="18" charset="0"/>
                          </a:rPr>
                        </m:ctrlPr>
                      </m:sSubPr>
                      <m:e>
                        <m:r>
                          <a:rPr lang="en-US" b="1">
                            <a:solidFill>
                              <a:srgbClr val="0070C0"/>
                            </a:solidFill>
                            <a:latin typeface="Cambria Math" panose="02040503050406030204" pitchFamily="18" charset="0"/>
                          </a:rPr>
                          <m:t> </m:t>
                        </m:r>
                        <m:r>
                          <a:rPr lang="en-US" b="1" i="1">
                            <a:solidFill>
                              <a:srgbClr val="0070C0"/>
                            </a:solidFill>
                            <a:latin typeface="Cambria Math" panose="02040503050406030204" pitchFamily="18" charset="0"/>
                          </a:rPr>
                          <m:t>𝑲</m:t>
                        </m:r>
                      </m:e>
                      <m:sub>
                        <m:r>
                          <a:rPr lang="ru-RU" b="1">
                            <a:solidFill>
                              <a:srgbClr val="0070C0"/>
                            </a:solidFill>
                            <a:latin typeface="Cambria Math" panose="02040503050406030204" pitchFamily="18" charset="0"/>
                          </a:rPr>
                          <m:t>Борис</m:t>
                        </m:r>
                      </m:sub>
                    </m:sSub>
                    <m:r>
                      <m:rPr>
                        <m:nor/>
                      </m:rPr>
                      <a:rPr lang="en-US" b="1">
                        <a:solidFill>
                          <a:srgbClr val="0070C0"/>
                        </a:solidFill>
                        <a:latin typeface="Cambria Math" panose="02040503050406030204" pitchFamily="18" charset="0"/>
                      </a:rPr>
                      <m:t>b</m:t>
                    </m:r>
                    <m:sSub>
                      <m:sSubPr>
                        <m:ctrlPr>
                          <a:rPr lang="en-US" b="1" i="1">
                            <a:solidFill>
                              <a:srgbClr val="0070C0"/>
                            </a:solidFill>
                            <a:latin typeface="Cambria Math" panose="02040503050406030204" pitchFamily="18" charset="0"/>
                          </a:rPr>
                        </m:ctrlPr>
                      </m:sSubPr>
                      <m:e>
                        <m:r>
                          <a:rPr lang="en-US" b="1">
                            <a:solidFill>
                              <a:srgbClr val="0070C0"/>
                            </a:solidFill>
                            <a:latin typeface="Cambria Math" panose="02040503050406030204" pitchFamily="18" charset="0"/>
                          </a:rPr>
                          <m:t> &amp; </m:t>
                        </m:r>
                        <m:r>
                          <a:rPr lang="en-US" b="1" i="1">
                            <a:solidFill>
                              <a:srgbClr val="0070C0"/>
                            </a:solidFill>
                            <a:latin typeface="Cambria Math" panose="02040503050406030204" pitchFamily="18" charset="0"/>
                          </a:rPr>
                          <m:t>𝑲</m:t>
                        </m:r>
                      </m:e>
                      <m:sub>
                        <m:r>
                          <a:rPr lang="ru-RU" b="1">
                            <a:solidFill>
                              <a:srgbClr val="0070C0"/>
                            </a:solidFill>
                            <a:latin typeface="Cambria Math" panose="02040503050406030204" pitchFamily="18" charset="0"/>
                          </a:rPr>
                          <m:t>Борис</m:t>
                        </m:r>
                      </m:sub>
                    </m:sSub>
                    <m:r>
                      <m:rPr>
                        <m:nor/>
                      </m:rPr>
                      <a:rPr lang="en-US" b="1">
                        <a:solidFill>
                          <a:srgbClr val="0070C0"/>
                        </a:solidFill>
                        <a:latin typeface="Cambria Math" panose="02040503050406030204" pitchFamily="18" charset="0"/>
                      </a:rPr>
                      <m:t>p</m:t>
                    </m:r>
                    <m:r>
                      <m:rPr>
                        <m:nor/>
                      </m:rPr>
                      <a:rPr lang="en-US" b="1">
                        <a:solidFill>
                          <a:srgbClr val="0070C0"/>
                        </a:solidFill>
                        <a:latin typeface="Cambria Math" panose="02040503050406030204" pitchFamily="18" charset="0"/>
                      </a:rPr>
                      <m:t> &amp;</m:t>
                    </m:r>
                    <m:sSub>
                      <m:sSubPr>
                        <m:ctrlPr>
                          <a:rPr lang="en-US" b="1" i="1">
                            <a:solidFill>
                              <a:srgbClr val="0070C0"/>
                            </a:solidFill>
                            <a:latin typeface="Cambria Math" panose="02040503050406030204" pitchFamily="18" charset="0"/>
                          </a:rPr>
                        </m:ctrlPr>
                      </m:sSubPr>
                      <m:e>
                        <m:r>
                          <a:rPr lang="en-US" b="1">
                            <a:solidFill>
                              <a:srgbClr val="0070C0"/>
                            </a:solidFill>
                            <a:latin typeface="Cambria Math" panose="02040503050406030204" pitchFamily="18" charset="0"/>
                          </a:rPr>
                          <m:t> </m:t>
                        </m:r>
                        <m:r>
                          <a:rPr lang="en-US" b="1" i="1">
                            <a:solidFill>
                              <a:srgbClr val="0070C0"/>
                            </a:solidFill>
                            <a:latin typeface="Cambria Math" panose="02040503050406030204" pitchFamily="18" charset="0"/>
                          </a:rPr>
                          <m:t>𝑲</m:t>
                        </m:r>
                      </m:e>
                      <m:sub>
                        <m:r>
                          <a:rPr lang="ru-RU" b="1">
                            <a:solidFill>
                              <a:srgbClr val="0070C0"/>
                            </a:solidFill>
                            <a:latin typeface="Cambria Math" panose="02040503050406030204" pitchFamily="18" charset="0"/>
                          </a:rPr>
                          <m:t>Борис</m:t>
                        </m:r>
                      </m:sub>
                    </m:sSub>
                    <m:r>
                      <m:rPr>
                        <m:nor/>
                      </m:rPr>
                      <a:rPr lang="en-US" b="1">
                        <a:solidFill>
                          <a:srgbClr val="0070C0"/>
                        </a:solidFill>
                        <a:latin typeface="Cambria Math" panose="02040503050406030204" pitchFamily="18" charset="0"/>
                      </a:rPr>
                      <m:t>g</m:t>
                    </m:r>
                  </m:oMath>
                </a14:m>
                <a:r>
                  <a:rPr lang="en-US" b="1" dirty="0">
                    <a:solidFill>
                      <a:srgbClr val="0070C0"/>
                    </a:solidFill>
                    <a:ea typeface="Cambria Math" panose="02040503050406030204" pitchFamily="18" charset="0"/>
                  </a:rPr>
                  <a:t> </a:t>
                </a:r>
                <a14:m>
                  <m:oMath xmlns:m="http://schemas.openxmlformats.org/officeDocument/2006/math">
                    <m:r>
                      <a:rPr lang="en-US" b="1" i="1" dirty="0">
                        <a:solidFill>
                          <a:srgbClr val="0070C0"/>
                        </a:solidFill>
                        <a:latin typeface="Cambria Math" panose="02040503050406030204" pitchFamily="18" charset="0"/>
                        <a:ea typeface="Cambria Math" panose="02040503050406030204" pitchFamily="18" charset="0"/>
                      </a:rPr>
                      <m:t>&amp;</m:t>
                    </m:r>
                    <m:r>
                      <a:rPr lang="en-US" b="1" i="1" dirty="0" smtClean="0">
                        <a:solidFill>
                          <a:srgbClr val="0070C0"/>
                        </a:solidFill>
                        <a:latin typeface="Cambria Math" panose="02040503050406030204" pitchFamily="18" charset="0"/>
                        <a:ea typeface="Cambria Math" panose="02040503050406030204" pitchFamily="18" charset="0"/>
                      </a:rPr>
                      <m:t> </m:t>
                    </m:r>
                    <m:sSub>
                      <m:sSubPr>
                        <m:ctrlPr>
                          <a:rPr lang="ru-RU" b="1" i="1">
                            <a:solidFill>
                              <a:srgbClr val="0070C0"/>
                            </a:solidFill>
                            <a:latin typeface="Cambria Math" panose="02040503050406030204" pitchFamily="18" charset="0"/>
                            <a:ea typeface="Cambria Math" panose="02040503050406030204" pitchFamily="18" charset="0"/>
                            <a:cs typeface="Arial" panose="020B0604020202020204" pitchFamily="34" charset="0"/>
                          </a:rPr>
                        </m:ctrlPr>
                      </m:sSubPr>
                      <m:e>
                        <m:r>
                          <a:rPr lang="en-US" b="1" i="1">
                            <a:solidFill>
                              <a:srgbClr val="0070C0"/>
                            </a:solidFill>
                            <a:latin typeface="Cambria Math" panose="02040503050406030204" pitchFamily="18" charset="0"/>
                            <a:ea typeface="Cambria Math" panose="02040503050406030204" pitchFamily="18" charset="0"/>
                            <a:cs typeface="Arial" panose="020B0604020202020204" pitchFamily="34" charset="0"/>
                          </a:rPr>
                          <m:t>𝑲</m:t>
                        </m:r>
                      </m:e>
                      <m:sub>
                        <m:r>
                          <a:rPr lang="ru-RU" b="1">
                            <a:solidFill>
                              <a:srgbClr val="0070C0"/>
                            </a:solidFill>
                            <a:latin typeface="Cambria Math" panose="02040503050406030204" pitchFamily="18" charset="0"/>
                            <a:ea typeface="Cambria Math" panose="02040503050406030204" pitchFamily="18" charset="0"/>
                            <a:cs typeface="Arial" panose="020B0604020202020204" pitchFamily="34" charset="0"/>
                          </a:rPr>
                          <m:t>Борис</m:t>
                        </m:r>
                      </m:sub>
                    </m:sSub>
                    <m:r>
                      <a:rPr lang="en-US" b="1" i="0" smtClean="0">
                        <a:solidFill>
                          <a:srgbClr val="0070C0"/>
                        </a:solidFill>
                        <a:latin typeface="Cambria Math" panose="02040503050406030204" pitchFamily="18" charset="0"/>
                        <a:ea typeface="Cambria Math" panose="02040503050406030204" pitchFamily="18" charset="0"/>
                        <a:cs typeface="Arial" panose="020B0604020202020204" pitchFamily="34" charset="0"/>
                      </a:rPr>
                      <m:t>𝐀</m:t>
                    </m:r>
                  </m:oMath>
                </a14:m>
                <a:r>
                  <a:rPr lang="ru-RU" b="1" dirty="0"/>
                  <a:t> </a:t>
                </a:r>
                <a14:m>
                  <m:oMath xmlns:m="http://schemas.openxmlformats.org/officeDocument/2006/math">
                    <m:r>
                      <a:rPr lang="en-US" b="1" i="1">
                        <a:solidFill>
                          <a:srgbClr val="0070C0"/>
                        </a:solidFill>
                        <a:latin typeface="Cambria Math" panose="02040503050406030204" pitchFamily="18" charset="0"/>
                        <a:ea typeface="Cambria Math" panose="02040503050406030204" pitchFamily="18" charset="0"/>
                      </a:rPr>
                      <m:t>→</m:t>
                    </m:r>
                    <m:sSub>
                      <m:sSubPr>
                        <m:ctrlPr>
                          <a:rPr lang="ru-RU" b="1" i="1">
                            <a:solidFill>
                              <a:srgbClr val="0070C0"/>
                            </a:solidFill>
                            <a:latin typeface="Cambria Math" panose="02040503050406030204" pitchFamily="18" charset="0"/>
                            <a:ea typeface="Cambria Math" panose="02040503050406030204" pitchFamily="18" charset="0"/>
                            <a:cs typeface="Arial" panose="020B0604020202020204" pitchFamily="34" charset="0"/>
                          </a:rPr>
                        </m:ctrlPr>
                      </m:sSubPr>
                      <m:e>
                        <m:r>
                          <a:rPr lang="en-US" b="1" i="1">
                            <a:solidFill>
                              <a:srgbClr val="0070C0"/>
                            </a:solidFill>
                            <a:latin typeface="Cambria Math" panose="02040503050406030204" pitchFamily="18" charset="0"/>
                            <a:ea typeface="Cambria Math" panose="02040503050406030204" pitchFamily="18" charset="0"/>
                            <a:cs typeface="Arial" panose="020B0604020202020204" pitchFamily="34" charset="0"/>
                          </a:rPr>
                          <m:t>𝑲</m:t>
                        </m:r>
                      </m:e>
                      <m:sub>
                        <m:r>
                          <a:rPr lang="ru-RU" b="1">
                            <a:solidFill>
                              <a:srgbClr val="0070C0"/>
                            </a:solidFill>
                            <a:latin typeface="Cambria Math" panose="02040503050406030204" pitchFamily="18" charset="0"/>
                            <a:ea typeface="Cambria Math" panose="02040503050406030204" pitchFamily="18" charset="0"/>
                            <a:cs typeface="Arial" panose="020B0604020202020204" pitchFamily="34" charset="0"/>
                          </a:rPr>
                          <m:t>Борис</m:t>
                        </m:r>
                      </m:sub>
                    </m:sSub>
                    <m:r>
                      <a:rPr lang="en-US" b="1" i="1">
                        <a:solidFill>
                          <a:srgbClr val="0070C0"/>
                        </a:solidFill>
                        <a:latin typeface="Cambria Math" panose="02040503050406030204" pitchFamily="18" charset="0"/>
                        <a:ea typeface="Cambria Math" panose="02040503050406030204" pitchFamily="18" charset="0"/>
                        <a:cs typeface="Arial" panose="020B0604020202020204" pitchFamily="34" charset="0"/>
                      </a:rPr>
                      <m:t>𝑲𝒆𝒚</m:t>
                    </m:r>
                    <m:r>
                      <a:rPr lang="en-US" b="1" i="0" smtClean="0">
                        <a:solidFill>
                          <a:srgbClr val="0070C0"/>
                        </a:solidFill>
                        <a:latin typeface="Cambria Math" panose="02040503050406030204" pitchFamily="18" charset="0"/>
                        <a:ea typeface="Cambria Math" panose="02040503050406030204" pitchFamily="18" charset="0"/>
                        <a:cs typeface="Arial" panose="020B0604020202020204" pitchFamily="34" charset="0"/>
                      </a:rPr>
                      <m:t> </m:t>
                    </m:r>
                  </m:oMath>
                </a14:m>
                <a:r>
                  <a:rPr lang="en-US" dirty="0">
                    <a:latin typeface="Cambria Math" panose="02040503050406030204" pitchFamily="18" charset="0"/>
                    <a:ea typeface="Cambria Math" panose="02040503050406030204" pitchFamily="18" charset="0"/>
                    <a:cs typeface="Arial" panose="020B0604020202020204" pitchFamily="34" charset="0"/>
                  </a:rPr>
                  <a:t>(</a:t>
                </a:r>
                <a:r>
                  <a:rPr lang="ru-RU" dirty="0">
                    <a:latin typeface="Cambria Math" panose="02040503050406030204" pitchFamily="18" charset="0"/>
                    <a:ea typeface="Cambria Math" panose="02040503050406030204" pitchFamily="18" charset="0"/>
                    <a:cs typeface="Arial" panose="020B0604020202020204" pitchFamily="34" charset="0"/>
                  </a:rPr>
                  <a:t>акс.4</a:t>
                </a:r>
                <a:r>
                  <a:rPr lang="en-US" dirty="0">
                    <a:latin typeface="Cambria Math" panose="02040503050406030204" pitchFamily="18" charset="0"/>
                    <a:ea typeface="Cambria Math" panose="02040503050406030204" pitchFamily="18" charset="0"/>
                    <a:cs typeface="Arial" panose="020B0604020202020204" pitchFamily="34" charset="0"/>
                  </a:rPr>
                  <a:t>)</a:t>
                </a:r>
                <a:endParaRPr lang="ru-RU" dirty="0"/>
              </a:p>
            </p:txBody>
          </p:sp>
        </mc:Choice>
        <mc:Fallback xmlns="">
          <p:sp>
            <p:nvSpPr>
              <p:cNvPr id="3" name="Объект 2"/>
              <p:cNvSpPr>
                <a:spLocks noGrp="1" noRot="1" noChangeAspect="1" noMove="1" noResize="1" noEditPoints="1" noAdjustHandles="1" noChangeArrowheads="1" noChangeShapeType="1" noTextEdit="1"/>
              </p:cNvSpPr>
              <p:nvPr>
                <p:ph idx="1"/>
              </p:nvPr>
            </p:nvSpPr>
            <p:spPr>
              <a:xfrm>
                <a:off x="476089" y="661804"/>
                <a:ext cx="8191822" cy="6007555"/>
              </a:xfrm>
              <a:blipFill rotWithShape="0">
                <a:blip r:embed="rId2"/>
                <a:stretch>
                  <a:fillRect l="-1488" t="-1726" r="-223"/>
                </a:stretch>
              </a:blipFill>
            </p:spPr>
            <p:txBody>
              <a:bodyPr/>
              <a:lstStyle/>
              <a:p>
                <a:r>
                  <a:rPr lang="ru-RU">
                    <a:noFill/>
                  </a:rPr>
                  <a:t> </a:t>
                </a:r>
              </a:p>
            </p:txBody>
          </p:sp>
        </mc:Fallback>
      </mc:AlternateContent>
    </p:spTree>
    <p:extLst>
      <p:ext uri="{BB962C8B-B14F-4D97-AF65-F5344CB8AC3E}">
        <p14:creationId xmlns:p14="http://schemas.microsoft.com/office/powerpoint/2010/main" val="1754380695"/>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Взлом протокола Светой</a:t>
            </a:r>
            <a:endParaRPr lang="ru-RU" dirty="0"/>
          </a:p>
        </p:txBody>
      </p:sp>
      <p:sp>
        <p:nvSpPr>
          <p:cNvPr id="3" name="Объект 2"/>
          <p:cNvSpPr>
            <a:spLocks noGrp="1"/>
          </p:cNvSpPr>
          <p:nvPr>
            <p:ph idx="1"/>
          </p:nvPr>
        </p:nvSpPr>
        <p:spPr>
          <a:xfrm>
            <a:off x="107504" y="1484784"/>
            <a:ext cx="8928992" cy="5112568"/>
          </a:xfrm>
        </p:spPr>
        <p:txBody>
          <a:bodyPr>
            <a:normAutofit fontScale="92500" lnSpcReduction="10000"/>
          </a:bodyPr>
          <a:lstStyle/>
          <a:p>
            <a:r>
              <a:rPr lang="ru-RU" sz="3000" dirty="0"/>
              <a:t>Алгоритм </a:t>
            </a:r>
            <a:r>
              <a:rPr lang="ru-RU" sz="3000" dirty="0" err="1">
                <a:solidFill>
                  <a:schemeClr val="accent1">
                    <a:lumMod val="75000"/>
                  </a:schemeClr>
                </a:solidFill>
              </a:rPr>
              <a:t>Диффи-Хеллмана</a:t>
            </a:r>
            <a:r>
              <a:rPr lang="ru-RU" sz="3000" dirty="0"/>
              <a:t> позволяет двум сторонам получить </a:t>
            </a:r>
            <a:r>
              <a:rPr lang="ru-RU" sz="3000" dirty="0">
                <a:solidFill>
                  <a:srgbClr val="0070C0"/>
                </a:solidFill>
              </a:rPr>
              <a:t>закрытый секретный </a:t>
            </a:r>
            <a:r>
              <a:rPr lang="ru-RU" sz="3000" dirty="0" smtClean="0">
                <a:solidFill>
                  <a:srgbClr val="0070C0"/>
                </a:solidFill>
              </a:rPr>
              <a:t>ключ </a:t>
            </a:r>
            <a:r>
              <a:rPr lang="en-US" sz="3000" dirty="0" smtClean="0">
                <a:solidFill>
                  <a:srgbClr val="0070C0"/>
                </a:solidFill>
              </a:rPr>
              <a:t>Key</a:t>
            </a:r>
            <a:r>
              <a:rPr lang="ru-RU" sz="3000" dirty="0" smtClean="0"/>
              <a:t>. </a:t>
            </a:r>
            <a:r>
              <a:rPr lang="ru-RU" sz="3000" dirty="0"/>
              <a:t>Но откуда обе стороны могут уверены, что разговаривают действительно друг с другом? </a:t>
            </a:r>
            <a:endParaRPr lang="en-US" sz="3000" dirty="0" smtClean="0"/>
          </a:p>
          <a:p>
            <a:r>
              <a:rPr lang="ru-RU" sz="3000" dirty="0" smtClean="0"/>
              <a:t>На этом и основан взлом протокола</a:t>
            </a:r>
          </a:p>
          <a:p>
            <a:r>
              <a:rPr lang="ru-RU" sz="3000" dirty="0" smtClean="0"/>
              <a:t>Что </a:t>
            </a:r>
            <a:r>
              <a:rPr lang="ru-RU" sz="3000" dirty="0"/>
              <a:t>если я позвоню своему приятелю, мы осуществим </a:t>
            </a:r>
            <a:r>
              <a:rPr lang="ru-RU" sz="3000" dirty="0" smtClean="0"/>
              <a:t>Д-Х-обмен </a:t>
            </a:r>
            <a:r>
              <a:rPr lang="ru-RU" sz="3000" dirty="0"/>
              <a:t>ключами, но вдруг окажется, что мой звонок был перехвачен и на самом деле я общался с кем-то другим?! Я по прежнему смогу безопасно общаться с этим человеком – никто больше не сможет нас прослушать – но это будет совсем не тот, с кем я думаю, что общаюсь. </a:t>
            </a:r>
            <a:r>
              <a:rPr lang="ru-RU" sz="3000" dirty="0">
                <a:solidFill>
                  <a:srgbClr val="FF0000"/>
                </a:solidFill>
              </a:rPr>
              <a:t>Это не </a:t>
            </a:r>
            <a:r>
              <a:rPr lang="ru-RU" sz="3000" dirty="0" smtClean="0">
                <a:solidFill>
                  <a:srgbClr val="FF0000"/>
                </a:solidFill>
              </a:rPr>
              <a:t>безопасно</a:t>
            </a:r>
            <a:r>
              <a:rPr lang="ru-RU" sz="3000" dirty="0">
                <a:solidFill>
                  <a:srgbClr val="FF0000"/>
                </a:solidFill>
              </a:rPr>
              <a:t>!</a:t>
            </a:r>
            <a:r>
              <a:rPr lang="ru-RU" dirty="0"/>
              <a:t/>
            </a:r>
            <a:br>
              <a:rPr lang="ru-RU" dirty="0"/>
            </a:br>
            <a:r>
              <a:rPr lang="ru-RU" dirty="0"/>
              <a:t/>
            </a:r>
            <a:br>
              <a:rPr lang="ru-RU" dirty="0"/>
            </a:br>
            <a:endParaRPr lang="ru-RU" dirty="0"/>
          </a:p>
        </p:txBody>
      </p:sp>
    </p:spTree>
    <p:extLst>
      <p:ext uri="{BB962C8B-B14F-4D97-AF65-F5344CB8AC3E}">
        <p14:creationId xmlns:p14="http://schemas.microsoft.com/office/powerpoint/2010/main" val="3076231788"/>
      </p:ext>
    </p:extLst>
  </p:cSld>
  <p:clrMapOvr>
    <a:masterClrMapping/>
  </p:clrMapOvr>
  <p:transition spd="med">
    <p:pull/>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a:bodyPr>
          <a:lstStyle/>
          <a:p>
            <a:r>
              <a:rPr lang="ru-RU" dirty="0"/>
              <a:t>Ключевые </a:t>
            </a:r>
            <a:r>
              <a:rPr lang="ru-RU" dirty="0" smtClean="0"/>
              <a:t>потери за 201</a:t>
            </a:r>
            <a:r>
              <a:rPr lang="en-US" dirty="0" smtClean="0"/>
              <a:t>4</a:t>
            </a:r>
            <a:r>
              <a:rPr lang="ru-RU" dirty="0" smtClean="0"/>
              <a:t> год</a:t>
            </a:r>
            <a:endParaRPr lang="ru-RU" dirty="0"/>
          </a:p>
        </p:txBody>
      </p:sp>
      <p:sp>
        <p:nvSpPr>
          <p:cNvPr id="3" name="Объект 2"/>
          <p:cNvSpPr>
            <a:spLocks noGrp="1"/>
          </p:cNvSpPr>
          <p:nvPr>
            <p:ph idx="1"/>
          </p:nvPr>
        </p:nvSpPr>
        <p:spPr/>
        <p:txBody>
          <a:bodyPr>
            <a:normAutofit/>
          </a:bodyPr>
          <a:lstStyle/>
          <a:p>
            <a:r>
              <a:rPr lang="ru-RU" dirty="0" smtClean="0"/>
              <a:t>Суммарные </a:t>
            </a:r>
            <a:r>
              <a:rPr lang="ru-RU" dirty="0"/>
              <a:t>убытки компаний от утечек информации выросли за год почти на четверть и составили свыше </a:t>
            </a:r>
            <a:r>
              <a:rPr lang="ru-RU" dirty="0">
                <a:solidFill>
                  <a:schemeClr val="accent1">
                    <a:lumMod val="75000"/>
                  </a:schemeClr>
                </a:solidFill>
              </a:rPr>
              <a:t>$25 млрд</a:t>
            </a:r>
            <a:r>
              <a:rPr lang="ru-RU" dirty="0"/>
              <a:t>. </a:t>
            </a:r>
            <a:endParaRPr lang="en-US" dirty="0" smtClean="0"/>
          </a:p>
          <a:p>
            <a:r>
              <a:rPr lang="ru-RU" dirty="0" smtClean="0"/>
              <a:t>В </a:t>
            </a:r>
            <a:r>
              <a:rPr lang="ru-RU" dirty="0"/>
              <a:t>среднем организации теряют </a:t>
            </a:r>
            <a:r>
              <a:rPr lang="ru-RU" dirty="0">
                <a:solidFill>
                  <a:schemeClr val="accent1">
                    <a:lumMod val="75000"/>
                  </a:schemeClr>
                </a:solidFill>
              </a:rPr>
              <a:t>$31,23 млн </a:t>
            </a:r>
            <a:r>
              <a:rPr lang="ru-RU" dirty="0"/>
              <a:t>от каждой крупной утечки. В России убытки несколько меньше. При этом максимальные потери от одного инцидента составили около </a:t>
            </a:r>
            <a:r>
              <a:rPr lang="ru-RU" dirty="0">
                <a:solidFill>
                  <a:schemeClr val="accent1">
                    <a:lumMod val="75000"/>
                  </a:schemeClr>
                </a:solidFill>
              </a:rPr>
              <a:t>4 млрд руб</a:t>
            </a:r>
            <a:r>
              <a:rPr lang="ru-RU" dirty="0" smtClean="0"/>
              <a:t>.</a:t>
            </a:r>
            <a:endParaRPr lang="ru-RU" dirty="0"/>
          </a:p>
          <a:p>
            <a:r>
              <a:rPr lang="ru-RU" dirty="0" smtClean="0"/>
              <a:t>Доля </a:t>
            </a:r>
            <a:r>
              <a:rPr lang="ru-RU" dirty="0"/>
              <a:t>российских утечек в мировой статистике — </a:t>
            </a:r>
            <a:r>
              <a:rPr lang="ru-RU" dirty="0">
                <a:solidFill>
                  <a:schemeClr val="accent1">
                    <a:lumMod val="75000"/>
                  </a:schemeClr>
                </a:solidFill>
              </a:rPr>
              <a:t>6%</a:t>
            </a:r>
            <a:r>
              <a:rPr lang="ru-RU" dirty="0"/>
              <a:t>. Это на треть больше, чем год назад.</a:t>
            </a:r>
          </a:p>
          <a:p>
            <a:endParaRPr lang="ru-RU" dirty="0"/>
          </a:p>
        </p:txBody>
      </p:sp>
      <p:grpSp>
        <p:nvGrpSpPr>
          <p:cNvPr id="5" name="Group 4"/>
          <p:cNvGrpSpPr>
            <a:grpSpLocks noChangeAspect="1"/>
          </p:cNvGrpSpPr>
          <p:nvPr/>
        </p:nvGrpSpPr>
        <p:grpSpPr bwMode="auto">
          <a:xfrm>
            <a:off x="6875463" y="6034088"/>
            <a:ext cx="1889125" cy="814387"/>
            <a:chOff x="4331" y="3801"/>
            <a:chExt cx="1190" cy="513"/>
          </a:xfrm>
        </p:grpSpPr>
        <p:sp>
          <p:nvSpPr>
            <p:cNvPr id="6" name="AutoShape 3"/>
            <p:cNvSpPr>
              <a:spLocks noChangeAspect="1" noChangeArrowheads="1" noTextEdit="1"/>
            </p:cNvSpPr>
            <p:nvPr/>
          </p:nvSpPr>
          <p:spPr bwMode="auto">
            <a:xfrm>
              <a:off x="4331" y="3805"/>
              <a:ext cx="1182" cy="5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a:p>
          </p:txBody>
        </p:sp>
        <p:pic>
          <p:nvPicPr>
            <p:cNvPr id="17413"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31" y="3801"/>
              <a:ext cx="1190" cy="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31" y="3801"/>
              <a:ext cx="1190" cy="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Freeform 7"/>
            <p:cNvSpPr>
              <a:spLocks/>
            </p:cNvSpPr>
            <p:nvPr/>
          </p:nvSpPr>
          <p:spPr bwMode="auto">
            <a:xfrm>
              <a:off x="4352" y="3817"/>
              <a:ext cx="1139" cy="458"/>
            </a:xfrm>
            <a:custGeom>
              <a:avLst/>
              <a:gdLst>
                <a:gd name="T0" fmla="*/ 453 w 4535"/>
                <a:gd name="T1" fmla="*/ 1815 h 1815"/>
                <a:gd name="T2" fmla="*/ 4081 w 4535"/>
                <a:gd name="T3" fmla="*/ 1815 h 1815"/>
                <a:gd name="T4" fmla="*/ 4535 w 4535"/>
                <a:gd name="T5" fmla="*/ 1361 h 1815"/>
                <a:gd name="T6" fmla="*/ 4535 w 4535"/>
                <a:gd name="T7" fmla="*/ 454 h 1815"/>
                <a:gd name="T8" fmla="*/ 4081 w 4535"/>
                <a:gd name="T9" fmla="*/ 0 h 1815"/>
                <a:gd name="T10" fmla="*/ 453 w 4535"/>
                <a:gd name="T11" fmla="*/ 0 h 1815"/>
                <a:gd name="T12" fmla="*/ 0 w 4535"/>
                <a:gd name="T13" fmla="*/ 454 h 1815"/>
                <a:gd name="T14" fmla="*/ 0 w 4535"/>
                <a:gd name="T15" fmla="*/ 1361 h 1815"/>
                <a:gd name="T16" fmla="*/ 453 w 4535"/>
                <a:gd name="T17" fmla="*/ 1815 h 18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35" h="1815">
                  <a:moveTo>
                    <a:pt x="453" y="1815"/>
                  </a:moveTo>
                  <a:lnTo>
                    <a:pt x="4081" y="1815"/>
                  </a:lnTo>
                  <a:cubicBezTo>
                    <a:pt x="4332" y="1815"/>
                    <a:pt x="4535" y="1612"/>
                    <a:pt x="4535" y="1361"/>
                  </a:cubicBezTo>
                  <a:lnTo>
                    <a:pt x="4535" y="454"/>
                  </a:lnTo>
                  <a:cubicBezTo>
                    <a:pt x="4535" y="203"/>
                    <a:pt x="4332" y="0"/>
                    <a:pt x="4081" y="0"/>
                  </a:cubicBezTo>
                  <a:lnTo>
                    <a:pt x="453" y="0"/>
                  </a:lnTo>
                  <a:cubicBezTo>
                    <a:pt x="203" y="0"/>
                    <a:pt x="0" y="203"/>
                    <a:pt x="0" y="454"/>
                  </a:cubicBezTo>
                  <a:lnTo>
                    <a:pt x="0" y="1361"/>
                  </a:lnTo>
                  <a:cubicBezTo>
                    <a:pt x="0" y="1612"/>
                    <a:pt x="203" y="1815"/>
                    <a:pt x="453" y="1815"/>
                  </a:cubicBezTo>
                  <a:close/>
                </a:path>
              </a:pathLst>
            </a:custGeom>
            <a:solidFill>
              <a:srgbClr val="5B9BD5"/>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8" name="Freeform 8"/>
            <p:cNvSpPr>
              <a:spLocks/>
            </p:cNvSpPr>
            <p:nvPr/>
          </p:nvSpPr>
          <p:spPr bwMode="auto">
            <a:xfrm>
              <a:off x="4352" y="3817"/>
              <a:ext cx="1139" cy="458"/>
            </a:xfrm>
            <a:custGeom>
              <a:avLst/>
              <a:gdLst>
                <a:gd name="T0" fmla="*/ 453 w 4535"/>
                <a:gd name="T1" fmla="*/ 1815 h 1815"/>
                <a:gd name="T2" fmla="*/ 4081 w 4535"/>
                <a:gd name="T3" fmla="*/ 1815 h 1815"/>
                <a:gd name="T4" fmla="*/ 4535 w 4535"/>
                <a:gd name="T5" fmla="*/ 1361 h 1815"/>
                <a:gd name="T6" fmla="*/ 4535 w 4535"/>
                <a:gd name="T7" fmla="*/ 454 h 1815"/>
                <a:gd name="T8" fmla="*/ 4081 w 4535"/>
                <a:gd name="T9" fmla="*/ 0 h 1815"/>
                <a:gd name="T10" fmla="*/ 453 w 4535"/>
                <a:gd name="T11" fmla="*/ 0 h 1815"/>
                <a:gd name="T12" fmla="*/ 0 w 4535"/>
                <a:gd name="T13" fmla="*/ 454 h 1815"/>
                <a:gd name="T14" fmla="*/ 0 w 4535"/>
                <a:gd name="T15" fmla="*/ 1361 h 1815"/>
                <a:gd name="T16" fmla="*/ 453 w 4535"/>
                <a:gd name="T17" fmla="*/ 1815 h 18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35" h="1815">
                  <a:moveTo>
                    <a:pt x="453" y="1815"/>
                  </a:moveTo>
                  <a:lnTo>
                    <a:pt x="4081" y="1815"/>
                  </a:lnTo>
                  <a:cubicBezTo>
                    <a:pt x="4332" y="1815"/>
                    <a:pt x="4535" y="1612"/>
                    <a:pt x="4535" y="1361"/>
                  </a:cubicBezTo>
                  <a:lnTo>
                    <a:pt x="4535" y="454"/>
                  </a:lnTo>
                  <a:cubicBezTo>
                    <a:pt x="4535" y="203"/>
                    <a:pt x="4332" y="0"/>
                    <a:pt x="4081" y="0"/>
                  </a:cubicBezTo>
                  <a:lnTo>
                    <a:pt x="453" y="0"/>
                  </a:lnTo>
                  <a:cubicBezTo>
                    <a:pt x="203" y="0"/>
                    <a:pt x="0" y="203"/>
                    <a:pt x="0" y="454"/>
                  </a:cubicBezTo>
                  <a:lnTo>
                    <a:pt x="0" y="1361"/>
                  </a:lnTo>
                  <a:cubicBezTo>
                    <a:pt x="0" y="1612"/>
                    <a:pt x="203" y="1815"/>
                    <a:pt x="453" y="1815"/>
                  </a:cubicBezTo>
                  <a:close/>
                </a:path>
              </a:pathLst>
            </a:custGeom>
            <a:noFill/>
            <a:ln w="6350" cap="sq">
              <a:solidFill>
                <a:srgbClr val="C8C8C8"/>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9" name="Rectangle 9"/>
            <p:cNvSpPr>
              <a:spLocks noChangeArrowheads="1"/>
            </p:cNvSpPr>
            <p:nvPr/>
          </p:nvSpPr>
          <p:spPr bwMode="auto">
            <a:xfrm>
              <a:off x="4417" y="3890"/>
              <a:ext cx="792" cy="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sz="2000" b="0" i="0" u="none" strike="noStrike" cap="none" normalizeH="0" baseline="0" smtClean="0">
                  <a:ln>
                    <a:noFill/>
                  </a:ln>
                  <a:solidFill>
                    <a:srgbClr val="FEFFFF"/>
                  </a:solidFill>
                  <a:effectLst/>
                  <a:latin typeface="Segoe UI" panose="020B0502040204020203" pitchFamily="34" charset="0"/>
                </a:rPr>
                <a:t>Zecurion </a:t>
              </a:r>
              <a:endParaRPr kumimoji="0" lang="ru-RU" sz="1800" b="0" i="0" u="none" strike="noStrike" cap="none" normalizeH="0" baseline="0" smtClean="0">
                <a:ln>
                  <a:noFill/>
                </a:ln>
                <a:solidFill>
                  <a:schemeClr val="tx1"/>
                </a:solidFill>
                <a:effectLst/>
                <a:latin typeface="Arial" panose="020B0604020202020204" pitchFamily="34" charset="0"/>
              </a:endParaRPr>
            </a:p>
          </p:txBody>
        </p:sp>
        <p:sp>
          <p:nvSpPr>
            <p:cNvPr id="10" name="Rectangle 10"/>
            <p:cNvSpPr>
              <a:spLocks noChangeArrowheads="1"/>
            </p:cNvSpPr>
            <p:nvPr/>
          </p:nvSpPr>
          <p:spPr bwMode="auto">
            <a:xfrm>
              <a:off x="5083" y="3890"/>
              <a:ext cx="347"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sz="2000" b="0" i="0" u="none" strike="noStrike" cap="none" normalizeH="0" baseline="0" dirty="0" smtClean="0">
                  <a:ln>
                    <a:noFill/>
                  </a:ln>
                  <a:solidFill>
                    <a:srgbClr val="FEFFFF"/>
                  </a:solidFill>
                  <a:effectLst/>
                  <a:latin typeface="Segoe UI" panose="020B0502040204020203" pitchFamily="34" charset="0"/>
                </a:rPr>
                <a:t>201</a:t>
              </a:r>
              <a:r>
                <a:rPr kumimoji="0" lang="en-US" sz="2000" b="0" i="0" u="none" strike="noStrike" cap="none" normalizeH="0" baseline="0" dirty="0" smtClean="0">
                  <a:ln>
                    <a:noFill/>
                  </a:ln>
                  <a:solidFill>
                    <a:srgbClr val="FEFFFF"/>
                  </a:solidFill>
                  <a:effectLst/>
                  <a:latin typeface="Segoe UI" panose="020B0502040204020203" pitchFamily="34" charset="0"/>
                </a:rPr>
                <a:t>4</a:t>
              </a:r>
              <a:endParaRPr kumimoji="0" lang="ru-RU" sz="1800" b="0" i="0" u="none" strike="noStrike" cap="none" normalizeH="0" baseline="0" dirty="0" smtClean="0">
                <a:ln>
                  <a:noFill/>
                </a:ln>
                <a:solidFill>
                  <a:schemeClr val="tx1"/>
                </a:solidFill>
                <a:effectLst/>
                <a:latin typeface="Arial" panose="020B0604020202020204" pitchFamily="34" charset="0"/>
              </a:endParaRPr>
            </a:p>
          </p:txBody>
        </p:sp>
      </p:grpSp>
    </p:spTree>
    <p:extLst>
      <p:ext uri="{BB962C8B-B14F-4D97-AF65-F5344CB8AC3E}">
        <p14:creationId xmlns:p14="http://schemas.microsoft.com/office/powerpoint/2010/main" val="1343139517"/>
      </p:ext>
    </p:extLst>
  </p:cSld>
  <p:clrMapOvr>
    <a:masterClrMapping/>
  </p:clrMapOvr>
  <p:transition spd="med">
    <p:pull/>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28650" y="116633"/>
            <a:ext cx="7886700" cy="792088"/>
          </a:xfrm>
        </p:spPr>
        <p:txBody>
          <a:bodyPr/>
          <a:lstStyle/>
          <a:p>
            <a:r>
              <a:rPr lang="ru-RU" dirty="0" smtClean="0"/>
              <a:t>Взлом </a:t>
            </a:r>
            <a:r>
              <a:rPr lang="ru-RU" dirty="0"/>
              <a:t>«человек посередине»</a:t>
            </a:r>
          </a:p>
        </p:txBody>
      </p:sp>
      <p:sp>
        <p:nvSpPr>
          <p:cNvPr id="6" name="Объект 2"/>
          <p:cNvSpPr txBox="1">
            <a:spLocks/>
          </p:cNvSpPr>
          <p:nvPr/>
        </p:nvSpPr>
        <p:spPr>
          <a:xfrm>
            <a:off x="179512" y="4630722"/>
            <a:ext cx="8856984" cy="211064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ru-RU" sz="2400" dirty="0"/>
              <a:t>То есть </a:t>
            </a:r>
            <a:r>
              <a:rPr lang="ru-RU" sz="2400" dirty="0" smtClean="0"/>
              <a:t>Света </a:t>
            </a:r>
            <a:r>
              <a:rPr lang="ru-RU" sz="2400" dirty="0"/>
              <a:t>получает один ключ общий с </a:t>
            </a:r>
            <a:r>
              <a:rPr lang="ru-RU" sz="2400" dirty="0" smtClean="0"/>
              <a:t>Аней </a:t>
            </a:r>
            <a:r>
              <a:rPr lang="ru-RU" sz="2400" dirty="0"/>
              <a:t>(которая считает, что это Б</a:t>
            </a:r>
            <a:r>
              <a:rPr lang="ru-RU" sz="2400" dirty="0" smtClean="0"/>
              <a:t>орис) </a:t>
            </a:r>
            <a:r>
              <a:rPr lang="ru-RU" sz="2400" dirty="0"/>
              <a:t>и один ключ общий с </a:t>
            </a:r>
            <a:r>
              <a:rPr lang="ru-RU" sz="2400" dirty="0" smtClean="0"/>
              <a:t>Борисом </a:t>
            </a:r>
            <a:r>
              <a:rPr lang="ru-RU" sz="2400" dirty="0"/>
              <a:t>(который считает, что это </a:t>
            </a:r>
            <a:r>
              <a:rPr lang="ru-RU" sz="2400" dirty="0" smtClean="0"/>
              <a:t>Аня). </a:t>
            </a:r>
            <a:r>
              <a:rPr lang="ru-RU" sz="2400" dirty="0"/>
              <a:t>А, следовательно, </a:t>
            </a:r>
            <a:r>
              <a:rPr lang="ru-RU" sz="2400" dirty="0" smtClean="0"/>
              <a:t>она </a:t>
            </a:r>
            <a:r>
              <a:rPr lang="ru-RU" sz="2400" dirty="0"/>
              <a:t>может получать от </a:t>
            </a:r>
            <a:r>
              <a:rPr lang="ru-RU" sz="2400" dirty="0" smtClean="0"/>
              <a:t>Ани </a:t>
            </a:r>
            <a:r>
              <a:rPr lang="ru-RU" sz="2400" dirty="0"/>
              <a:t>любое сообщение для </a:t>
            </a:r>
            <a:r>
              <a:rPr lang="ru-RU" sz="2400" dirty="0" smtClean="0"/>
              <a:t>Бориса, </a:t>
            </a:r>
            <a:r>
              <a:rPr lang="ru-RU" sz="2400" dirty="0"/>
              <a:t>расшифровать его ключом, прочитать, зашифровать ключом и передать </a:t>
            </a:r>
            <a:r>
              <a:rPr lang="ru-RU" sz="2400" dirty="0" smtClean="0"/>
              <a:t>Борису. </a:t>
            </a:r>
            <a:r>
              <a:rPr lang="ru-RU" sz="2400" dirty="0"/>
              <a:t>Таким образом, подлог может оставаться незамеченным очень долгое время</a:t>
            </a:r>
          </a:p>
        </p:txBody>
      </p:sp>
      <p:pic>
        <p:nvPicPr>
          <p:cNvPr id="8" name="Объект 7"/>
          <p:cNvPicPr>
            <a:picLocks noGrp="1" noChangeAspect="1"/>
          </p:cNvPicPr>
          <p:nvPr>
            <p:ph idx="1"/>
          </p:nvPr>
        </p:nvPicPr>
        <p:blipFill>
          <a:blip r:embed="rId2"/>
          <a:stretch>
            <a:fillRect/>
          </a:stretch>
        </p:blipFill>
        <p:spPr>
          <a:xfrm>
            <a:off x="628650" y="692697"/>
            <a:ext cx="7886700" cy="3938025"/>
          </a:xfrm>
          <a:prstGeom prst="rect">
            <a:avLst/>
          </a:prstGeom>
        </p:spPr>
      </p:pic>
    </p:spTree>
    <p:extLst>
      <p:ext uri="{BB962C8B-B14F-4D97-AF65-F5344CB8AC3E}">
        <p14:creationId xmlns:p14="http://schemas.microsoft.com/office/powerpoint/2010/main" val="777614568"/>
      </p:ext>
    </p:extLst>
  </p:cSld>
  <p:clrMapOvr>
    <a:masterClrMapping/>
  </p:clrMapOvr>
  <p:transition spd="med">
    <p:pull/>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28650" y="1"/>
            <a:ext cx="7886700" cy="548680"/>
          </a:xfrm>
        </p:spPr>
        <p:txBody>
          <a:bodyPr>
            <a:normAutofit fontScale="90000"/>
          </a:bodyPr>
          <a:lstStyle/>
          <a:p>
            <a:r>
              <a:rPr lang="ru-RU" dirty="0"/>
              <a:t>Взлом «человек посередине»</a:t>
            </a:r>
          </a:p>
        </p:txBody>
      </p:sp>
      <mc:AlternateContent xmlns:mc="http://schemas.openxmlformats.org/markup-compatibility/2006" xmlns:a14="http://schemas.microsoft.com/office/drawing/2010/main">
        <mc:Choice Requires="a14">
          <p:sp>
            <p:nvSpPr>
              <p:cNvPr id="3" name="Объект 2"/>
              <p:cNvSpPr>
                <a:spLocks noGrp="1"/>
              </p:cNvSpPr>
              <p:nvPr>
                <p:ph idx="1"/>
              </p:nvPr>
            </p:nvSpPr>
            <p:spPr>
              <a:xfrm>
                <a:off x="395536" y="620688"/>
                <a:ext cx="8352928" cy="5976664"/>
              </a:xfrm>
            </p:spPr>
            <p:txBody>
              <a:bodyPr>
                <a:normAutofit lnSpcReduction="10000"/>
              </a:bodyPr>
              <a:lstStyle/>
              <a:p>
                <a:pPr marL="0" indent="0">
                  <a:buNone/>
                </a:pPr>
                <a:r>
                  <a:rPr lang="ru-RU" b="1" dirty="0" smtClean="0">
                    <a:solidFill>
                      <a:srgbClr val="0070C0"/>
                    </a:solidFill>
                  </a:rPr>
                  <a:t>Аня</a:t>
                </a:r>
                <a:r>
                  <a:rPr lang="en-US" b="1" dirty="0">
                    <a:solidFill>
                      <a:srgbClr val="0070C0"/>
                    </a:solidFill>
                  </a:rPr>
                  <a:t>: </a:t>
                </a:r>
                <a14:m>
                  <m:oMath xmlns:m="http://schemas.openxmlformats.org/officeDocument/2006/math">
                    <m:sSub>
                      <m:sSubPr>
                        <m:ctrlPr>
                          <a:rPr lang="en-US" b="1" i="1">
                            <a:solidFill>
                              <a:srgbClr val="0070C0"/>
                            </a:solidFill>
                            <a:latin typeface="Cambria Math" panose="02040503050406030204" pitchFamily="18" charset="0"/>
                          </a:rPr>
                        </m:ctrlPr>
                      </m:sSubPr>
                      <m:e>
                        <m:r>
                          <a:rPr lang="en-US" b="1" i="1">
                            <a:solidFill>
                              <a:srgbClr val="0070C0"/>
                            </a:solidFill>
                            <a:latin typeface="Cambria Math" panose="02040503050406030204" pitchFamily="18" charset="0"/>
                          </a:rPr>
                          <m:t>𝑲</m:t>
                        </m:r>
                      </m:e>
                      <m:sub>
                        <m:r>
                          <a:rPr lang="en-US" b="1" i="1">
                            <a:solidFill>
                              <a:srgbClr val="0070C0"/>
                            </a:solidFill>
                            <a:latin typeface="Cambria Math" panose="02040503050406030204" pitchFamily="18" charset="0"/>
                          </a:rPr>
                          <m:t>𝑨</m:t>
                        </m:r>
                        <m:r>
                          <a:rPr lang="ru-RU" b="1">
                            <a:solidFill>
                              <a:srgbClr val="0070C0"/>
                            </a:solidFill>
                            <a:latin typeface="Cambria Math" panose="02040503050406030204" pitchFamily="18" charset="0"/>
                          </a:rPr>
                          <m:t>ня</m:t>
                        </m:r>
                      </m:sub>
                    </m:sSub>
                    <m:r>
                      <m:rPr>
                        <m:nor/>
                      </m:rPr>
                      <a:rPr lang="en-US" b="1">
                        <a:solidFill>
                          <a:srgbClr val="0070C0"/>
                        </a:solidFill>
                        <a:latin typeface="Cambria Math" panose="02040503050406030204" pitchFamily="18" charset="0"/>
                      </a:rPr>
                      <m:t>a</m:t>
                    </m:r>
                    <m:r>
                      <a:rPr lang="en-US" b="1">
                        <a:solidFill>
                          <a:srgbClr val="0070C0"/>
                        </a:solidFill>
                        <a:latin typeface="Cambria Math" panose="02040503050406030204" pitchFamily="18" charset="0"/>
                      </a:rPr>
                      <m:t> &amp; </m:t>
                    </m:r>
                    <m:sSub>
                      <m:sSubPr>
                        <m:ctrlPr>
                          <a:rPr lang="en-US" b="1" i="1">
                            <a:solidFill>
                              <a:srgbClr val="0070C0"/>
                            </a:solidFill>
                            <a:latin typeface="Cambria Math" panose="02040503050406030204" pitchFamily="18" charset="0"/>
                          </a:rPr>
                        </m:ctrlPr>
                      </m:sSubPr>
                      <m:e>
                        <m:r>
                          <a:rPr lang="en-US" b="1" i="1">
                            <a:solidFill>
                              <a:srgbClr val="0070C0"/>
                            </a:solidFill>
                            <a:latin typeface="Cambria Math" panose="02040503050406030204" pitchFamily="18" charset="0"/>
                          </a:rPr>
                          <m:t>𝑲</m:t>
                        </m:r>
                      </m:e>
                      <m:sub>
                        <m:r>
                          <a:rPr lang="en-US" b="1" i="1">
                            <a:solidFill>
                              <a:srgbClr val="0070C0"/>
                            </a:solidFill>
                            <a:latin typeface="Cambria Math" panose="02040503050406030204" pitchFamily="18" charset="0"/>
                          </a:rPr>
                          <m:t>𝑨</m:t>
                        </m:r>
                        <m:r>
                          <a:rPr lang="ru-RU" b="1">
                            <a:solidFill>
                              <a:srgbClr val="0070C0"/>
                            </a:solidFill>
                            <a:latin typeface="Cambria Math" panose="02040503050406030204" pitchFamily="18" charset="0"/>
                          </a:rPr>
                          <m:t>ня</m:t>
                        </m:r>
                      </m:sub>
                    </m:sSub>
                    <m:r>
                      <m:rPr>
                        <m:nor/>
                      </m:rPr>
                      <a:rPr lang="en-US" b="1">
                        <a:solidFill>
                          <a:srgbClr val="0070C0"/>
                        </a:solidFill>
                        <a:latin typeface="Cambria Math" panose="02040503050406030204" pitchFamily="18" charset="0"/>
                      </a:rPr>
                      <m:t>p</m:t>
                    </m:r>
                    <m:r>
                      <m:rPr>
                        <m:nor/>
                      </m:rPr>
                      <a:rPr lang="en-US" b="1">
                        <a:solidFill>
                          <a:srgbClr val="0070C0"/>
                        </a:solidFill>
                        <a:latin typeface="Cambria Math" panose="02040503050406030204" pitchFamily="18" charset="0"/>
                      </a:rPr>
                      <m:t> &amp;</m:t>
                    </m:r>
                    <m:sSub>
                      <m:sSubPr>
                        <m:ctrlPr>
                          <a:rPr lang="en-US" b="1" i="1">
                            <a:solidFill>
                              <a:srgbClr val="0070C0"/>
                            </a:solidFill>
                            <a:latin typeface="Cambria Math" panose="02040503050406030204" pitchFamily="18" charset="0"/>
                          </a:rPr>
                        </m:ctrlPr>
                      </m:sSubPr>
                      <m:e>
                        <m:r>
                          <a:rPr lang="en-US" b="1">
                            <a:solidFill>
                              <a:srgbClr val="0070C0"/>
                            </a:solidFill>
                            <a:latin typeface="Cambria Math" panose="02040503050406030204" pitchFamily="18" charset="0"/>
                          </a:rPr>
                          <m:t> </m:t>
                        </m:r>
                        <m:r>
                          <a:rPr lang="en-US" b="1" i="1">
                            <a:solidFill>
                              <a:srgbClr val="0070C0"/>
                            </a:solidFill>
                            <a:latin typeface="Cambria Math" panose="02040503050406030204" pitchFamily="18" charset="0"/>
                          </a:rPr>
                          <m:t>𝑲</m:t>
                        </m:r>
                      </m:e>
                      <m:sub>
                        <m:r>
                          <a:rPr lang="en-US" b="1" i="1">
                            <a:solidFill>
                              <a:srgbClr val="0070C0"/>
                            </a:solidFill>
                            <a:latin typeface="Cambria Math" panose="02040503050406030204" pitchFamily="18" charset="0"/>
                          </a:rPr>
                          <m:t>𝑨</m:t>
                        </m:r>
                        <m:r>
                          <a:rPr lang="ru-RU" b="1">
                            <a:solidFill>
                              <a:srgbClr val="0070C0"/>
                            </a:solidFill>
                            <a:latin typeface="Cambria Math" panose="02040503050406030204" pitchFamily="18" charset="0"/>
                          </a:rPr>
                          <m:t>ня</m:t>
                        </m:r>
                      </m:sub>
                    </m:sSub>
                    <m:r>
                      <m:rPr>
                        <m:nor/>
                      </m:rPr>
                      <a:rPr lang="en-US" b="1">
                        <a:solidFill>
                          <a:srgbClr val="0070C0"/>
                        </a:solidFill>
                        <a:latin typeface="Cambria Math" panose="02040503050406030204" pitchFamily="18" charset="0"/>
                      </a:rPr>
                      <m:t>g</m:t>
                    </m:r>
                  </m:oMath>
                </a14:m>
                <a:endParaRPr lang="en-US" b="1" dirty="0">
                  <a:solidFill>
                    <a:srgbClr val="0070C0"/>
                  </a:solidFill>
                  <a:latin typeface="Cambria Math" panose="02040503050406030204" pitchFamily="18" charset="0"/>
                </a:endParaRPr>
              </a:p>
              <a:p>
                <a:pPr marL="0" indent="0">
                  <a:buNone/>
                </a:pPr>
                <a:r>
                  <a:rPr lang="ru-RU" b="1" dirty="0" smtClean="0">
                    <a:solidFill>
                      <a:srgbClr val="0070C0"/>
                    </a:solidFill>
                  </a:rPr>
                  <a:t>Борис</a:t>
                </a:r>
                <a:r>
                  <a:rPr lang="en-US" b="1" dirty="0">
                    <a:solidFill>
                      <a:srgbClr val="0070C0"/>
                    </a:solidFill>
                  </a:rPr>
                  <a:t>: </a:t>
                </a:r>
                <a14:m>
                  <m:oMath xmlns:m="http://schemas.openxmlformats.org/officeDocument/2006/math">
                    <m:sSub>
                      <m:sSubPr>
                        <m:ctrlPr>
                          <a:rPr lang="en-US" b="1" i="1">
                            <a:solidFill>
                              <a:srgbClr val="0070C0"/>
                            </a:solidFill>
                            <a:latin typeface="Cambria Math" panose="02040503050406030204" pitchFamily="18" charset="0"/>
                          </a:rPr>
                        </m:ctrlPr>
                      </m:sSubPr>
                      <m:e>
                        <m:r>
                          <a:rPr lang="en-US" b="1" i="1">
                            <a:solidFill>
                              <a:srgbClr val="0070C0"/>
                            </a:solidFill>
                            <a:latin typeface="Cambria Math" panose="02040503050406030204" pitchFamily="18" charset="0"/>
                          </a:rPr>
                          <m:t>𝑲</m:t>
                        </m:r>
                      </m:e>
                      <m:sub>
                        <m:r>
                          <a:rPr lang="ru-RU" b="1">
                            <a:solidFill>
                              <a:srgbClr val="0070C0"/>
                            </a:solidFill>
                            <a:latin typeface="Cambria Math" panose="02040503050406030204" pitchFamily="18" charset="0"/>
                          </a:rPr>
                          <m:t>Борис</m:t>
                        </m:r>
                      </m:sub>
                    </m:sSub>
                    <m:r>
                      <m:rPr>
                        <m:nor/>
                      </m:rPr>
                      <a:rPr lang="en-US" b="1">
                        <a:solidFill>
                          <a:srgbClr val="0070C0"/>
                        </a:solidFill>
                        <a:latin typeface="Cambria Math" panose="02040503050406030204" pitchFamily="18" charset="0"/>
                      </a:rPr>
                      <m:t>b</m:t>
                    </m:r>
                  </m:oMath>
                </a14:m>
                <a:endParaRPr lang="ru-RU" b="1" dirty="0" smtClean="0">
                  <a:solidFill>
                    <a:srgbClr val="0070C0"/>
                  </a:solidFill>
                </a:endParaRPr>
              </a:p>
              <a:p>
                <a:pPr marL="0" indent="0">
                  <a:buNone/>
                </a:pPr>
                <a:r>
                  <a:rPr lang="ru-RU" b="1" dirty="0" smtClean="0">
                    <a:solidFill>
                      <a:srgbClr val="0070C0"/>
                    </a:solidFill>
                    <a:latin typeface="Cambria Math" panose="02040503050406030204" pitchFamily="18" charset="0"/>
                  </a:rPr>
                  <a:t>Света</a:t>
                </a:r>
                <a:r>
                  <a:rPr lang="en-US" b="1" dirty="0" smtClean="0">
                    <a:solidFill>
                      <a:srgbClr val="0070C0"/>
                    </a:solidFill>
                    <a:latin typeface="Cambria Math" panose="02040503050406030204" pitchFamily="18" charset="0"/>
                  </a:rPr>
                  <a:t>:</a:t>
                </a:r>
                <a:r>
                  <a:rPr lang="ru-RU" b="1" dirty="0" smtClean="0">
                    <a:solidFill>
                      <a:srgbClr val="0070C0"/>
                    </a:solidFill>
                    <a:latin typeface="Cambria Math" panose="02040503050406030204" pitchFamily="18" charset="0"/>
                  </a:rPr>
                  <a:t> </a:t>
                </a:r>
                <a14:m>
                  <m:oMath xmlns:m="http://schemas.openxmlformats.org/officeDocument/2006/math">
                    <m:sSub>
                      <m:sSubPr>
                        <m:ctrlPr>
                          <a:rPr lang="en-US" b="1" i="1">
                            <a:solidFill>
                              <a:srgbClr val="0070C0"/>
                            </a:solidFill>
                            <a:latin typeface="Cambria Math" panose="02040503050406030204" pitchFamily="18" charset="0"/>
                          </a:rPr>
                        </m:ctrlPr>
                      </m:sSubPr>
                      <m:e>
                        <m:r>
                          <a:rPr lang="en-US" b="1" i="0">
                            <a:solidFill>
                              <a:srgbClr val="0070C0"/>
                            </a:solidFill>
                            <a:latin typeface="Cambria Math" panose="02040503050406030204" pitchFamily="18" charset="0"/>
                          </a:rPr>
                          <m:t>𝐊</m:t>
                        </m:r>
                      </m:e>
                      <m:sub>
                        <m:r>
                          <a:rPr lang="ru-RU" b="1" i="0" smtClean="0">
                            <a:solidFill>
                              <a:srgbClr val="0070C0"/>
                            </a:solidFill>
                            <a:latin typeface="Cambria Math" panose="02040503050406030204" pitchFamily="18" charset="0"/>
                          </a:rPr>
                          <m:t>Света</m:t>
                        </m:r>
                      </m:sub>
                    </m:sSub>
                    <m:r>
                      <a:rPr lang="en-US" b="1" i="0" smtClean="0">
                        <a:solidFill>
                          <a:srgbClr val="0070C0"/>
                        </a:solidFill>
                        <a:latin typeface="Cambria Math" panose="02040503050406030204" pitchFamily="18" charset="0"/>
                      </a:rPr>
                      <m:t>𝐱</m:t>
                    </m:r>
                    <m:r>
                      <a:rPr lang="en-US" b="1" i="0" smtClean="0">
                        <a:solidFill>
                          <a:srgbClr val="0070C0"/>
                        </a:solidFill>
                        <a:latin typeface="Cambria Math" panose="02040503050406030204" pitchFamily="18" charset="0"/>
                      </a:rPr>
                      <m:t> ,</m:t>
                    </m:r>
                    <m:sSub>
                      <m:sSubPr>
                        <m:ctrlPr>
                          <a:rPr lang="en-US" b="1" i="1">
                            <a:solidFill>
                              <a:srgbClr val="0070C0"/>
                            </a:solidFill>
                            <a:latin typeface="Cambria Math" panose="02040503050406030204" pitchFamily="18" charset="0"/>
                          </a:rPr>
                        </m:ctrlPr>
                      </m:sSubPr>
                      <m:e>
                        <m:r>
                          <a:rPr lang="en-US" b="1" i="0" smtClean="0">
                            <a:solidFill>
                              <a:srgbClr val="0070C0"/>
                            </a:solidFill>
                            <a:latin typeface="Cambria Math" panose="02040503050406030204" pitchFamily="18" charset="0"/>
                          </a:rPr>
                          <m:t> </m:t>
                        </m:r>
                        <m:r>
                          <a:rPr lang="en-US" b="1" i="0">
                            <a:solidFill>
                              <a:srgbClr val="0070C0"/>
                            </a:solidFill>
                            <a:latin typeface="Cambria Math" panose="02040503050406030204" pitchFamily="18" charset="0"/>
                          </a:rPr>
                          <m:t>𝐊</m:t>
                        </m:r>
                      </m:e>
                      <m:sub>
                        <m:r>
                          <a:rPr lang="ru-RU" b="1" i="0">
                            <a:solidFill>
                              <a:srgbClr val="0070C0"/>
                            </a:solidFill>
                            <a:latin typeface="Cambria Math" panose="02040503050406030204" pitchFamily="18" charset="0"/>
                          </a:rPr>
                          <m:t>Света</m:t>
                        </m:r>
                      </m:sub>
                    </m:sSub>
                    <m:r>
                      <a:rPr lang="en-US" b="1" i="0" smtClean="0">
                        <a:solidFill>
                          <a:srgbClr val="0070C0"/>
                        </a:solidFill>
                        <a:latin typeface="Cambria Math" panose="02040503050406030204" pitchFamily="18" charset="0"/>
                      </a:rPr>
                      <m:t>𝐲</m:t>
                    </m:r>
                  </m:oMath>
                </a14:m>
                <a:r>
                  <a:rPr lang="en-US" b="1" dirty="0">
                    <a:solidFill>
                      <a:srgbClr val="0070C0"/>
                    </a:solidFill>
                    <a:latin typeface="Cambria Math" panose="02040503050406030204" pitchFamily="18" charset="0"/>
                  </a:rPr>
                  <a:t> </a:t>
                </a:r>
                <a:endParaRPr lang="en-US" b="1" dirty="0" smtClean="0">
                  <a:solidFill>
                    <a:srgbClr val="0070C0"/>
                  </a:solidFill>
                  <a:latin typeface="Cambria Math" panose="02040503050406030204" pitchFamily="18" charset="0"/>
                </a:endParaRPr>
              </a:p>
              <a:p>
                <a:pPr marL="0" indent="0">
                  <a:buNone/>
                </a:pPr>
                <a:r>
                  <a:rPr lang="ru-RU" dirty="0" smtClean="0"/>
                  <a:t>Аня </a:t>
                </a:r>
                <a:r>
                  <a:rPr lang="ru-RU" dirty="0"/>
                  <a:t>сообщает </a:t>
                </a:r>
                <a:r>
                  <a:rPr lang="en-US" dirty="0">
                    <a:solidFill>
                      <a:srgbClr val="0070C0"/>
                    </a:solidFill>
                  </a:rPr>
                  <a:t>p</a:t>
                </a:r>
                <a:r>
                  <a:rPr lang="en-US" dirty="0"/>
                  <a:t> </a:t>
                </a:r>
                <a:r>
                  <a:rPr lang="ru-RU" dirty="0"/>
                  <a:t>и </a:t>
                </a:r>
                <a:r>
                  <a:rPr lang="en-US" dirty="0">
                    <a:solidFill>
                      <a:srgbClr val="0070C0"/>
                    </a:solidFill>
                  </a:rPr>
                  <a:t>g</a:t>
                </a:r>
                <a:r>
                  <a:rPr lang="en-US" dirty="0"/>
                  <a:t> </a:t>
                </a:r>
                <a:endParaRPr lang="ru-RU" dirty="0" smtClean="0"/>
              </a:p>
              <a:p>
                <a:pPr marL="0" indent="0">
                  <a:buNone/>
                </a:pPr>
                <a:r>
                  <a:rPr lang="en-US" dirty="0" smtClean="0">
                    <a:solidFill>
                      <a:srgbClr val="0070C0"/>
                    </a:solidFill>
                  </a:rPr>
                  <a:t>[!</a:t>
                </a:r>
                <a:r>
                  <a:rPr lang="en-US" dirty="0">
                    <a:solidFill>
                      <a:srgbClr val="0070C0"/>
                    </a:solidFill>
                  </a:rPr>
                  <a:t>p] [!g]</a:t>
                </a:r>
                <a:r>
                  <a:rPr lang="en-US" b="1" dirty="0">
                    <a:solidFill>
                      <a:srgbClr val="0070C0"/>
                    </a:solidFill>
                  </a:rPr>
                  <a:t> </a:t>
                </a:r>
                <a14:m>
                  <m:oMath xmlns:m="http://schemas.openxmlformats.org/officeDocument/2006/math">
                    <m:sSub>
                      <m:sSubPr>
                        <m:ctrlPr>
                          <a:rPr lang="en-US" b="1" i="1">
                            <a:solidFill>
                              <a:srgbClr val="0070C0"/>
                            </a:solidFill>
                            <a:latin typeface="Cambria Math" panose="02040503050406030204" pitchFamily="18" charset="0"/>
                          </a:rPr>
                        </m:ctrlPr>
                      </m:sSubPr>
                      <m:e>
                        <m:r>
                          <a:rPr lang="en-US" b="1">
                            <a:solidFill>
                              <a:srgbClr val="0070C0"/>
                            </a:solidFill>
                            <a:latin typeface="Cambria Math" panose="02040503050406030204" pitchFamily="18" charset="0"/>
                          </a:rPr>
                          <m:t>𝐊</m:t>
                        </m:r>
                      </m:e>
                      <m:sub>
                        <m:r>
                          <a:rPr lang="ru-RU" b="1">
                            <a:solidFill>
                              <a:srgbClr val="0070C0"/>
                            </a:solidFill>
                            <a:latin typeface="Cambria Math" panose="02040503050406030204" pitchFamily="18" charset="0"/>
                          </a:rPr>
                          <m:t>Борис</m:t>
                        </m:r>
                      </m:sub>
                    </m:sSub>
                    <m:r>
                      <m:rPr>
                        <m:nor/>
                      </m:rPr>
                      <a:rPr lang="en-US" b="1">
                        <a:solidFill>
                          <a:srgbClr val="0070C0"/>
                        </a:solidFill>
                        <a:latin typeface="Cambria Math" panose="02040503050406030204" pitchFamily="18" charset="0"/>
                      </a:rPr>
                      <m:t>p</m:t>
                    </m:r>
                    <m:r>
                      <m:rPr>
                        <m:nor/>
                      </m:rPr>
                      <a:rPr lang="en-US" b="1">
                        <a:solidFill>
                          <a:srgbClr val="0070C0"/>
                        </a:solidFill>
                        <a:latin typeface="Cambria Math" panose="02040503050406030204" pitchFamily="18" charset="0"/>
                      </a:rPr>
                      <m:t> &amp;</m:t>
                    </m:r>
                    <m:sSub>
                      <m:sSubPr>
                        <m:ctrlPr>
                          <a:rPr lang="en-US" b="1" i="1">
                            <a:solidFill>
                              <a:srgbClr val="0070C0"/>
                            </a:solidFill>
                            <a:latin typeface="Cambria Math" panose="02040503050406030204" pitchFamily="18" charset="0"/>
                          </a:rPr>
                        </m:ctrlPr>
                      </m:sSubPr>
                      <m:e>
                        <m:r>
                          <a:rPr lang="en-US" b="1">
                            <a:solidFill>
                              <a:srgbClr val="0070C0"/>
                            </a:solidFill>
                            <a:latin typeface="Cambria Math" panose="02040503050406030204" pitchFamily="18" charset="0"/>
                          </a:rPr>
                          <m:t> </m:t>
                        </m:r>
                        <m:r>
                          <a:rPr lang="en-US" b="1">
                            <a:solidFill>
                              <a:srgbClr val="0070C0"/>
                            </a:solidFill>
                            <a:latin typeface="Cambria Math" panose="02040503050406030204" pitchFamily="18" charset="0"/>
                          </a:rPr>
                          <m:t>𝐊</m:t>
                        </m:r>
                      </m:e>
                      <m:sub>
                        <m:r>
                          <a:rPr lang="ru-RU" b="1">
                            <a:solidFill>
                              <a:srgbClr val="0070C0"/>
                            </a:solidFill>
                            <a:latin typeface="Cambria Math" panose="02040503050406030204" pitchFamily="18" charset="0"/>
                          </a:rPr>
                          <m:t>Борис</m:t>
                        </m:r>
                      </m:sub>
                    </m:sSub>
                    <m:r>
                      <m:rPr>
                        <m:nor/>
                      </m:rPr>
                      <a:rPr lang="en-US" b="1">
                        <a:solidFill>
                          <a:srgbClr val="0070C0"/>
                        </a:solidFill>
                        <a:latin typeface="Cambria Math" panose="02040503050406030204" pitchFamily="18" charset="0"/>
                      </a:rPr>
                      <m:t>g</m:t>
                    </m:r>
                    <m:r>
                      <m:rPr>
                        <m:nor/>
                      </m:rPr>
                      <a:rPr lang="en-US" b="1" i="0" smtClean="0">
                        <a:solidFill>
                          <a:srgbClr val="0070C0"/>
                        </a:solidFill>
                        <a:latin typeface="Cambria Math" panose="02040503050406030204" pitchFamily="18" charset="0"/>
                      </a:rPr>
                      <m:t> </m:t>
                    </m:r>
                    <m:r>
                      <m:rPr>
                        <m:nor/>
                      </m:rPr>
                      <a:rPr lang="en-US" b="1">
                        <a:solidFill>
                          <a:srgbClr val="0070C0"/>
                        </a:solidFill>
                        <a:latin typeface="Cambria Math" panose="02040503050406030204" pitchFamily="18" charset="0"/>
                      </a:rPr>
                      <m:t>&amp;</m:t>
                    </m:r>
                    <m:sSub>
                      <m:sSubPr>
                        <m:ctrlPr>
                          <a:rPr lang="en-US" b="1" i="1" smtClean="0">
                            <a:solidFill>
                              <a:srgbClr val="0070C0"/>
                            </a:solidFill>
                            <a:latin typeface="Cambria Math" panose="02040503050406030204" pitchFamily="18" charset="0"/>
                          </a:rPr>
                        </m:ctrlPr>
                      </m:sSubPr>
                      <m:e>
                        <m:r>
                          <a:rPr lang="en-US" b="1">
                            <a:solidFill>
                              <a:srgbClr val="0070C0"/>
                            </a:solidFill>
                            <a:latin typeface="Cambria Math" panose="02040503050406030204" pitchFamily="18" charset="0"/>
                          </a:rPr>
                          <m:t> </m:t>
                        </m:r>
                        <m:r>
                          <a:rPr lang="en-US" b="1">
                            <a:solidFill>
                              <a:srgbClr val="0070C0"/>
                            </a:solidFill>
                            <a:latin typeface="Cambria Math" panose="02040503050406030204" pitchFamily="18" charset="0"/>
                          </a:rPr>
                          <m:t>𝐊</m:t>
                        </m:r>
                      </m:e>
                      <m:sub>
                        <m:r>
                          <a:rPr lang="ru-RU" b="1" i="1" smtClean="0">
                            <a:solidFill>
                              <a:srgbClr val="0070C0"/>
                            </a:solidFill>
                            <a:latin typeface="Cambria Math" panose="02040503050406030204" pitchFamily="18" charset="0"/>
                          </a:rPr>
                          <m:t>Света</m:t>
                        </m:r>
                      </m:sub>
                    </m:sSub>
                    <m:r>
                      <m:rPr>
                        <m:nor/>
                      </m:rPr>
                      <a:rPr lang="en-US" b="1">
                        <a:solidFill>
                          <a:srgbClr val="0070C0"/>
                        </a:solidFill>
                        <a:latin typeface="Cambria Math" panose="02040503050406030204" pitchFamily="18" charset="0"/>
                      </a:rPr>
                      <m:t>g</m:t>
                    </m:r>
                    <m:r>
                      <m:rPr>
                        <m:nor/>
                      </m:rPr>
                      <a:rPr lang="en-US" b="1" i="0" smtClean="0">
                        <a:solidFill>
                          <a:srgbClr val="0070C0"/>
                        </a:solidFill>
                        <a:latin typeface="Cambria Math" panose="02040503050406030204" pitchFamily="18" charset="0"/>
                      </a:rPr>
                      <m:t> </m:t>
                    </m:r>
                    <m:r>
                      <m:rPr>
                        <m:nor/>
                      </m:rPr>
                      <a:rPr lang="en-US" b="1">
                        <a:solidFill>
                          <a:srgbClr val="0070C0"/>
                        </a:solidFill>
                        <a:latin typeface="Cambria Math" panose="02040503050406030204" pitchFamily="18" charset="0"/>
                      </a:rPr>
                      <m:t>&amp;</m:t>
                    </m:r>
                    <m:sSub>
                      <m:sSubPr>
                        <m:ctrlPr>
                          <a:rPr lang="en-US" b="1" i="1">
                            <a:solidFill>
                              <a:srgbClr val="0070C0"/>
                            </a:solidFill>
                            <a:latin typeface="Cambria Math" panose="02040503050406030204" pitchFamily="18" charset="0"/>
                          </a:rPr>
                        </m:ctrlPr>
                      </m:sSubPr>
                      <m:e>
                        <m:r>
                          <a:rPr lang="en-US" b="1">
                            <a:solidFill>
                              <a:srgbClr val="0070C0"/>
                            </a:solidFill>
                            <a:latin typeface="Cambria Math" panose="02040503050406030204" pitchFamily="18" charset="0"/>
                          </a:rPr>
                          <m:t> </m:t>
                        </m:r>
                        <m:r>
                          <a:rPr lang="en-US" b="1">
                            <a:solidFill>
                              <a:srgbClr val="0070C0"/>
                            </a:solidFill>
                            <a:latin typeface="Cambria Math" panose="02040503050406030204" pitchFamily="18" charset="0"/>
                          </a:rPr>
                          <m:t>𝐊</m:t>
                        </m:r>
                      </m:e>
                      <m:sub>
                        <m:r>
                          <a:rPr lang="ru-RU" b="1" i="1">
                            <a:solidFill>
                              <a:srgbClr val="0070C0"/>
                            </a:solidFill>
                            <a:latin typeface="Cambria Math" panose="02040503050406030204" pitchFamily="18" charset="0"/>
                          </a:rPr>
                          <m:t>Света</m:t>
                        </m:r>
                      </m:sub>
                    </m:sSub>
                    <m:r>
                      <m:rPr>
                        <m:nor/>
                      </m:rPr>
                      <a:rPr lang="en-US" b="1">
                        <a:solidFill>
                          <a:srgbClr val="0070C0"/>
                        </a:solidFill>
                        <a:latin typeface="Cambria Math" panose="02040503050406030204" pitchFamily="18" charset="0"/>
                      </a:rPr>
                      <m:t>g</m:t>
                    </m:r>
                  </m:oMath>
                </a14:m>
                <a:endParaRPr lang="en-US" dirty="0">
                  <a:solidFill>
                    <a:srgbClr val="0070C0"/>
                  </a:solidFill>
                </a:endParaRPr>
              </a:p>
              <a:p>
                <a:pPr marL="0" indent="0">
                  <a:buNone/>
                </a:pPr>
                <a:r>
                  <a:rPr lang="ru-RU" b="1" dirty="0">
                    <a:solidFill>
                      <a:srgbClr val="0070C0"/>
                    </a:solidFill>
                  </a:rPr>
                  <a:t>Борис</a:t>
                </a:r>
                <a:r>
                  <a:rPr lang="en-US" b="1" dirty="0">
                    <a:solidFill>
                      <a:srgbClr val="0070C0"/>
                    </a:solidFill>
                  </a:rPr>
                  <a:t>:</a:t>
                </a:r>
                <a14:m>
                  <m:oMath xmlns:m="http://schemas.openxmlformats.org/officeDocument/2006/math">
                    <m:sSub>
                      <m:sSubPr>
                        <m:ctrlPr>
                          <a:rPr lang="en-US" b="1" i="1">
                            <a:solidFill>
                              <a:srgbClr val="0070C0"/>
                            </a:solidFill>
                            <a:latin typeface="Cambria Math" panose="02040503050406030204" pitchFamily="18" charset="0"/>
                          </a:rPr>
                        </m:ctrlPr>
                      </m:sSubPr>
                      <m:e>
                        <m:r>
                          <a:rPr lang="en-US" b="1">
                            <a:solidFill>
                              <a:srgbClr val="0070C0"/>
                            </a:solidFill>
                            <a:latin typeface="Cambria Math" panose="02040503050406030204" pitchFamily="18" charset="0"/>
                          </a:rPr>
                          <m:t> </m:t>
                        </m:r>
                        <m:r>
                          <a:rPr lang="en-US" b="1">
                            <a:solidFill>
                              <a:srgbClr val="0070C0"/>
                            </a:solidFill>
                            <a:latin typeface="Cambria Math" panose="02040503050406030204" pitchFamily="18" charset="0"/>
                          </a:rPr>
                          <m:t>𝐊</m:t>
                        </m:r>
                      </m:e>
                      <m:sub>
                        <m:r>
                          <a:rPr lang="ru-RU" b="1">
                            <a:solidFill>
                              <a:srgbClr val="0070C0"/>
                            </a:solidFill>
                            <a:latin typeface="Cambria Math" panose="02040503050406030204" pitchFamily="18" charset="0"/>
                          </a:rPr>
                          <m:t>Борис</m:t>
                        </m:r>
                      </m:sub>
                    </m:sSub>
                    <m:r>
                      <m:rPr>
                        <m:nor/>
                      </m:rPr>
                      <a:rPr lang="en-US" b="1">
                        <a:solidFill>
                          <a:srgbClr val="0070C0"/>
                        </a:solidFill>
                        <a:latin typeface="Cambria Math" panose="02040503050406030204" pitchFamily="18" charset="0"/>
                      </a:rPr>
                      <m:t>b</m:t>
                    </m:r>
                    <m:sSub>
                      <m:sSubPr>
                        <m:ctrlPr>
                          <a:rPr lang="en-US" b="1" i="1">
                            <a:solidFill>
                              <a:srgbClr val="0070C0"/>
                            </a:solidFill>
                            <a:latin typeface="Cambria Math" panose="02040503050406030204" pitchFamily="18" charset="0"/>
                          </a:rPr>
                        </m:ctrlPr>
                      </m:sSubPr>
                      <m:e>
                        <m:r>
                          <a:rPr lang="en-US" b="1">
                            <a:solidFill>
                              <a:srgbClr val="0070C0"/>
                            </a:solidFill>
                            <a:latin typeface="Cambria Math" panose="02040503050406030204" pitchFamily="18" charset="0"/>
                          </a:rPr>
                          <m:t> &amp; </m:t>
                        </m:r>
                        <m:r>
                          <a:rPr lang="en-US" b="1">
                            <a:solidFill>
                              <a:srgbClr val="0070C0"/>
                            </a:solidFill>
                            <a:latin typeface="Cambria Math" panose="02040503050406030204" pitchFamily="18" charset="0"/>
                          </a:rPr>
                          <m:t>𝐊</m:t>
                        </m:r>
                      </m:e>
                      <m:sub>
                        <m:r>
                          <a:rPr lang="ru-RU" b="1">
                            <a:solidFill>
                              <a:srgbClr val="0070C0"/>
                            </a:solidFill>
                            <a:latin typeface="Cambria Math" panose="02040503050406030204" pitchFamily="18" charset="0"/>
                          </a:rPr>
                          <m:t>Борис</m:t>
                        </m:r>
                      </m:sub>
                    </m:sSub>
                    <m:r>
                      <m:rPr>
                        <m:nor/>
                      </m:rPr>
                      <a:rPr lang="en-US" b="1">
                        <a:solidFill>
                          <a:srgbClr val="0070C0"/>
                        </a:solidFill>
                        <a:latin typeface="Cambria Math" panose="02040503050406030204" pitchFamily="18" charset="0"/>
                      </a:rPr>
                      <m:t>p</m:t>
                    </m:r>
                    <m:r>
                      <m:rPr>
                        <m:nor/>
                      </m:rPr>
                      <a:rPr lang="en-US" b="1">
                        <a:solidFill>
                          <a:srgbClr val="0070C0"/>
                        </a:solidFill>
                        <a:latin typeface="Cambria Math" panose="02040503050406030204" pitchFamily="18" charset="0"/>
                      </a:rPr>
                      <m:t> &amp;</m:t>
                    </m:r>
                    <m:sSub>
                      <m:sSubPr>
                        <m:ctrlPr>
                          <a:rPr lang="en-US" b="1" i="1">
                            <a:solidFill>
                              <a:srgbClr val="0070C0"/>
                            </a:solidFill>
                            <a:latin typeface="Cambria Math" panose="02040503050406030204" pitchFamily="18" charset="0"/>
                          </a:rPr>
                        </m:ctrlPr>
                      </m:sSubPr>
                      <m:e>
                        <m:r>
                          <a:rPr lang="en-US" b="1">
                            <a:solidFill>
                              <a:srgbClr val="0070C0"/>
                            </a:solidFill>
                            <a:latin typeface="Cambria Math" panose="02040503050406030204" pitchFamily="18" charset="0"/>
                          </a:rPr>
                          <m:t> </m:t>
                        </m:r>
                        <m:r>
                          <a:rPr lang="en-US" b="1">
                            <a:solidFill>
                              <a:srgbClr val="0070C0"/>
                            </a:solidFill>
                            <a:latin typeface="Cambria Math" panose="02040503050406030204" pitchFamily="18" charset="0"/>
                          </a:rPr>
                          <m:t>𝐊</m:t>
                        </m:r>
                      </m:e>
                      <m:sub>
                        <m:r>
                          <a:rPr lang="ru-RU" b="1">
                            <a:solidFill>
                              <a:srgbClr val="0070C0"/>
                            </a:solidFill>
                            <a:latin typeface="Cambria Math" panose="02040503050406030204" pitchFamily="18" charset="0"/>
                          </a:rPr>
                          <m:t>Борис</m:t>
                        </m:r>
                      </m:sub>
                    </m:sSub>
                    <m:r>
                      <m:rPr>
                        <m:nor/>
                      </m:rPr>
                      <a:rPr lang="en-US" b="1">
                        <a:solidFill>
                          <a:srgbClr val="0070C0"/>
                        </a:solidFill>
                        <a:latin typeface="Cambria Math" panose="02040503050406030204" pitchFamily="18" charset="0"/>
                      </a:rPr>
                      <m:t>g</m:t>
                    </m:r>
                  </m:oMath>
                </a14:m>
                <a:endParaRPr lang="ru-RU" dirty="0" smtClean="0">
                  <a:solidFill>
                    <a:srgbClr val="0070C0"/>
                  </a:solidFill>
                </a:endParaRPr>
              </a:p>
              <a:p>
                <a:pPr marL="0" indent="0">
                  <a:buNone/>
                </a:pPr>
                <a:r>
                  <a:rPr lang="ru-RU" b="1" dirty="0">
                    <a:solidFill>
                      <a:srgbClr val="0070C0"/>
                    </a:solidFill>
                    <a:latin typeface="Cambria Math" panose="02040503050406030204" pitchFamily="18" charset="0"/>
                  </a:rPr>
                  <a:t>Света</a:t>
                </a:r>
                <a:r>
                  <a:rPr lang="en-US" b="1" dirty="0">
                    <a:solidFill>
                      <a:srgbClr val="0070C0"/>
                    </a:solidFill>
                    <a:latin typeface="Cambria Math" panose="02040503050406030204" pitchFamily="18" charset="0"/>
                  </a:rPr>
                  <a:t>:</a:t>
                </a:r>
                <a:r>
                  <a:rPr lang="ru-RU" b="1" dirty="0">
                    <a:solidFill>
                      <a:srgbClr val="0070C0"/>
                    </a:solidFill>
                    <a:latin typeface="Cambria Math" panose="02040503050406030204" pitchFamily="18" charset="0"/>
                  </a:rPr>
                  <a:t> </a:t>
                </a:r>
                <a14:m>
                  <m:oMath xmlns:m="http://schemas.openxmlformats.org/officeDocument/2006/math">
                    <m:sSub>
                      <m:sSubPr>
                        <m:ctrlPr>
                          <a:rPr lang="en-US" b="1" i="1">
                            <a:solidFill>
                              <a:srgbClr val="0070C0"/>
                            </a:solidFill>
                            <a:latin typeface="Cambria Math" panose="02040503050406030204" pitchFamily="18" charset="0"/>
                          </a:rPr>
                        </m:ctrlPr>
                      </m:sSubPr>
                      <m:e>
                        <m:r>
                          <a:rPr lang="en-US" b="1" i="0">
                            <a:solidFill>
                              <a:srgbClr val="0070C0"/>
                            </a:solidFill>
                            <a:latin typeface="Cambria Math" panose="02040503050406030204" pitchFamily="18" charset="0"/>
                          </a:rPr>
                          <m:t>𝐊</m:t>
                        </m:r>
                      </m:e>
                      <m:sub>
                        <m:r>
                          <a:rPr lang="ru-RU" b="1" i="0">
                            <a:solidFill>
                              <a:srgbClr val="0070C0"/>
                            </a:solidFill>
                            <a:latin typeface="Cambria Math" panose="02040503050406030204" pitchFamily="18" charset="0"/>
                          </a:rPr>
                          <m:t>Света</m:t>
                        </m:r>
                      </m:sub>
                    </m:sSub>
                    <m:r>
                      <a:rPr lang="en-US" b="1" i="0" smtClean="0">
                        <a:solidFill>
                          <a:srgbClr val="0070C0"/>
                        </a:solidFill>
                        <a:latin typeface="Cambria Math" panose="02040503050406030204" pitchFamily="18" charset="0"/>
                      </a:rPr>
                      <m:t>𝐱</m:t>
                    </m:r>
                    <m:r>
                      <a:rPr lang="en-US" b="1" i="0" smtClean="0">
                        <a:solidFill>
                          <a:srgbClr val="0070C0"/>
                        </a:solidFill>
                        <a:latin typeface="Cambria Math" panose="02040503050406030204" pitchFamily="18" charset="0"/>
                      </a:rPr>
                      <m:t> &amp; </m:t>
                    </m:r>
                    <m:sSub>
                      <m:sSubPr>
                        <m:ctrlPr>
                          <a:rPr lang="en-US" b="1" i="1">
                            <a:solidFill>
                              <a:srgbClr val="0070C0"/>
                            </a:solidFill>
                            <a:latin typeface="Cambria Math" panose="02040503050406030204" pitchFamily="18" charset="0"/>
                          </a:rPr>
                        </m:ctrlPr>
                      </m:sSubPr>
                      <m:e>
                        <m:r>
                          <a:rPr lang="en-US" b="1" i="0">
                            <a:solidFill>
                              <a:srgbClr val="0070C0"/>
                            </a:solidFill>
                            <a:latin typeface="Cambria Math" panose="02040503050406030204" pitchFamily="18" charset="0"/>
                          </a:rPr>
                          <m:t>𝐊</m:t>
                        </m:r>
                      </m:e>
                      <m:sub>
                        <m:r>
                          <a:rPr lang="ru-RU" b="1" i="0">
                            <a:solidFill>
                              <a:srgbClr val="0070C0"/>
                            </a:solidFill>
                            <a:latin typeface="Cambria Math" panose="02040503050406030204" pitchFamily="18" charset="0"/>
                          </a:rPr>
                          <m:t>Света</m:t>
                        </m:r>
                      </m:sub>
                    </m:sSub>
                    <m:r>
                      <a:rPr lang="en-US" b="1" i="0" smtClean="0">
                        <a:solidFill>
                          <a:srgbClr val="0070C0"/>
                        </a:solidFill>
                        <a:latin typeface="Cambria Math" panose="02040503050406030204" pitchFamily="18" charset="0"/>
                      </a:rPr>
                      <m:t>𝐲</m:t>
                    </m:r>
                    <m:r>
                      <a:rPr lang="en-US" b="1" i="0" smtClean="0">
                        <a:solidFill>
                          <a:srgbClr val="0070C0"/>
                        </a:solidFill>
                        <a:latin typeface="Cambria Math" panose="02040503050406030204" pitchFamily="18" charset="0"/>
                      </a:rPr>
                      <m:t> &amp;</m:t>
                    </m:r>
                    <m:sSub>
                      <m:sSubPr>
                        <m:ctrlPr>
                          <a:rPr lang="en-US" b="1" i="1">
                            <a:solidFill>
                              <a:srgbClr val="0070C0"/>
                            </a:solidFill>
                            <a:latin typeface="Cambria Math" panose="02040503050406030204" pitchFamily="18" charset="0"/>
                          </a:rPr>
                        </m:ctrlPr>
                      </m:sSubPr>
                      <m:e>
                        <m:r>
                          <a:rPr lang="en-US" b="1" i="0" smtClean="0">
                            <a:solidFill>
                              <a:srgbClr val="0070C0"/>
                            </a:solidFill>
                            <a:latin typeface="Cambria Math" panose="02040503050406030204" pitchFamily="18" charset="0"/>
                          </a:rPr>
                          <m:t> </m:t>
                        </m:r>
                        <m:r>
                          <a:rPr lang="en-US" b="1" i="0">
                            <a:solidFill>
                              <a:srgbClr val="0070C0"/>
                            </a:solidFill>
                            <a:latin typeface="Cambria Math" panose="02040503050406030204" pitchFamily="18" charset="0"/>
                          </a:rPr>
                          <m:t>𝐊</m:t>
                        </m:r>
                      </m:e>
                      <m:sub>
                        <m:r>
                          <a:rPr lang="ru-RU" b="1" i="0">
                            <a:solidFill>
                              <a:srgbClr val="0070C0"/>
                            </a:solidFill>
                            <a:latin typeface="Cambria Math" panose="02040503050406030204" pitchFamily="18" charset="0"/>
                          </a:rPr>
                          <m:t>Света</m:t>
                        </m:r>
                      </m:sub>
                    </m:sSub>
                    <m:r>
                      <a:rPr lang="en-US" b="1" i="0" smtClean="0">
                        <a:solidFill>
                          <a:srgbClr val="0070C0"/>
                        </a:solidFill>
                        <a:latin typeface="Cambria Math" panose="02040503050406030204" pitchFamily="18" charset="0"/>
                      </a:rPr>
                      <m:t>𝐩</m:t>
                    </m:r>
                    <m:r>
                      <a:rPr lang="en-US" b="1" i="0" smtClean="0">
                        <a:solidFill>
                          <a:srgbClr val="0070C0"/>
                        </a:solidFill>
                        <a:latin typeface="Cambria Math" panose="02040503050406030204" pitchFamily="18" charset="0"/>
                      </a:rPr>
                      <m:t> &amp;</m:t>
                    </m:r>
                    <m:sSub>
                      <m:sSubPr>
                        <m:ctrlPr>
                          <a:rPr lang="en-US" b="1" i="1">
                            <a:solidFill>
                              <a:srgbClr val="0070C0"/>
                            </a:solidFill>
                            <a:latin typeface="Cambria Math" panose="02040503050406030204" pitchFamily="18" charset="0"/>
                          </a:rPr>
                        </m:ctrlPr>
                      </m:sSubPr>
                      <m:e>
                        <m:r>
                          <a:rPr lang="en-US" b="1" i="0" smtClean="0">
                            <a:solidFill>
                              <a:srgbClr val="0070C0"/>
                            </a:solidFill>
                            <a:latin typeface="Cambria Math" panose="02040503050406030204" pitchFamily="18" charset="0"/>
                          </a:rPr>
                          <m:t> </m:t>
                        </m:r>
                        <m:r>
                          <a:rPr lang="en-US" b="1" i="0">
                            <a:solidFill>
                              <a:srgbClr val="0070C0"/>
                            </a:solidFill>
                            <a:latin typeface="Cambria Math" panose="02040503050406030204" pitchFamily="18" charset="0"/>
                          </a:rPr>
                          <m:t>𝐊</m:t>
                        </m:r>
                      </m:e>
                      <m:sub>
                        <m:r>
                          <a:rPr lang="ru-RU" b="1" i="0">
                            <a:solidFill>
                              <a:srgbClr val="0070C0"/>
                            </a:solidFill>
                            <a:latin typeface="Cambria Math" panose="02040503050406030204" pitchFamily="18" charset="0"/>
                          </a:rPr>
                          <m:t>Света</m:t>
                        </m:r>
                      </m:sub>
                    </m:sSub>
                    <m:r>
                      <a:rPr lang="en-US" b="1" i="0" smtClean="0">
                        <a:solidFill>
                          <a:srgbClr val="0070C0"/>
                        </a:solidFill>
                        <a:latin typeface="Cambria Math" panose="02040503050406030204" pitchFamily="18" charset="0"/>
                      </a:rPr>
                      <m:t>𝐠</m:t>
                    </m:r>
                  </m:oMath>
                </a14:m>
                <a:endParaRPr lang="en-US" b="1" dirty="0">
                  <a:solidFill>
                    <a:srgbClr val="0070C0"/>
                  </a:solidFill>
                  <a:latin typeface="Cambria Math" panose="02040503050406030204" pitchFamily="18" charset="0"/>
                </a:endParaRPr>
              </a:p>
              <a:p>
                <a:pPr marL="0" indent="0">
                  <a:buNone/>
                </a:pPr>
                <a:r>
                  <a:rPr lang="ru-RU" dirty="0"/>
                  <a:t>Агенты вычисляют </a:t>
                </a:r>
                <a:r>
                  <a:rPr lang="ru-RU" i="1" dirty="0"/>
                  <a:t>открытые </a:t>
                </a:r>
                <a:r>
                  <a:rPr lang="ru-RU" i="1" dirty="0" smtClean="0"/>
                  <a:t>ключи</a:t>
                </a:r>
                <a:endParaRPr lang="en-US" dirty="0"/>
              </a:p>
              <a:p>
                <a:pPr marL="0" indent="0">
                  <a:buNone/>
                </a:pPr>
                <a:r>
                  <a:rPr lang="ru-RU" b="1" dirty="0" smtClean="0">
                    <a:solidFill>
                      <a:srgbClr val="0070C0"/>
                    </a:solidFill>
                  </a:rPr>
                  <a:t>Аня</a:t>
                </a:r>
                <a:r>
                  <a:rPr lang="en-US" b="1" dirty="0">
                    <a:solidFill>
                      <a:srgbClr val="0070C0"/>
                    </a:solidFill>
                  </a:rPr>
                  <a:t>:</a:t>
                </a:r>
                <a:r>
                  <a:rPr lang="en-US" dirty="0">
                    <a:solidFill>
                      <a:srgbClr val="0070C0"/>
                    </a:solidFill>
                  </a:rPr>
                  <a:t> </a:t>
                </a:r>
                <a14:m>
                  <m:oMath xmlns:m="http://schemas.openxmlformats.org/officeDocument/2006/math">
                    <m:sSub>
                      <m:sSubPr>
                        <m:ctrlPr>
                          <a:rPr lang="en-US" b="1" i="1">
                            <a:solidFill>
                              <a:srgbClr val="0070C0"/>
                            </a:solidFill>
                            <a:latin typeface="Cambria Math" panose="02040503050406030204" pitchFamily="18" charset="0"/>
                          </a:rPr>
                        </m:ctrlPr>
                      </m:sSubPr>
                      <m:e>
                        <m:r>
                          <a:rPr lang="en-US" b="1">
                            <a:solidFill>
                              <a:srgbClr val="0070C0"/>
                            </a:solidFill>
                            <a:latin typeface="Cambria Math" panose="02040503050406030204" pitchFamily="18" charset="0"/>
                          </a:rPr>
                          <m:t>𝐊</m:t>
                        </m:r>
                      </m:e>
                      <m:sub>
                        <m:r>
                          <a:rPr lang="en-US" b="1">
                            <a:solidFill>
                              <a:srgbClr val="0070C0"/>
                            </a:solidFill>
                            <a:latin typeface="Cambria Math" panose="02040503050406030204" pitchFamily="18" charset="0"/>
                          </a:rPr>
                          <m:t>𝐀</m:t>
                        </m:r>
                        <m:r>
                          <a:rPr lang="ru-RU" b="1">
                            <a:solidFill>
                              <a:srgbClr val="0070C0"/>
                            </a:solidFill>
                            <a:latin typeface="Cambria Math" panose="02040503050406030204" pitchFamily="18" charset="0"/>
                          </a:rPr>
                          <m:t>ня</m:t>
                        </m:r>
                      </m:sub>
                    </m:sSub>
                    <m:r>
                      <m:rPr>
                        <m:nor/>
                      </m:rPr>
                      <a:rPr lang="en-US" b="1">
                        <a:solidFill>
                          <a:srgbClr val="0070C0"/>
                        </a:solidFill>
                        <a:latin typeface="Cambria Math" panose="02040503050406030204" pitchFamily="18" charset="0"/>
                      </a:rPr>
                      <m:t>a</m:t>
                    </m:r>
                    <m:r>
                      <a:rPr lang="en-US" b="1">
                        <a:solidFill>
                          <a:srgbClr val="0070C0"/>
                        </a:solidFill>
                        <a:latin typeface="Cambria Math" panose="02040503050406030204" pitchFamily="18" charset="0"/>
                      </a:rPr>
                      <m:t> &amp; </m:t>
                    </m:r>
                    <m:sSub>
                      <m:sSubPr>
                        <m:ctrlPr>
                          <a:rPr lang="en-US" b="1" i="1">
                            <a:solidFill>
                              <a:srgbClr val="0070C0"/>
                            </a:solidFill>
                            <a:latin typeface="Cambria Math" panose="02040503050406030204" pitchFamily="18" charset="0"/>
                          </a:rPr>
                        </m:ctrlPr>
                      </m:sSubPr>
                      <m:e>
                        <m:r>
                          <a:rPr lang="en-US" b="1">
                            <a:solidFill>
                              <a:srgbClr val="0070C0"/>
                            </a:solidFill>
                            <a:latin typeface="Cambria Math" panose="02040503050406030204" pitchFamily="18" charset="0"/>
                          </a:rPr>
                          <m:t>𝐊</m:t>
                        </m:r>
                      </m:e>
                      <m:sub>
                        <m:r>
                          <a:rPr lang="en-US" b="1">
                            <a:solidFill>
                              <a:srgbClr val="0070C0"/>
                            </a:solidFill>
                            <a:latin typeface="Cambria Math" panose="02040503050406030204" pitchFamily="18" charset="0"/>
                          </a:rPr>
                          <m:t>𝐀</m:t>
                        </m:r>
                        <m:r>
                          <a:rPr lang="ru-RU" b="1">
                            <a:solidFill>
                              <a:srgbClr val="0070C0"/>
                            </a:solidFill>
                            <a:latin typeface="Cambria Math" panose="02040503050406030204" pitchFamily="18" charset="0"/>
                          </a:rPr>
                          <m:t>ня</m:t>
                        </m:r>
                      </m:sub>
                    </m:sSub>
                    <m:r>
                      <m:rPr>
                        <m:nor/>
                      </m:rPr>
                      <a:rPr lang="en-US" b="1">
                        <a:solidFill>
                          <a:srgbClr val="0070C0"/>
                        </a:solidFill>
                        <a:latin typeface="Cambria Math" panose="02040503050406030204" pitchFamily="18" charset="0"/>
                      </a:rPr>
                      <m:t>p</m:t>
                    </m:r>
                    <m:r>
                      <m:rPr>
                        <m:nor/>
                      </m:rPr>
                      <a:rPr lang="en-US" b="1">
                        <a:solidFill>
                          <a:srgbClr val="0070C0"/>
                        </a:solidFill>
                        <a:latin typeface="Cambria Math" panose="02040503050406030204" pitchFamily="18" charset="0"/>
                      </a:rPr>
                      <m:t> &amp;</m:t>
                    </m:r>
                    <m:sSub>
                      <m:sSubPr>
                        <m:ctrlPr>
                          <a:rPr lang="en-US" b="1" i="1">
                            <a:solidFill>
                              <a:srgbClr val="0070C0"/>
                            </a:solidFill>
                            <a:latin typeface="Cambria Math" panose="02040503050406030204" pitchFamily="18" charset="0"/>
                          </a:rPr>
                        </m:ctrlPr>
                      </m:sSubPr>
                      <m:e>
                        <m:r>
                          <a:rPr lang="en-US" b="1">
                            <a:solidFill>
                              <a:srgbClr val="0070C0"/>
                            </a:solidFill>
                            <a:latin typeface="Cambria Math" panose="02040503050406030204" pitchFamily="18" charset="0"/>
                          </a:rPr>
                          <m:t> </m:t>
                        </m:r>
                        <m:r>
                          <a:rPr lang="en-US" b="1">
                            <a:solidFill>
                              <a:srgbClr val="0070C0"/>
                            </a:solidFill>
                            <a:latin typeface="Cambria Math" panose="02040503050406030204" pitchFamily="18" charset="0"/>
                          </a:rPr>
                          <m:t>𝐊</m:t>
                        </m:r>
                      </m:e>
                      <m:sub>
                        <m:r>
                          <a:rPr lang="en-US" b="1">
                            <a:solidFill>
                              <a:srgbClr val="0070C0"/>
                            </a:solidFill>
                            <a:latin typeface="Cambria Math" panose="02040503050406030204" pitchFamily="18" charset="0"/>
                          </a:rPr>
                          <m:t>𝐀</m:t>
                        </m:r>
                        <m:r>
                          <a:rPr lang="ru-RU" b="1">
                            <a:solidFill>
                              <a:srgbClr val="0070C0"/>
                            </a:solidFill>
                            <a:latin typeface="Cambria Math" panose="02040503050406030204" pitchFamily="18" charset="0"/>
                          </a:rPr>
                          <m:t>ня</m:t>
                        </m:r>
                      </m:sub>
                    </m:sSub>
                    <m:r>
                      <m:rPr>
                        <m:nor/>
                      </m:rPr>
                      <a:rPr lang="en-US" b="1">
                        <a:solidFill>
                          <a:srgbClr val="0070C0"/>
                        </a:solidFill>
                        <a:latin typeface="Cambria Math" panose="02040503050406030204" pitchFamily="18" charset="0"/>
                      </a:rPr>
                      <m:t>g</m:t>
                    </m:r>
                  </m:oMath>
                </a14:m>
                <a:r>
                  <a:rPr lang="en-US" dirty="0">
                    <a:solidFill>
                      <a:srgbClr val="0070C0"/>
                    </a:solidFill>
                  </a:rPr>
                  <a:t> </a:t>
                </a:r>
                <a14:m>
                  <m:oMath xmlns:m="http://schemas.openxmlformats.org/officeDocument/2006/math">
                    <m:r>
                      <a:rPr lang="en-US" i="1">
                        <a:solidFill>
                          <a:srgbClr val="0070C0"/>
                        </a:solidFill>
                        <a:latin typeface="Cambria Math" panose="02040503050406030204" pitchFamily="18" charset="0"/>
                        <a:ea typeface="Cambria Math" panose="02040503050406030204" pitchFamily="18" charset="0"/>
                      </a:rPr>
                      <m:t>→</m:t>
                    </m:r>
                    <m:sSub>
                      <m:sSubPr>
                        <m:ctrlPr>
                          <a:rPr lang="ru-RU" i="1">
                            <a:solidFill>
                              <a:srgbClr val="0070C0"/>
                            </a:solidFill>
                            <a:latin typeface="Cambria Math" panose="02040503050406030204" pitchFamily="18" charset="0"/>
                            <a:ea typeface="Cambria Math" panose="02040503050406030204" pitchFamily="18" charset="0"/>
                            <a:cs typeface="Arial" panose="020B0604020202020204" pitchFamily="34" charset="0"/>
                          </a:rPr>
                        </m:ctrlPr>
                      </m:sSubPr>
                      <m:e>
                        <m:r>
                          <m:rPr>
                            <m:sty m:val="p"/>
                          </m:rPr>
                          <a:rPr lang="en-US">
                            <a:solidFill>
                              <a:srgbClr val="0070C0"/>
                            </a:solidFill>
                            <a:latin typeface="Cambria Math" panose="02040503050406030204" pitchFamily="18" charset="0"/>
                            <a:ea typeface="Cambria Math" panose="02040503050406030204" pitchFamily="18" charset="0"/>
                            <a:cs typeface="Arial" panose="020B0604020202020204" pitchFamily="34" charset="0"/>
                          </a:rPr>
                          <m:t>K</m:t>
                        </m:r>
                      </m:e>
                      <m:sub>
                        <m:r>
                          <a:rPr lang="ru-RU">
                            <a:solidFill>
                              <a:srgbClr val="0070C0"/>
                            </a:solidFill>
                            <a:latin typeface="Cambria Math" panose="02040503050406030204" pitchFamily="18" charset="0"/>
                            <a:ea typeface="Cambria Math" panose="02040503050406030204" pitchFamily="18" charset="0"/>
                            <a:cs typeface="Arial" panose="020B0604020202020204" pitchFamily="34" charset="0"/>
                          </a:rPr>
                          <m:t>Аня</m:t>
                        </m:r>
                      </m:sub>
                    </m:sSub>
                    <m:r>
                      <m:rPr>
                        <m:sty m:val="p"/>
                      </m:rPr>
                      <a:rPr lang="en-US">
                        <a:solidFill>
                          <a:srgbClr val="0070C0"/>
                        </a:solidFill>
                        <a:latin typeface="Cambria Math" panose="02040503050406030204" pitchFamily="18" charset="0"/>
                        <a:ea typeface="Cambria Math" panose="02040503050406030204" pitchFamily="18" charset="0"/>
                        <a:cs typeface="Arial" panose="020B0604020202020204" pitchFamily="34" charset="0"/>
                      </a:rPr>
                      <m:t>A</m:t>
                    </m:r>
                  </m:oMath>
                </a14:m>
                <a:r>
                  <a:rPr lang="ru-RU" dirty="0">
                    <a:solidFill>
                      <a:srgbClr val="0070C0"/>
                    </a:solidFill>
                    <a:ea typeface="Cambria Math" panose="02040503050406030204" pitchFamily="18" charset="0"/>
                    <a:cs typeface="Arial" panose="020B0604020202020204" pitchFamily="34" charset="0"/>
                  </a:rPr>
                  <a:t> </a:t>
                </a:r>
                <a:r>
                  <a:rPr lang="ru-RU" dirty="0">
                    <a:ea typeface="Cambria Math" panose="02040503050406030204" pitchFamily="18" charset="0"/>
                    <a:cs typeface="Arial" panose="020B0604020202020204" pitchFamily="34" charset="0"/>
                  </a:rPr>
                  <a:t>(акс.3)</a:t>
                </a:r>
              </a:p>
              <a:p>
                <a:pPr marL="0" indent="0">
                  <a:buNone/>
                </a:pPr>
                <a:r>
                  <a:rPr lang="ru-RU" b="1" dirty="0">
                    <a:solidFill>
                      <a:srgbClr val="0070C0"/>
                    </a:solidFill>
                  </a:rPr>
                  <a:t>Борис</a:t>
                </a:r>
                <a:r>
                  <a:rPr lang="en-US" b="1" dirty="0">
                    <a:solidFill>
                      <a:srgbClr val="0070C0"/>
                    </a:solidFill>
                  </a:rPr>
                  <a:t>:</a:t>
                </a:r>
                <a14:m>
                  <m:oMath xmlns:m="http://schemas.openxmlformats.org/officeDocument/2006/math">
                    <m:sSub>
                      <m:sSubPr>
                        <m:ctrlPr>
                          <a:rPr lang="en-US" b="1" i="1">
                            <a:solidFill>
                              <a:srgbClr val="0070C0"/>
                            </a:solidFill>
                            <a:latin typeface="Cambria Math" panose="02040503050406030204" pitchFamily="18" charset="0"/>
                          </a:rPr>
                        </m:ctrlPr>
                      </m:sSubPr>
                      <m:e>
                        <m:r>
                          <a:rPr lang="en-US" b="1">
                            <a:solidFill>
                              <a:srgbClr val="0070C0"/>
                            </a:solidFill>
                            <a:latin typeface="Cambria Math" panose="02040503050406030204" pitchFamily="18" charset="0"/>
                          </a:rPr>
                          <m:t> </m:t>
                        </m:r>
                        <m:r>
                          <a:rPr lang="en-US" b="1">
                            <a:solidFill>
                              <a:srgbClr val="0070C0"/>
                            </a:solidFill>
                            <a:latin typeface="Cambria Math" panose="02040503050406030204" pitchFamily="18" charset="0"/>
                          </a:rPr>
                          <m:t>𝐊</m:t>
                        </m:r>
                      </m:e>
                      <m:sub>
                        <m:r>
                          <a:rPr lang="ru-RU" b="1">
                            <a:solidFill>
                              <a:srgbClr val="0070C0"/>
                            </a:solidFill>
                            <a:latin typeface="Cambria Math" panose="02040503050406030204" pitchFamily="18" charset="0"/>
                          </a:rPr>
                          <m:t>Борис</m:t>
                        </m:r>
                      </m:sub>
                    </m:sSub>
                    <m:r>
                      <m:rPr>
                        <m:nor/>
                      </m:rPr>
                      <a:rPr lang="en-US" b="1">
                        <a:solidFill>
                          <a:srgbClr val="0070C0"/>
                        </a:solidFill>
                        <a:latin typeface="Cambria Math" panose="02040503050406030204" pitchFamily="18" charset="0"/>
                      </a:rPr>
                      <m:t>b</m:t>
                    </m:r>
                    <m:sSub>
                      <m:sSubPr>
                        <m:ctrlPr>
                          <a:rPr lang="en-US" b="1" i="1">
                            <a:solidFill>
                              <a:srgbClr val="0070C0"/>
                            </a:solidFill>
                            <a:latin typeface="Cambria Math" panose="02040503050406030204" pitchFamily="18" charset="0"/>
                          </a:rPr>
                        </m:ctrlPr>
                      </m:sSubPr>
                      <m:e>
                        <m:r>
                          <a:rPr lang="en-US" b="1">
                            <a:solidFill>
                              <a:srgbClr val="0070C0"/>
                            </a:solidFill>
                            <a:latin typeface="Cambria Math" panose="02040503050406030204" pitchFamily="18" charset="0"/>
                          </a:rPr>
                          <m:t> &amp; </m:t>
                        </m:r>
                        <m:r>
                          <a:rPr lang="en-US" b="1">
                            <a:solidFill>
                              <a:srgbClr val="0070C0"/>
                            </a:solidFill>
                            <a:latin typeface="Cambria Math" panose="02040503050406030204" pitchFamily="18" charset="0"/>
                          </a:rPr>
                          <m:t>𝐊</m:t>
                        </m:r>
                      </m:e>
                      <m:sub>
                        <m:r>
                          <a:rPr lang="ru-RU" b="1">
                            <a:solidFill>
                              <a:srgbClr val="0070C0"/>
                            </a:solidFill>
                            <a:latin typeface="Cambria Math" panose="02040503050406030204" pitchFamily="18" charset="0"/>
                          </a:rPr>
                          <m:t>Борис</m:t>
                        </m:r>
                      </m:sub>
                    </m:sSub>
                    <m:r>
                      <m:rPr>
                        <m:nor/>
                      </m:rPr>
                      <a:rPr lang="en-US" b="1">
                        <a:solidFill>
                          <a:srgbClr val="0070C0"/>
                        </a:solidFill>
                        <a:latin typeface="Cambria Math" panose="02040503050406030204" pitchFamily="18" charset="0"/>
                      </a:rPr>
                      <m:t>p</m:t>
                    </m:r>
                    <m:r>
                      <m:rPr>
                        <m:nor/>
                      </m:rPr>
                      <a:rPr lang="en-US" b="1">
                        <a:solidFill>
                          <a:srgbClr val="0070C0"/>
                        </a:solidFill>
                        <a:latin typeface="Cambria Math" panose="02040503050406030204" pitchFamily="18" charset="0"/>
                      </a:rPr>
                      <m:t> &amp;</m:t>
                    </m:r>
                    <m:sSub>
                      <m:sSubPr>
                        <m:ctrlPr>
                          <a:rPr lang="en-US" b="1" i="1">
                            <a:solidFill>
                              <a:srgbClr val="0070C0"/>
                            </a:solidFill>
                            <a:latin typeface="Cambria Math" panose="02040503050406030204" pitchFamily="18" charset="0"/>
                          </a:rPr>
                        </m:ctrlPr>
                      </m:sSubPr>
                      <m:e>
                        <m:r>
                          <a:rPr lang="en-US" b="1">
                            <a:solidFill>
                              <a:srgbClr val="0070C0"/>
                            </a:solidFill>
                            <a:latin typeface="Cambria Math" panose="02040503050406030204" pitchFamily="18" charset="0"/>
                          </a:rPr>
                          <m:t> </m:t>
                        </m:r>
                        <m:r>
                          <a:rPr lang="en-US" b="1">
                            <a:solidFill>
                              <a:srgbClr val="0070C0"/>
                            </a:solidFill>
                            <a:latin typeface="Cambria Math" panose="02040503050406030204" pitchFamily="18" charset="0"/>
                          </a:rPr>
                          <m:t>𝐊</m:t>
                        </m:r>
                      </m:e>
                      <m:sub>
                        <m:r>
                          <a:rPr lang="ru-RU" b="1">
                            <a:solidFill>
                              <a:srgbClr val="0070C0"/>
                            </a:solidFill>
                            <a:latin typeface="Cambria Math" panose="02040503050406030204" pitchFamily="18" charset="0"/>
                          </a:rPr>
                          <m:t>Борис</m:t>
                        </m:r>
                      </m:sub>
                    </m:sSub>
                    <m:r>
                      <m:rPr>
                        <m:nor/>
                      </m:rPr>
                      <a:rPr lang="en-US" b="1">
                        <a:solidFill>
                          <a:srgbClr val="0070C0"/>
                        </a:solidFill>
                        <a:latin typeface="Cambria Math" panose="02040503050406030204" pitchFamily="18" charset="0"/>
                      </a:rPr>
                      <m:t>g</m:t>
                    </m:r>
                  </m:oMath>
                </a14:m>
                <a:r>
                  <a:rPr lang="en-US" dirty="0">
                    <a:solidFill>
                      <a:srgbClr val="0070C0"/>
                    </a:solidFill>
                    <a:ea typeface="Cambria Math" panose="02040503050406030204" pitchFamily="18" charset="0"/>
                  </a:rPr>
                  <a:t> </a:t>
                </a:r>
                <a14:m>
                  <m:oMath xmlns:m="http://schemas.openxmlformats.org/officeDocument/2006/math">
                    <m:r>
                      <a:rPr lang="en-US" i="1">
                        <a:solidFill>
                          <a:srgbClr val="0070C0"/>
                        </a:solidFill>
                        <a:latin typeface="Cambria Math" panose="02040503050406030204" pitchFamily="18" charset="0"/>
                        <a:ea typeface="Cambria Math" panose="02040503050406030204" pitchFamily="18" charset="0"/>
                      </a:rPr>
                      <m:t>→</m:t>
                    </m:r>
                    <m:sSub>
                      <m:sSubPr>
                        <m:ctrlPr>
                          <a:rPr lang="ru-RU" i="1">
                            <a:solidFill>
                              <a:srgbClr val="0070C0"/>
                            </a:solidFill>
                            <a:latin typeface="Cambria Math" panose="02040503050406030204" pitchFamily="18" charset="0"/>
                            <a:ea typeface="Cambria Math" panose="02040503050406030204" pitchFamily="18" charset="0"/>
                            <a:cs typeface="Arial" panose="020B0604020202020204" pitchFamily="34" charset="0"/>
                          </a:rPr>
                        </m:ctrlPr>
                      </m:sSubPr>
                      <m:e>
                        <m:r>
                          <m:rPr>
                            <m:sty m:val="p"/>
                          </m:rPr>
                          <a:rPr lang="en-US">
                            <a:solidFill>
                              <a:srgbClr val="0070C0"/>
                            </a:solidFill>
                            <a:latin typeface="Cambria Math" panose="02040503050406030204" pitchFamily="18" charset="0"/>
                            <a:ea typeface="Cambria Math" panose="02040503050406030204" pitchFamily="18" charset="0"/>
                            <a:cs typeface="Arial" panose="020B0604020202020204" pitchFamily="34" charset="0"/>
                          </a:rPr>
                          <m:t>K</m:t>
                        </m:r>
                      </m:e>
                      <m:sub>
                        <m:r>
                          <a:rPr lang="ru-RU">
                            <a:solidFill>
                              <a:srgbClr val="0070C0"/>
                            </a:solidFill>
                            <a:latin typeface="Cambria Math" panose="02040503050406030204" pitchFamily="18" charset="0"/>
                            <a:ea typeface="Cambria Math" panose="02040503050406030204" pitchFamily="18" charset="0"/>
                            <a:cs typeface="Arial" panose="020B0604020202020204" pitchFamily="34" charset="0"/>
                          </a:rPr>
                          <m:t>Борис</m:t>
                        </m:r>
                      </m:sub>
                    </m:sSub>
                    <m:r>
                      <m:rPr>
                        <m:sty m:val="p"/>
                      </m:rPr>
                      <a:rPr lang="en-US">
                        <a:solidFill>
                          <a:srgbClr val="0070C0"/>
                        </a:solidFill>
                        <a:latin typeface="Cambria Math" panose="02040503050406030204" pitchFamily="18" charset="0"/>
                        <a:ea typeface="Cambria Math" panose="02040503050406030204" pitchFamily="18" charset="0"/>
                        <a:cs typeface="Arial" panose="020B0604020202020204" pitchFamily="34" charset="0"/>
                      </a:rPr>
                      <m:t>B</m:t>
                    </m:r>
                  </m:oMath>
                </a14:m>
                <a:r>
                  <a:rPr lang="ru-RU" dirty="0"/>
                  <a:t> </a:t>
                </a:r>
                <a:r>
                  <a:rPr lang="ru-RU" dirty="0">
                    <a:ea typeface="Cambria Math" panose="02040503050406030204" pitchFamily="18" charset="0"/>
                    <a:cs typeface="Arial" panose="020B0604020202020204" pitchFamily="34" charset="0"/>
                  </a:rPr>
                  <a:t>(акс.3</a:t>
                </a:r>
                <a:r>
                  <a:rPr lang="ru-RU" dirty="0" smtClean="0">
                    <a:ea typeface="Cambria Math" panose="02040503050406030204" pitchFamily="18" charset="0"/>
                    <a:cs typeface="Arial" panose="020B0604020202020204" pitchFamily="34" charset="0"/>
                  </a:rPr>
                  <a:t>)</a:t>
                </a:r>
                <a:endParaRPr lang="en-US" dirty="0" smtClean="0">
                  <a:ea typeface="Cambria Math" panose="02040503050406030204" pitchFamily="18" charset="0"/>
                  <a:cs typeface="Arial" panose="020B0604020202020204" pitchFamily="34" charset="0"/>
                </a:endParaRPr>
              </a:p>
              <a:p>
                <a:pPr marL="0" indent="0">
                  <a:buNone/>
                </a:pPr>
                <a:r>
                  <a:rPr lang="ru-RU" b="1" dirty="0">
                    <a:solidFill>
                      <a:srgbClr val="0070C0"/>
                    </a:solidFill>
                    <a:latin typeface="Cambria Math" panose="02040503050406030204" pitchFamily="18" charset="0"/>
                  </a:rPr>
                  <a:t>Света</a:t>
                </a:r>
                <a:r>
                  <a:rPr lang="en-US" b="1" dirty="0">
                    <a:solidFill>
                      <a:srgbClr val="0070C0"/>
                    </a:solidFill>
                    <a:latin typeface="Cambria Math" panose="02040503050406030204" pitchFamily="18" charset="0"/>
                  </a:rPr>
                  <a:t>: </a:t>
                </a:r>
                <a14:m>
                  <m:oMath xmlns:m="http://schemas.openxmlformats.org/officeDocument/2006/math">
                    <m:sSub>
                      <m:sSubPr>
                        <m:ctrlPr>
                          <a:rPr lang="en-US" b="1" i="1">
                            <a:solidFill>
                              <a:srgbClr val="0070C0"/>
                            </a:solidFill>
                            <a:latin typeface="Cambria Math" panose="02040503050406030204" pitchFamily="18" charset="0"/>
                          </a:rPr>
                        </m:ctrlPr>
                      </m:sSubPr>
                      <m:e>
                        <m:r>
                          <a:rPr lang="en-US" b="1">
                            <a:solidFill>
                              <a:srgbClr val="0070C0"/>
                            </a:solidFill>
                            <a:latin typeface="Cambria Math" panose="02040503050406030204" pitchFamily="18" charset="0"/>
                          </a:rPr>
                          <m:t>𝐊</m:t>
                        </m:r>
                      </m:e>
                      <m:sub>
                        <m:r>
                          <a:rPr lang="ru-RU" b="1">
                            <a:solidFill>
                              <a:srgbClr val="0070C0"/>
                            </a:solidFill>
                            <a:latin typeface="Cambria Math" panose="02040503050406030204" pitchFamily="18" charset="0"/>
                          </a:rPr>
                          <m:t>Света</m:t>
                        </m:r>
                      </m:sub>
                    </m:sSub>
                    <m:r>
                      <a:rPr lang="en-US" b="1" i="0" smtClean="0">
                        <a:solidFill>
                          <a:srgbClr val="0070C0"/>
                        </a:solidFill>
                        <a:latin typeface="Cambria Math" panose="02040503050406030204" pitchFamily="18" charset="0"/>
                      </a:rPr>
                      <m:t>𝐱</m:t>
                    </m:r>
                    <m:r>
                      <a:rPr lang="en-US" b="1" i="1">
                        <a:solidFill>
                          <a:srgbClr val="0070C0"/>
                        </a:solidFill>
                        <a:latin typeface="Cambria Math" panose="02040503050406030204" pitchFamily="18" charset="0"/>
                      </a:rPr>
                      <m:t> </m:t>
                    </m:r>
                    <m:r>
                      <a:rPr lang="en-US" b="1">
                        <a:solidFill>
                          <a:srgbClr val="0070C0"/>
                        </a:solidFill>
                        <a:latin typeface="Cambria Math" panose="02040503050406030204" pitchFamily="18" charset="0"/>
                      </a:rPr>
                      <m:t>&amp;</m:t>
                    </m:r>
                    <m:sSub>
                      <m:sSubPr>
                        <m:ctrlPr>
                          <a:rPr lang="en-US" b="1" i="1">
                            <a:solidFill>
                              <a:srgbClr val="0070C0"/>
                            </a:solidFill>
                            <a:latin typeface="Cambria Math" panose="02040503050406030204" pitchFamily="18" charset="0"/>
                          </a:rPr>
                        </m:ctrlPr>
                      </m:sSubPr>
                      <m:e>
                        <m:r>
                          <a:rPr lang="en-US" b="1">
                            <a:solidFill>
                              <a:srgbClr val="0070C0"/>
                            </a:solidFill>
                            <a:latin typeface="Cambria Math" panose="02040503050406030204" pitchFamily="18" charset="0"/>
                          </a:rPr>
                          <m:t> </m:t>
                        </m:r>
                        <m:r>
                          <a:rPr lang="en-US" b="1">
                            <a:solidFill>
                              <a:srgbClr val="0070C0"/>
                            </a:solidFill>
                            <a:latin typeface="Cambria Math" panose="02040503050406030204" pitchFamily="18" charset="0"/>
                          </a:rPr>
                          <m:t>𝐊</m:t>
                        </m:r>
                      </m:e>
                      <m:sub>
                        <m:r>
                          <a:rPr lang="ru-RU" b="1">
                            <a:solidFill>
                              <a:srgbClr val="0070C0"/>
                            </a:solidFill>
                            <a:latin typeface="Cambria Math" panose="02040503050406030204" pitchFamily="18" charset="0"/>
                          </a:rPr>
                          <m:t>Света</m:t>
                        </m:r>
                      </m:sub>
                    </m:sSub>
                    <m:r>
                      <a:rPr lang="en-US" b="1">
                        <a:solidFill>
                          <a:srgbClr val="0070C0"/>
                        </a:solidFill>
                        <a:latin typeface="Cambria Math" panose="02040503050406030204" pitchFamily="18" charset="0"/>
                      </a:rPr>
                      <m:t>𝐩</m:t>
                    </m:r>
                    <m:r>
                      <a:rPr lang="en-US" b="1">
                        <a:solidFill>
                          <a:srgbClr val="0070C0"/>
                        </a:solidFill>
                        <a:latin typeface="Cambria Math" panose="02040503050406030204" pitchFamily="18" charset="0"/>
                      </a:rPr>
                      <m:t> &amp;</m:t>
                    </m:r>
                    <m:sSub>
                      <m:sSubPr>
                        <m:ctrlPr>
                          <a:rPr lang="en-US" b="1" i="1">
                            <a:solidFill>
                              <a:srgbClr val="0070C0"/>
                            </a:solidFill>
                            <a:latin typeface="Cambria Math" panose="02040503050406030204" pitchFamily="18" charset="0"/>
                          </a:rPr>
                        </m:ctrlPr>
                      </m:sSubPr>
                      <m:e>
                        <m:r>
                          <a:rPr lang="en-US" b="1">
                            <a:solidFill>
                              <a:srgbClr val="0070C0"/>
                            </a:solidFill>
                            <a:latin typeface="Cambria Math" panose="02040503050406030204" pitchFamily="18" charset="0"/>
                          </a:rPr>
                          <m:t> </m:t>
                        </m:r>
                        <m:r>
                          <a:rPr lang="en-US" b="1">
                            <a:solidFill>
                              <a:srgbClr val="0070C0"/>
                            </a:solidFill>
                            <a:latin typeface="Cambria Math" panose="02040503050406030204" pitchFamily="18" charset="0"/>
                          </a:rPr>
                          <m:t>𝐊</m:t>
                        </m:r>
                      </m:e>
                      <m:sub>
                        <m:r>
                          <a:rPr lang="ru-RU" b="1">
                            <a:solidFill>
                              <a:srgbClr val="0070C0"/>
                            </a:solidFill>
                            <a:latin typeface="Cambria Math" panose="02040503050406030204" pitchFamily="18" charset="0"/>
                          </a:rPr>
                          <m:t>Света</m:t>
                        </m:r>
                      </m:sub>
                    </m:sSub>
                    <m:r>
                      <a:rPr lang="en-US" b="1">
                        <a:solidFill>
                          <a:srgbClr val="0070C0"/>
                        </a:solidFill>
                        <a:latin typeface="Cambria Math" panose="02040503050406030204" pitchFamily="18" charset="0"/>
                      </a:rPr>
                      <m:t>𝐠</m:t>
                    </m:r>
                  </m:oMath>
                </a14:m>
                <a:r>
                  <a:rPr lang="en-US" dirty="0">
                    <a:solidFill>
                      <a:srgbClr val="0070C0"/>
                    </a:solidFill>
                    <a:ea typeface="Cambria Math" panose="02040503050406030204" pitchFamily="18" charset="0"/>
                  </a:rPr>
                  <a:t> </a:t>
                </a:r>
                <a14:m>
                  <m:oMath xmlns:m="http://schemas.openxmlformats.org/officeDocument/2006/math">
                    <m:r>
                      <a:rPr lang="en-US" i="1">
                        <a:solidFill>
                          <a:srgbClr val="0070C0"/>
                        </a:solidFill>
                        <a:latin typeface="Cambria Math" panose="02040503050406030204" pitchFamily="18" charset="0"/>
                        <a:ea typeface="Cambria Math" panose="02040503050406030204" pitchFamily="18" charset="0"/>
                      </a:rPr>
                      <m:t>→</m:t>
                    </m:r>
                    <m:sSub>
                      <m:sSubPr>
                        <m:ctrlPr>
                          <a:rPr lang="en-US" b="1" i="1">
                            <a:solidFill>
                              <a:srgbClr val="0070C0"/>
                            </a:solidFill>
                            <a:latin typeface="Cambria Math" panose="02040503050406030204" pitchFamily="18" charset="0"/>
                          </a:rPr>
                        </m:ctrlPr>
                      </m:sSubPr>
                      <m:e>
                        <m:r>
                          <a:rPr lang="en-US" b="1" i="0">
                            <a:solidFill>
                              <a:srgbClr val="0070C0"/>
                            </a:solidFill>
                            <a:latin typeface="Cambria Math" panose="02040503050406030204" pitchFamily="18" charset="0"/>
                          </a:rPr>
                          <m:t>𝐊</m:t>
                        </m:r>
                      </m:e>
                      <m:sub>
                        <m:r>
                          <a:rPr lang="ru-RU" b="1" i="0">
                            <a:solidFill>
                              <a:srgbClr val="0070C0"/>
                            </a:solidFill>
                            <a:latin typeface="Cambria Math" panose="02040503050406030204" pitchFamily="18" charset="0"/>
                          </a:rPr>
                          <m:t>Света</m:t>
                        </m:r>
                      </m:sub>
                    </m:sSub>
                    <m:r>
                      <a:rPr lang="en-US" b="1" i="0" smtClean="0">
                        <a:solidFill>
                          <a:srgbClr val="0070C0"/>
                        </a:solidFill>
                        <a:latin typeface="Cambria Math" panose="02040503050406030204" pitchFamily="18" charset="0"/>
                      </a:rPr>
                      <m:t>𝐂𝟏</m:t>
                    </m:r>
                  </m:oMath>
                </a14:m>
                <a:r>
                  <a:rPr lang="ru-RU" dirty="0">
                    <a:ea typeface="Cambria Math" panose="02040503050406030204" pitchFamily="18" charset="0"/>
                    <a:cs typeface="Arial" panose="020B0604020202020204" pitchFamily="34" charset="0"/>
                  </a:rPr>
                  <a:t>(акс.3</a:t>
                </a:r>
                <a:r>
                  <a:rPr lang="ru-RU" dirty="0" smtClean="0">
                    <a:ea typeface="Cambria Math" panose="02040503050406030204" pitchFamily="18" charset="0"/>
                    <a:cs typeface="Arial" panose="020B0604020202020204" pitchFamily="34" charset="0"/>
                  </a:rPr>
                  <a:t>)</a:t>
                </a:r>
                <a:endParaRPr lang="en-US" b="1" dirty="0">
                  <a:solidFill>
                    <a:srgbClr val="0070C0"/>
                  </a:solidFill>
                  <a:latin typeface="Cambria Math" panose="02040503050406030204" pitchFamily="18" charset="0"/>
                </a:endParaRPr>
              </a:p>
              <a:p>
                <a:pPr marL="0" indent="0">
                  <a:buNone/>
                </a:pPr>
                <a:r>
                  <a:rPr lang="ru-RU" b="1" dirty="0">
                    <a:solidFill>
                      <a:srgbClr val="0070C0"/>
                    </a:solidFill>
                    <a:latin typeface="Cambria Math" panose="02040503050406030204" pitchFamily="18" charset="0"/>
                  </a:rPr>
                  <a:t>Света</a:t>
                </a:r>
                <a:r>
                  <a:rPr lang="en-US" b="1" dirty="0">
                    <a:solidFill>
                      <a:srgbClr val="0070C0"/>
                    </a:solidFill>
                    <a:latin typeface="Cambria Math" panose="02040503050406030204" pitchFamily="18" charset="0"/>
                  </a:rPr>
                  <a:t>: </a:t>
                </a:r>
                <a14:m>
                  <m:oMath xmlns:m="http://schemas.openxmlformats.org/officeDocument/2006/math">
                    <m:sSub>
                      <m:sSubPr>
                        <m:ctrlPr>
                          <a:rPr lang="en-US" b="1" i="1">
                            <a:solidFill>
                              <a:srgbClr val="0070C0"/>
                            </a:solidFill>
                            <a:latin typeface="Cambria Math" panose="02040503050406030204" pitchFamily="18" charset="0"/>
                          </a:rPr>
                        </m:ctrlPr>
                      </m:sSubPr>
                      <m:e>
                        <m:r>
                          <a:rPr lang="en-US" b="1">
                            <a:solidFill>
                              <a:srgbClr val="0070C0"/>
                            </a:solidFill>
                            <a:latin typeface="Cambria Math" panose="02040503050406030204" pitchFamily="18" charset="0"/>
                          </a:rPr>
                          <m:t>𝐊</m:t>
                        </m:r>
                      </m:e>
                      <m:sub>
                        <m:r>
                          <a:rPr lang="ru-RU" b="1">
                            <a:solidFill>
                              <a:srgbClr val="0070C0"/>
                            </a:solidFill>
                            <a:latin typeface="Cambria Math" panose="02040503050406030204" pitchFamily="18" charset="0"/>
                          </a:rPr>
                          <m:t>Света</m:t>
                        </m:r>
                      </m:sub>
                    </m:sSub>
                    <m:r>
                      <a:rPr lang="en-US" b="1" i="0" smtClean="0">
                        <a:solidFill>
                          <a:srgbClr val="0070C0"/>
                        </a:solidFill>
                        <a:latin typeface="Cambria Math" panose="02040503050406030204" pitchFamily="18" charset="0"/>
                      </a:rPr>
                      <m:t>𝐲</m:t>
                    </m:r>
                    <m:r>
                      <a:rPr lang="en-US" b="1" i="0" smtClean="0">
                        <a:solidFill>
                          <a:srgbClr val="0070C0"/>
                        </a:solidFill>
                        <a:latin typeface="Cambria Math" panose="02040503050406030204" pitchFamily="18" charset="0"/>
                      </a:rPr>
                      <m:t> &amp;</m:t>
                    </m:r>
                    <m:sSub>
                      <m:sSubPr>
                        <m:ctrlPr>
                          <a:rPr lang="en-US" b="1" i="1">
                            <a:solidFill>
                              <a:srgbClr val="0070C0"/>
                            </a:solidFill>
                            <a:latin typeface="Cambria Math" panose="02040503050406030204" pitchFamily="18" charset="0"/>
                          </a:rPr>
                        </m:ctrlPr>
                      </m:sSubPr>
                      <m:e>
                        <m:r>
                          <a:rPr lang="en-US" b="1">
                            <a:solidFill>
                              <a:srgbClr val="0070C0"/>
                            </a:solidFill>
                            <a:latin typeface="Cambria Math" panose="02040503050406030204" pitchFamily="18" charset="0"/>
                          </a:rPr>
                          <m:t> </m:t>
                        </m:r>
                        <m:r>
                          <a:rPr lang="en-US" b="1">
                            <a:solidFill>
                              <a:srgbClr val="0070C0"/>
                            </a:solidFill>
                            <a:latin typeface="Cambria Math" panose="02040503050406030204" pitchFamily="18" charset="0"/>
                          </a:rPr>
                          <m:t>𝐊</m:t>
                        </m:r>
                      </m:e>
                      <m:sub>
                        <m:r>
                          <a:rPr lang="ru-RU" b="1">
                            <a:solidFill>
                              <a:srgbClr val="0070C0"/>
                            </a:solidFill>
                            <a:latin typeface="Cambria Math" panose="02040503050406030204" pitchFamily="18" charset="0"/>
                          </a:rPr>
                          <m:t>Света</m:t>
                        </m:r>
                      </m:sub>
                    </m:sSub>
                    <m:r>
                      <a:rPr lang="en-US" b="1">
                        <a:solidFill>
                          <a:srgbClr val="0070C0"/>
                        </a:solidFill>
                        <a:latin typeface="Cambria Math" panose="02040503050406030204" pitchFamily="18" charset="0"/>
                      </a:rPr>
                      <m:t>𝐩</m:t>
                    </m:r>
                    <m:r>
                      <a:rPr lang="en-US" b="1">
                        <a:solidFill>
                          <a:srgbClr val="0070C0"/>
                        </a:solidFill>
                        <a:latin typeface="Cambria Math" panose="02040503050406030204" pitchFamily="18" charset="0"/>
                      </a:rPr>
                      <m:t> &amp;</m:t>
                    </m:r>
                    <m:sSub>
                      <m:sSubPr>
                        <m:ctrlPr>
                          <a:rPr lang="en-US" b="1" i="1">
                            <a:solidFill>
                              <a:srgbClr val="0070C0"/>
                            </a:solidFill>
                            <a:latin typeface="Cambria Math" panose="02040503050406030204" pitchFamily="18" charset="0"/>
                          </a:rPr>
                        </m:ctrlPr>
                      </m:sSubPr>
                      <m:e>
                        <m:r>
                          <a:rPr lang="en-US" b="1">
                            <a:solidFill>
                              <a:srgbClr val="0070C0"/>
                            </a:solidFill>
                            <a:latin typeface="Cambria Math" panose="02040503050406030204" pitchFamily="18" charset="0"/>
                          </a:rPr>
                          <m:t> </m:t>
                        </m:r>
                        <m:r>
                          <a:rPr lang="en-US" b="1">
                            <a:solidFill>
                              <a:srgbClr val="0070C0"/>
                            </a:solidFill>
                            <a:latin typeface="Cambria Math" panose="02040503050406030204" pitchFamily="18" charset="0"/>
                          </a:rPr>
                          <m:t>𝐊</m:t>
                        </m:r>
                      </m:e>
                      <m:sub>
                        <m:r>
                          <a:rPr lang="ru-RU" b="1">
                            <a:solidFill>
                              <a:srgbClr val="0070C0"/>
                            </a:solidFill>
                            <a:latin typeface="Cambria Math" panose="02040503050406030204" pitchFamily="18" charset="0"/>
                          </a:rPr>
                          <m:t>Света</m:t>
                        </m:r>
                      </m:sub>
                    </m:sSub>
                    <m:r>
                      <a:rPr lang="en-US" b="1">
                        <a:solidFill>
                          <a:srgbClr val="0070C0"/>
                        </a:solidFill>
                        <a:latin typeface="Cambria Math" panose="02040503050406030204" pitchFamily="18" charset="0"/>
                      </a:rPr>
                      <m:t>𝐠</m:t>
                    </m:r>
                  </m:oMath>
                </a14:m>
                <a:r>
                  <a:rPr lang="en-US" dirty="0">
                    <a:solidFill>
                      <a:srgbClr val="0070C0"/>
                    </a:solidFill>
                    <a:ea typeface="Cambria Math" panose="02040503050406030204" pitchFamily="18" charset="0"/>
                  </a:rPr>
                  <a:t> </a:t>
                </a:r>
                <a14:m>
                  <m:oMath xmlns:m="http://schemas.openxmlformats.org/officeDocument/2006/math">
                    <m:r>
                      <a:rPr lang="en-US" i="1">
                        <a:solidFill>
                          <a:srgbClr val="0070C0"/>
                        </a:solidFill>
                        <a:latin typeface="Cambria Math" panose="02040503050406030204" pitchFamily="18" charset="0"/>
                        <a:ea typeface="Cambria Math" panose="02040503050406030204" pitchFamily="18" charset="0"/>
                      </a:rPr>
                      <m:t>→</m:t>
                    </m:r>
                    <m:sSub>
                      <m:sSubPr>
                        <m:ctrlPr>
                          <a:rPr lang="en-US" b="1" i="1">
                            <a:solidFill>
                              <a:srgbClr val="0070C0"/>
                            </a:solidFill>
                            <a:latin typeface="Cambria Math" panose="02040503050406030204" pitchFamily="18" charset="0"/>
                          </a:rPr>
                        </m:ctrlPr>
                      </m:sSubPr>
                      <m:e>
                        <m:r>
                          <a:rPr lang="en-US" b="1" i="0">
                            <a:solidFill>
                              <a:srgbClr val="0070C0"/>
                            </a:solidFill>
                            <a:latin typeface="Cambria Math" panose="02040503050406030204" pitchFamily="18" charset="0"/>
                          </a:rPr>
                          <m:t>𝐊</m:t>
                        </m:r>
                      </m:e>
                      <m:sub>
                        <m:r>
                          <a:rPr lang="ru-RU" b="1" i="0">
                            <a:solidFill>
                              <a:srgbClr val="0070C0"/>
                            </a:solidFill>
                            <a:latin typeface="Cambria Math" panose="02040503050406030204" pitchFamily="18" charset="0"/>
                          </a:rPr>
                          <m:t>Света</m:t>
                        </m:r>
                      </m:sub>
                    </m:sSub>
                    <m:r>
                      <a:rPr lang="en-US" b="1" i="0" smtClean="0">
                        <a:solidFill>
                          <a:srgbClr val="0070C0"/>
                        </a:solidFill>
                        <a:latin typeface="Cambria Math" panose="02040503050406030204" pitchFamily="18" charset="0"/>
                      </a:rPr>
                      <m:t>𝐂𝟐</m:t>
                    </m:r>
                  </m:oMath>
                </a14:m>
                <a:r>
                  <a:rPr lang="ru-RU" dirty="0">
                    <a:ea typeface="Cambria Math" panose="02040503050406030204" pitchFamily="18" charset="0"/>
                    <a:cs typeface="Arial" panose="020B0604020202020204" pitchFamily="34" charset="0"/>
                  </a:rPr>
                  <a:t>(акс.3)</a:t>
                </a:r>
                <a:endParaRPr lang="en-US" dirty="0">
                  <a:ea typeface="Cambria Math" panose="02040503050406030204" pitchFamily="18" charset="0"/>
                  <a:cs typeface="Arial" panose="020B0604020202020204" pitchFamily="34" charset="0"/>
                </a:endParaRPr>
              </a:p>
              <a:p>
                <a:pPr marL="0" indent="0">
                  <a:buNone/>
                </a:pPr>
                <a:endParaRPr lang="en-US" b="1" dirty="0">
                  <a:solidFill>
                    <a:srgbClr val="0070C0"/>
                  </a:solidFill>
                  <a:latin typeface="Cambria Math" panose="02040503050406030204" pitchFamily="18" charset="0"/>
                </a:endParaRPr>
              </a:p>
              <a:p>
                <a:pPr marL="0" indent="0">
                  <a:buNone/>
                </a:pPr>
                <a:endParaRPr lang="ru-RU" dirty="0">
                  <a:ea typeface="Cambria Math" panose="02040503050406030204" pitchFamily="18" charset="0"/>
                  <a:cs typeface="Arial" panose="020B0604020202020204" pitchFamily="34" charset="0"/>
                </a:endParaRPr>
              </a:p>
              <a:p>
                <a:endParaRPr lang="ru-RU" dirty="0"/>
              </a:p>
            </p:txBody>
          </p:sp>
        </mc:Choice>
        <mc:Fallback xmlns="">
          <p:sp>
            <p:nvSpPr>
              <p:cNvPr id="3" name="Объект 2"/>
              <p:cNvSpPr>
                <a:spLocks noGrp="1" noRot="1" noChangeAspect="1" noMove="1" noResize="1" noEditPoints="1" noAdjustHandles="1" noChangeArrowheads="1" noChangeShapeType="1" noTextEdit="1"/>
              </p:cNvSpPr>
              <p:nvPr>
                <p:ph idx="1"/>
              </p:nvPr>
            </p:nvSpPr>
            <p:spPr>
              <a:xfrm>
                <a:off x="395536" y="620688"/>
                <a:ext cx="8352928" cy="5976664"/>
              </a:xfrm>
              <a:blipFill rotWithShape="0">
                <a:blip r:embed="rId4"/>
                <a:stretch>
                  <a:fillRect l="-1533" t="-2347" r="-949"/>
                </a:stretch>
              </a:blipFill>
            </p:spPr>
            <p:txBody>
              <a:bodyPr/>
              <a:lstStyle/>
              <a:p>
                <a:r>
                  <a:rPr lang="ru-RU">
                    <a:noFill/>
                  </a:rPr>
                  <a:t> </a:t>
                </a:r>
              </a:p>
            </p:txBody>
          </p:sp>
        </mc:Fallback>
      </mc:AlternateContent>
    </p:spTree>
    <p:extLst>
      <p:ext uri="{BB962C8B-B14F-4D97-AF65-F5344CB8AC3E}">
        <p14:creationId xmlns:p14="http://schemas.microsoft.com/office/powerpoint/2010/main" val="4065717828"/>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28650" y="1"/>
            <a:ext cx="7886700" cy="476672"/>
          </a:xfrm>
        </p:spPr>
        <p:txBody>
          <a:bodyPr>
            <a:normAutofit fontScale="90000"/>
          </a:bodyPr>
          <a:lstStyle/>
          <a:p>
            <a:r>
              <a:rPr lang="ru-RU" dirty="0"/>
              <a:t>Взлом «человек посередине»</a:t>
            </a:r>
          </a:p>
        </p:txBody>
      </p:sp>
      <mc:AlternateContent xmlns:mc="http://schemas.openxmlformats.org/markup-compatibility/2006" xmlns:a14="http://schemas.microsoft.com/office/drawing/2010/main">
        <mc:Choice Requires="a14">
          <p:sp>
            <p:nvSpPr>
              <p:cNvPr id="3" name="Объект 2"/>
              <p:cNvSpPr>
                <a:spLocks noGrp="1"/>
              </p:cNvSpPr>
              <p:nvPr>
                <p:ph idx="1"/>
              </p:nvPr>
            </p:nvSpPr>
            <p:spPr>
              <a:xfrm>
                <a:off x="395536" y="548680"/>
                <a:ext cx="8640960" cy="6309320"/>
              </a:xfrm>
            </p:spPr>
            <p:txBody>
              <a:bodyPr>
                <a:normAutofit/>
              </a:bodyPr>
              <a:lstStyle/>
              <a:p>
                <a:pPr marL="0" indent="0">
                  <a:buNone/>
                </a:pPr>
                <a:r>
                  <a:rPr lang="ru-RU" dirty="0" smtClean="0"/>
                  <a:t>Агенты обмениваются </a:t>
                </a:r>
                <a:r>
                  <a:rPr lang="ru-RU" i="1" dirty="0">
                    <a:solidFill>
                      <a:srgbClr val="0070C0"/>
                    </a:solidFill>
                  </a:rPr>
                  <a:t>открытыми ключами</a:t>
                </a:r>
                <a:r>
                  <a:rPr lang="ru-RU" dirty="0"/>
                  <a:t> с удалённой </a:t>
                </a:r>
                <a:r>
                  <a:rPr lang="ru-RU" dirty="0" smtClean="0"/>
                  <a:t>стороной. Тут начинается </a:t>
                </a:r>
                <a:r>
                  <a:rPr lang="ru-RU" dirty="0" smtClean="0">
                    <a:solidFill>
                      <a:srgbClr val="FF0000"/>
                    </a:solidFill>
                  </a:rPr>
                  <a:t>перехват</a:t>
                </a:r>
                <a:r>
                  <a:rPr lang="ru-RU" dirty="0" smtClean="0"/>
                  <a:t>.</a:t>
                </a:r>
              </a:p>
              <a:p>
                <a:pPr marL="0" indent="0">
                  <a:buNone/>
                </a:pPr>
                <a:r>
                  <a:rPr lang="ru-RU" dirty="0" smtClean="0"/>
                  <a:t>Света представляется Ане Борисом, а Борису Аней.</a:t>
                </a:r>
                <a:endParaRPr lang="ru-RU" dirty="0"/>
              </a:p>
              <a:p>
                <a:pPr marL="0" indent="0">
                  <a:buNone/>
                </a:pPr>
                <a:r>
                  <a:rPr lang="ru-RU" b="1" dirty="0" smtClean="0">
                    <a:solidFill>
                      <a:schemeClr val="accent4">
                        <a:lumMod val="75000"/>
                      </a:schemeClr>
                    </a:solidFill>
                  </a:rPr>
                  <a:t>Аня</a:t>
                </a:r>
                <a:r>
                  <a:rPr lang="en-US" b="1" dirty="0">
                    <a:solidFill>
                      <a:schemeClr val="accent4">
                        <a:lumMod val="75000"/>
                      </a:schemeClr>
                    </a:solidFill>
                  </a:rPr>
                  <a:t>: [!A] </a:t>
                </a:r>
                <a14:m>
                  <m:oMath xmlns:m="http://schemas.openxmlformats.org/officeDocument/2006/math">
                    <m:sSub>
                      <m:sSubPr>
                        <m:ctrlPr>
                          <a:rPr lang="en-US" b="1" i="1">
                            <a:solidFill>
                              <a:schemeClr val="accent4">
                                <a:lumMod val="75000"/>
                              </a:schemeClr>
                            </a:solidFill>
                            <a:latin typeface="Cambria Math" panose="02040503050406030204" pitchFamily="18" charset="0"/>
                          </a:rPr>
                        </m:ctrlPr>
                      </m:sSubPr>
                      <m:e>
                        <m:r>
                          <a:rPr lang="en-US" b="1">
                            <a:solidFill>
                              <a:schemeClr val="accent4">
                                <a:lumMod val="75000"/>
                              </a:schemeClr>
                            </a:solidFill>
                            <a:latin typeface="Cambria Math" panose="02040503050406030204" pitchFamily="18" charset="0"/>
                          </a:rPr>
                          <m:t> </m:t>
                        </m:r>
                        <m:r>
                          <a:rPr lang="en-US" b="1">
                            <a:solidFill>
                              <a:schemeClr val="accent4">
                                <a:lumMod val="75000"/>
                              </a:schemeClr>
                            </a:solidFill>
                            <a:latin typeface="Cambria Math" panose="02040503050406030204" pitchFamily="18" charset="0"/>
                          </a:rPr>
                          <m:t>𝐊</m:t>
                        </m:r>
                      </m:e>
                      <m:sub>
                        <m:r>
                          <a:rPr lang="ru-RU" b="1" i="0" smtClean="0">
                            <a:solidFill>
                              <a:schemeClr val="accent4">
                                <a:lumMod val="75000"/>
                              </a:schemeClr>
                            </a:solidFill>
                            <a:latin typeface="Cambria Math" panose="02040503050406030204" pitchFamily="18" charset="0"/>
                          </a:rPr>
                          <m:t>Света</m:t>
                        </m:r>
                      </m:sub>
                    </m:sSub>
                    <m:r>
                      <m:rPr>
                        <m:nor/>
                      </m:rPr>
                      <a:rPr lang="en-US" b="1">
                        <a:solidFill>
                          <a:schemeClr val="accent4">
                            <a:lumMod val="75000"/>
                          </a:schemeClr>
                        </a:solidFill>
                        <a:latin typeface="Cambria Math" panose="02040503050406030204" pitchFamily="18" charset="0"/>
                      </a:rPr>
                      <m:t>A</m:t>
                    </m:r>
                    <m:r>
                      <m:rPr>
                        <m:nor/>
                      </m:rPr>
                      <a:rPr lang="en-US" b="1">
                        <a:solidFill>
                          <a:schemeClr val="accent4">
                            <a:lumMod val="75000"/>
                          </a:schemeClr>
                        </a:solidFill>
                        <a:latin typeface="Cambria Math" panose="02040503050406030204" pitchFamily="18" charset="0"/>
                      </a:rPr>
                      <m:t> </m:t>
                    </m:r>
                  </m:oMath>
                </a14:m>
                <a:r>
                  <a:rPr lang="en-US" b="1" dirty="0" smtClean="0">
                    <a:solidFill>
                      <a:schemeClr val="accent4">
                        <a:lumMod val="75000"/>
                      </a:schemeClr>
                    </a:solidFill>
                  </a:rPr>
                  <a:t>                          </a:t>
                </a:r>
                <a:r>
                  <a:rPr lang="ru-RU" b="1" dirty="0" smtClean="0">
                    <a:solidFill>
                      <a:schemeClr val="accent6">
                        <a:lumMod val="75000"/>
                      </a:schemeClr>
                    </a:solidFill>
                  </a:rPr>
                  <a:t>Борис</a:t>
                </a:r>
                <a:r>
                  <a:rPr lang="en-US" b="1" dirty="0">
                    <a:solidFill>
                      <a:schemeClr val="accent6">
                        <a:lumMod val="75000"/>
                      </a:schemeClr>
                    </a:solidFill>
                  </a:rPr>
                  <a:t>: [!B] </a:t>
                </a:r>
                <a14:m>
                  <m:oMath xmlns:m="http://schemas.openxmlformats.org/officeDocument/2006/math">
                    <m:sSub>
                      <m:sSubPr>
                        <m:ctrlPr>
                          <a:rPr lang="en-US" b="1" i="1">
                            <a:solidFill>
                              <a:schemeClr val="accent6">
                                <a:lumMod val="75000"/>
                              </a:schemeClr>
                            </a:solidFill>
                            <a:latin typeface="Cambria Math" panose="02040503050406030204" pitchFamily="18" charset="0"/>
                          </a:rPr>
                        </m:ctrlPr>
                      </m:sSubPr>
                      <m:e>
                        <m:r>
                          <a:rPr lang="en-US" b="1">
                            <a:solidFill>
                              <a:schemeClr val="accent6">
                                <a:lumMod val="75000"/>
                              </a:schemeClr>
                            </a:solidFill>
                            <a:latin typeface="Cambria Math" panose="02040503050406030204" pitchFamily="18" charset="0"/>
                          </a:rPr>
                          <m:t> </m:t>
                        </m:r>
                        <m:r>
                          <a:rPr lang="en-US" b="1">
                            <a:solidFill>
                              <a:schemeClr val="accent6">
                                <a:lumMod val="75000"/>
                              </a:schemeClr>
                            </a:solidFill>
                            <a:latin typeface="Cambria Math" panose="02040503050406030204" pitchFamily="18" charset="0"/>
                          </a:rPr>
                          <m:t>𝐊</m:t>
                        </m:r>
                      </m:e>
                      <m:sub>
                        <m:r>
                          <a:rPr lang="ru-RU" b="1" i="1" smtClean="0">
                            <a:solidFill>
                              <a:schemeClr val="accent6">
                                <a:lumMod val="75000"/>
                              </a:schemeClr>
                            </a:solidFill>
                            <a:latin typeface="Cambria Math" panose="02040503050406030204" pitchFamily="18" charset="0"/>
                          </a:rPr>
                          <m:t>Света</m:t>
                        </m:r>
                      </m:sub>
                    </m:sSub>
                    <m:r>
                      <m:rPr>
                        <m:nor/>
                      </m:rPr>
                      <a:rPr lang="en-US" b="1">
                        <a:solidFill>
                          <a:schemeClr val="accent6">
                            <a:lumMod val="75000"/>
                          </a:schemeClr>
                        </a:solidFill>
                        <a:latin typeface="Cambria Math" panose="02040503050406030204" pitchFamily="18" charset="0"/>
                      </a:rPr>
                      <m:t>B</m:t>
                    </m:r>
                  </m:oMath>
                </a14:m>
                <a:endParaRPr lang="ru-RU" b="1" dirty="0" smtClean="0">
                  <a:solidFill>
                    <a:schemeClr val="accent6">
                      <a:lumMod val="75000"/>
                    </a:schemeClr>
                  </a:solidFill>
                </a:endParaRPr>
              </a:p>
              <a:p>
                <a:pPr marL="0" indent="0">
                  <a:buNone/>
                </a:pPr>
                <a:r>
                  <a:rPr lang="ru-RU" b="1" dirty="0" smtClean="0">
                    <a:solidFill>
                      <a:schemeClr val="accent4">
                        <a:lumMod val="75000"/>
                      </a:schemeClr>
                    </a:solidFill>
                  </a:rPr>
                  <a:t>Света</a:t>
                </a:r>
                <a:r>
                  <a:rPr lang="en-US" b="1" dirty="0" smtClean="0">
                    <a:solidFill>
                      <a:schemeClr val="accent4">
                        <a:lumMod val="75000"/>
                      </a:schemeClr>
                    </a:solidFill>
                  </a:rPr>
                  <a:t>:</a:t>
                </a:r>
                <a:r>
                  <a:rPr lang="en-US" b="1" dirty="0">
                    <a:solidFill>
                      <a:schemeClr val="accent4">
                        <a:lumMod val="75000"/>
                      </a:schemeClr>
                    </a:solidFill>
                  </a:rPr>
                  <a:t> </a:t>
                </a:r>
                <a:r>
                  <a:rPr lang="en-US" b="1" dirty="0" smtClean="0">
                    <a:solidFill>
                      <a:schemeClr val="accent4">
                        <a:lumMod val="75000"/>
                      </a:schemeClr>
                    </a:solidFill>
                  </a:rPr>
                  <a:t>[!C1] </a:t>
                </a:r>
                <a14:m>
                  <m:oMath xmlns:m="http://schemas.openxmlformats.org/officeDocument/2006/math">
                    <m:sSub>
                      <m:sSubPr>
                        <m:ctrlPr>
                          <a:rPr lang="en-US" b="1" i="1">
                            <a:solidFill>
                              <a:schemeClr val="accent4">
                                <a:lumMod val="75000"/>
                              </a:schemeClr>
                            </a:solidFill>
                            <a:latin typeface="Cambria Math" panose="02040503050406030204" pitchFamily="18" charset="0"/>
                          </a:rPr>
                        </m:ctrlPr>
                      </m:sSubPr>
                      <m:e>
                        <m:r>
                          <a:rPr lang="en-US" b="1">
                            <a:solidFill>
                              <a:schemeClr val="accent4">
                                <a:lumMod val="75000"/>
                              </a:schemeClr>
                            </a:solidFill>
                            <a:latin typeface="Cambria Math" panose="02040503050406030204" pitchFamily="18" charset="0"/>
                          </a:rPr>
                          <m:t>𝐊</m:t>
                        </m:r>
                      </m:e>
                      <m:sub>
                        <m:r>
                          <a:rPr lang="en-US" b="1">
                            <a:solidFill>
                              <a:schemeClr val="accent4">
                                <a:lumMod val="75000"/>
                              </a:schemeClr>
                            </a:solidFill>
                            <a:latin typeface="Cambria Math" panose="02040503050406030204" pitchFamily="18" charset="0"/>
                          </a:rPr>
                          <m:t>𝐀</m:t>
                        </m:r>
                        <m:r>
                          <a:rPr lang="ru-RU" b="1">
                            <a:solidFill>
                              <a:schemeClr val="accent4">
                                <a:lumMod val="75000"/>
                              </a:schemeClr>
                            </a:solidFill>
                            <a:latin typeface="Cambria Math" panose="02040503050406030204" pitchFamily="18" charset="0"/>
                          </a:rPr>
                          <m:t>ня</m:t>
                        </m:r>
                      </m:sub>
                    </m:sSub>
                    <m:r>
                      <m:rPr>
                        <m:nor/>
                      </m:rPr>
                      <a:rPr lang="ru-RU" b="1" i="0" smtClean="0">
                        <a:solidFill>
                          <a:schemeClr val="accent4">
                            <a:lumMod val="75000"/>
                          </a:schemeClr>
                        </a:solidFill>
                        <a:latin typeface="Cambria Math" panose="02040503050406030204" pitchFamily="18" charset="0"/>
                      </a:rPr>
                      <m:t>С1</m:t>
                    </m:r>
                  </m:oMath>
                </a14:m>
                <a:r>
                  <a:rPr lang="ru-RU" b="1" dirty="0" smtClean="0">
                    <a:solidFill>
                      <a:srgbClr val="0070C0"/>
                    </a:solidFill>
                  </a:rPr>
                  <a:t>		   </a:t>
                </a:r>
                <a:r>
                  <a:rPr lang="ru-RU" b="1" dirty="0" smtClean="0">
                    <a:solidFill>
                      <a:schemeClr val="accent6">
                        <a:lumMod val="75000"/>
                      </a:schemeClr>
                    </a:solidFill>
                  </a:rPr>
                  <a:t>Света</a:t>
                </a:r>
                <a:r>
                  <a:rPr lang="en-US" b="1" dirty="0">
                    <a:solidFill>
                      <a:schemeClr val="accent6">
                        <a:lumMod val="75000"/>
                      </a:schemeClr>
                    </a:solidFill>
                  </a:rPr>
                  <a:t>: [!</a:t>
                </a:r>
                <a:r>
                  <a:rPr lang="en-US" b="1" dirty="0" smtClean="0">
                    <a:solidFill>
                      <a:schemeClr val="accent6">
                        <a:lumMod val="75000"/>
                      </a:schemeClr>
                    </a:solidFill>
                  </a:rPr>
                  <a:t>C</a:t>
                </a:r>
                <a:r>
                  <a:rPr lang="ru-RU" b="1" dirty="0" smtClean="0">
                    <a:solidFill>
                      <a:schemeClr val="accent6">
                        <a:lumMod val="75000"/>
                      </a:schemeClr>
                    </a:solidFill>
                  </a:rPr>
                  <a:t>2</a:t>
                </a:r>
                <a:r>
                  <a:rPr lang="en-US" b="1" dirty="0" smtClean="0">
                    <a:solidFill>
                      <a:schemeClr val="accent6">
                        <a:lumMod val="75000"/>
                      </a:schemeClr>
                    </a:solidFill>
                  </a:rPr>
                  <a:t>] </a:t>
                </a:r>
                <a14:m>
                  <m:oMath xmlns:m="http://schemas.openxmlformats.org/officeDocument/2006/math">
                    <m:sSub>
                      <m:sSubPr>
                        <m:ctrlPr>
                          <a:rPr lang="en-US" b="1" i="1">
                            <a:solidFill>
                              <a:schemeClr val="accent6">
                                <a:lumMod val="75000"/>
                              </a:schemeClr>
                            </a:solidFill>
                            <a:latin typeface="Cambria Math" panose="02040503050406030204" pitchFamily="18" charset="0"/>
                          </a:rPr>
                        </m:ctrlPr>
                      </m:sSubPr>
                      <m:e>
                        <m:r>
                          <a:rPr lang="en-US" b="1">
                            <a:solidFill>
                              <a:schemeClr val="accent6">
                                <a:lumMod val="75000"/>
                              </a:schemeClr>
                            </a:solidFill>
                            <a:latin typeface="Cambria Math" panose="02040503050406030204" pitchFamily="18" charset="0"/>
                          </a:rPr>
                          <m:t>𝐊</m:t>
                        </m:r>
                      </m:e>
                      <m:sub>
                        <m:r>
                          <a:rPr lang="ru-RU" b="1" i="1" smtClean="0">
                            <a:solidFill>
                              <a:schemeClr val="accent6">
                                <a:lumMod val="75000"/>
                              </a:schemeClr>
                            </a:solidFill>
                            <a:latin typeface="Cambria Math" panose="02040503050406030204" pitchFamily="18" charset="0"/>
                          </a:rPr>
                          <m:t>Борис</m:t>
                        </m:r>
                      </m:sub>
                    </m:sSub>
                    <m:r>
                      <m:rPr>
                        <m:nor/>
                      </m:rPr>
                      <a:rPr lang="ru-RU" b="1">
                        <a:solidFill>
                          <a:schemeClr val="accent6">
                            <a:lumMod val="75000"/>
                          </a:schemeClr>
                        </a:solidFill>
                        <a:latin typeface="Cambria Math" panose="02040503050406030204" pitchFamily="18" charset="0"/>
                      </a:rPr>
                      <m:t>С</m:t>
                    </m:r>
                    <m:r>
                      <m:rPr>
                        <m:nor/>
                      </m:rPr>
                      <a:rPr lang="ru-RU" b="1" i="0" smtClean="0">
                        <a:solidFill>
                          <a:schemeClr val="accent6">
                            <a:lumMod val="75000"/>
                          </a:schemeClr>
                        </a:solidFill>
                        <a:latin typeface="Cambria Math" panose="02040503050406030204" pitchFamily="18" charset="0"/>
                      </a:rPr>
                      <m:t>2</m:t>
                    </m:r>
                  </m:oMath>
                </a14:m>
                <a:endParaRPr lang="en-US" b="1" dirty="0">
                  <a:solidFill>
                    <a:schemeClr val="accent6">
                      <a:lumMod val="75000"/>
                    </a:schemeClr>
                  </a:solidFill>
                </a:endParaRPr>
              </a:p>
              <a:p>
                <a:pPr marL="0" indent="0">
                  <a:buNone/>
                </a:pPr>
                <a:r>
                  <a:rPr lang="ru-RU" dirty="0"/>
                  <a:t>Света получает один </a:t>
                </a:r>
                <a:r>
                  <a:rPr lang="ru-RU" dirty="0" smtClean="0">
                    <a:solidFill>
                      <a:schemeClr val="accent4">
                        <a:lumMod val="75000"/>
                      </a:schemeClr>
                    </a:solidFill>
                  </a:rPr>
                  <a:t>секретный ключ </a:t>
                </a:r>
                <a:r>
                  <a:rPr lang="ru-RU" dirty="0">
                    <a:solidFill>
                      <a:schemeClr val="accent4">
                        <a:lumMod val="75000"/>
                      </a:schemeClr>
                    </a:solidFill>
                  </a:rPr>
                  <a:t>общий с Аней </a:t>
                </a:r>
                <a:r>
                  <a:rPr lang="ru-RU" dirty="0"/>
                  <a:t>(которая считает, что это Борис) и </a:t>
                </a:r>
                <a:r>
                  <a:rPr lang="ru-RU" dirty="0">
                    <a:solidFill>
                      <a:schemeClr val="accent6">
                        <a:lumMod val="75000"/>
                      </a:schemeClr>
                    </a:solidFill>
                  </a:rPr>
                  <a:t>один секретный </a:t>
                </a:r>
                <a:r>
                  <a:rPr lang="ru-RU" dirty="0" smtClean="0">
                    <a:solidFill>
                      <a:schemeClr val="accent6">
                        <a:lumMod val="75000"/>
                      </a:schemeClr>
                    </a:solidFill>
                  </a:rPr>
                  <a:t> ключ </a:t>
                </a:r>
                <a:r>
                  <a:rPr lang="ru-RU" dirty="0">
                    <a:solidFill>
                      <a:schemeClr val="accent6">
                        <a:lumMod val="75000"/>
                      </a:schemeClr>
                    </a:solidFill>
                  </a:rPr>
                  <a:t>общий с Борисом</a:t>
                </a:r>
                <a:r>
                  <a:rPr lang="ru-RU" dirty="0"/>
                  <a:t> (который считает, что это Аня</a:t>
                </a:r>
                <a:r>
                  <a:rPr lang="ru-RU" dirty="0" smtClean="0"/>
                  <a:t>)</a:t>
                </a:r>
              </a:p>
              <a:p>
                <a:pPr marL="0" indent="0">
                  <a:buNone/>
                </a:pPr>
                <a:r>
                  <a:rPr lang="ru-RU" b="1" dirty="0" smtClean="0">
                    <a:solidFill>
                      <a:schemeClr val="accent4">
                        <a:lumMod val="75000"/>
                      </a:schemeClr>
                    </a:solidFill>
                  </a:rPr>
                  <a:t>Аня</a:t>
                </a:r>
                <a:r>
                  <a:rPr lang="en-US" b="1" dirty="0">
                    <a:solidFill>
                      <a:schemeClr val="accent4">
                        <a:lumMod val="75000"/>
                      </a:schemeClr>
                    </a:solidFill>
                  </a:rPr>
                  <a:t>: </a:t>
                </a:r>
                <a14:m>
                  <m:oMath xmlns:m="http://schemas.openxmlformats.org/officeDocument/2006/math">
                    <m:sSub>
                      <m:sSubPr>
                        <m:ctrlPr>
                          <a:rPr lang="en-US" b="1" i="1">
                            <a:solidFill>
                              <a:schemeClr val="accent4">
                                <a:lumMod val="75000"/>
                              </a:schemeClr>
                            </a:solidFill>
                            <a:latin typeface="Cambria Math" panose="02040503050406030204" pitchFamily="18" charset="0"/>
                          </a:rPr>
                        </m:ctrlPr>
                      </m:sSubPr>
                      <m:e>
                        <m:r>
                          <a:rPr lang="en-US" b="1" i="0" smtClean="0">
                            <a:solidFill>
                              <a:schemeClr val="accent4">
                                <a:lumMod val="75000"/>
                              </a:schemeClr>
                            </a:solidFill>
                            <a:latin typeface="Cambria Math" panose="02040503050406030204" pitchFamily="18" charset="0"/>
                          </a:rPr>
                          <m:t>  </m:t>
                        </m:r>
                        <m:r>
                          <a:rPr lang="en-US" b="1" i="0">
                            <a:solidFill>
                              <a:schemeClr val="accent4">
                                <a:lumMod val="75000"/>
                              </a:schemeClr>
                            </a:solidFill>
                            <a:latin typeface="Cambria Math" panose="02040503050406030204" pitchFamily="18" charset="0"/>
                          </a:rPr>
                          <m:t>𝐊</m:t>
                        </m:r>
                      </m:e>
                      <m:sub>
                        <m:r>
                          <a:rPr lang="en-US" b="1" i="0">
                            <a:solidFill>
                              <a:schemeClr val="accent4">
                                <a:lumMod val="75000"/>
                              </a:schemeClr>
                            </a:solidFill>
                            <a:latin typeface="Cambria Math" panose="02040503050406030204" pitchFamily="18" charset="0"/>
                          </a:rPr>
                          <m:t>𝐀</m:t>
                        </m:r>
                        <m:r>
                          <a:rPr lang="ru-RU" b="1" i="0">
                            <a:solidFill>
                              <a:schemeClr val="accent4">
                                <a:lumMod val="75000"/>
                              </a:schemeClr>
                            </a:solidFill>
                            <a:latin typeface="Cambria Math" panose="02040503050406030204" pitchFamily="18" charset="0"/>
                          </a:rPr>
                          <m:t>ня</m:t>
                        </m:r>
                      </m:sub>
                    </m:sSub>
                    <m:r>
                      <m:rPr>
                        <m:nor/>
                      </m:rPr>
                      <a:rPr lang="en-US" b="1">
                        <a:solidFill>
                          <a:schemeClr val="accent4">
                            <a:lumMod val="75000"/>
                          </a:schemeClr>
                        </a:solidFill>
                        <a:latin typeface="Cambria Math" panose="02040503050406030204" pitchFamily="18" charset="0"/>
                      </a:rPr>
                      <m:t>a</m:t>
                    </m:r>
                    <m:r>
                      <a:rPr lang="en-US" b="1" i="0">
                        <a:solidFill>
                          <a:schemeClr val="accent4">
                            <a:lumMod val="75000"/>
                          </a:schemeClr>
                        </a:solidFill>
                        <a:latin typeface="Cambria Math" panose="02040503050406030204" pitchFamily="18" charset="0"/>
                      </a:rPr>
                      <m:t> &amp; </m:t>
                    </m:r>
                    <m:sSub>
                      <m:sSubPr>
                        <m:ctrlPr>
                          <a:rPr lang="en-US" b="1" i="1">
                            <a:solidFill>
                              <a:schemeClr val="accent4">
                                <a:lumMod val="75000"/>
                              </a:schemeClr>
                            </a:solidFill>
                            <a:latin typeface="Cambria Math" panose="02040503050406030204" pitchFamily="18" charset="0"/>
                          </a:rPr>
                        </m:ctrlPr>
                      </m:sSubPr>
                      <m:e>
                        <m:r>
                          <a:rPr lang="en-US" b="1" i="0">
                            <a:solidFill>
                              <a:schemeClr val="accent4">
                                <a:lumMod val="75000"/>
                              </a:schemeClr>
                            </a:solidFill>
                            <a:latin typeface="Cambria Math" panose="02040503050406030204" pitchFamily="18" charset="0"/>
                          </a:rPr>
                          <m:t>𝐊</m:t>
                        </m:r>
                      </m:e>
                      <m:sub>
                        <m:r>
                          <a:rPr lang="en-US" b="1" i="0">
                            <a:solidFill>
                              <a:schemeClr val="accent4">
                                <a:lumMod val="75000"/>
                              </a:schemeClr>
                            </a:solidFill>
                            <a:latin typeface="Cambria Math" panose="02040503050406030204" pitchFamily="18" charset="0"/>
                          </a:rPr>
                          <m:t>𝐀</m:t>
                        </m:r>
                        <m:r>
                          <a:rPr lang="ru-RU" b="1" i="0">
                            <a:solidFill>
                              <a:schemeClr val="accent4">
                                <a:lumMod val="75000"/>
                              </a:schemeClr>
                            </a:solidFill>
                            <a:latin typeface="Cambria Math" panose="02040503050406030204" pitchFamily="18" charset="0"/>
                          </a:rPr>
                          <m:t>ня</m:t>
                        </m:r>
                      </m:sub>
                    </m:sSub>
                    <m:r>
                      <m:rPr>
                        <m:nor/>
                      </m:rPr>
                      <a:rPr lang="en-US" b="1">
                        <a:solidFill>
                          <a:schemeClr val="accent4">
                            <a:lumMod val="75000"/>
                          </a:schemeClr>
                        </a:solidFill>
                        <a:latin typeface="Cambria Math" panose="02040503050406030204" pitchFamily="18" charset="0"/>
                      </a:rPr>
                      <m:t>p</m:t>
                    </m:r>
                    <m:r>
                      <m:rPr>
                        <m:nor/>
                      </m:rPr>
                      <a:rPr lang="en-US" b="1">
                        <a:solidFill>
                          <a:schemeClr val="accent4">
                            <a:lumMod val="75000"/>
                          </a:schemeClr>
                        </a:solidFill>
                        <a:latin typeface="Cambria Math" panose="02040503050406030204" pitchFamily="18" charset="0"/>
                      </a:rPr>
                      <m:t> </m:t>
                    </m:r>
                    <m:r>
                      <a:rPr lang="en-US" b="1" i="0">
                        <a:solidFill>
                          <a:schemeClr val="accent4">
                            <a:lumMod val="75000"/>
                          </a:schemeClr>
                        </a:solidFill>
                        <a:latin typeface="Cambria Math" panose="02040503050406030204" pitchFamily="18" charset="0"/>
                        <a:ea typeface="Cambria Math" panose="02040503050406030204" pitchFamily="18" charset="0"/>
                        <a:cs typeface="Arial" panose="020B0604020202020204" pitchFamily="34" charset="0"/>
                      </a:rPr>
                      <m:t>&amp; </m:t>
                    </m:r>
                    <m:sSub>
                      <m:sSubPr>
                        <m:ctrlPr>
                          <a:rPr lang="ru-RU" b="1" i="1">
                            <a:solidFill>
                              <a:schemeClr val="accent4">
                                <a:lumMod val="75000"/>
                              </a:schemeClr>
                            </a:solidFill>
                            <a:latin typeface="Cambria Math" panose="02040503050406030204" pitchFamily="18" charset="0"/>
                            <a:ea typeface="Cambria Math" panose="02040503050406030204" pitchFamily="18" charset="0"/>
                            <a:cs typeface="Arial" panose="020B0604020202020204" pitchFamily="34" charset="0"/>
                          </a:rPr>
                        </m:ctrlPr>
                      </m:sSubPr>
                      <m:e>
                        <m:r>
                          <a:rPr lang="en-US" b="1" i="0">
                            <a:solidFill>
                              <a:schemeClr val="accent4">
                                <a:lumMod val="75000"/>
                              </a:schemeClr>
                            </a:solidFill>
                            <a:latin typeface="Cambria Math" panose="02040503050406030204" pitchFamily="18" charset="0"/>
                            <a:ea typeface="Cambria Math" panose="02040503050406030204" pitchFamily="18" charset="0"/>
                            <a:cs typeface="Arial" panose="020B0604020202020204" pitchFamily="34" charset="0"/>
                          </a:rPr>
                          <m:t>𝐊</m:t>
                        </m:r>
                      </m:e>
                      <m:sub>
                        <m:r>
                          <a:rPr lang="ru-RU" b="1" i="0">
                            <a:solidFill>
                              <a:schemeClr val="accent4">
                                <a:lumMod val="75000"/>
                              </a:schemeClr>
                            </a:solidFill>
                            <a:latin typeface="Cambria Math" panose="02040503050406030204" pitchFamily="18" charset="0"/>
                            <a:ea typeface="Cambria Math" panose="02040503050406030204" pitchFamily="18" charset="0"/>
                            <a:cs typeface="Arial" panose="020B0604020202020204" pitchFamily="34" charset="0"/>
                          </a:rPr>
                          <m:t>Аня</m:t>
                        </m:r>
                      </m:sub>
                    </m:sSub>
                    <m:r>
                      <a:rPr lang="en-US" b="1" i="0" smtClean="0">
                        <a:solidFill>
                          <a:schemeClr val="accent4">
                            <a:lumMod val="75000"/>
                          </a:schemeClr>
                        </a:solidFill>
                        <a:latin typeface="Cambria Math" panose="02040503050406030204" pitchFamily="18" charset="0"/>
                        <a:ea typeface="Cambria Math" panose="02040503050406030204" pitchFamily="18" charset="0"/>
                        <a:cs typeface="Arial" panose="020B0604020202020204" pitchFamily="34" charset="0"/>
                      </a:rPr>
                      <m:t>𝐂𝟏</m:t>
                    </m:r>
                  </m:oMath>
                </a14:m>
                <a:r>
                  <a:rPr lang="ru-RU" b="1" dirty="0">
                    <a:solidFill>
                      <a:schemeClr val="accent4">
                        <a:lumMod val="75000"/>
                      </a:schemeClr>
                    </a:solidFill>
                    <a:ea typeface="Cambria Math" panose="02040503050406030204" pitchFamily="18" charset="0"/>
                    <a:cs typeface="Arial" panose="020B0604020202020204" pitchFamily="34" charset="0"/>
                  </a:rPr>
                  <a:t> </a:t>
                </a:r>
                <a14:m>
                  <m:oMath xmlns:m="http://schemas.openxmlformats.org/officeDocument/2006/math">
                    <m:r>
                      <a:rPr lang="en-US" b="1" i="0">
                        <a:solidFill>
                          <a:schemeClr val="accent4">
                            <a:lumMod val="75000"/>
                          </a:schemeClr>
                        </a:solidFill>
                        <a:latin typeface="Cambria Math" panose="02040503050406030204" pitchFamily="18" charset="0"/>
                        <a:ea typeface="Cambria Math" panose="02040503050406030204" pitchFamily="18" charset="0"/>
                      </a:rPr>
                      <m:t>→</m:t>
                    </m:r>
                  </m:oMath>
                </a14:m>
                <a:r>
                  <a:rPr lang="en-US" b="1" dirty="0">
                    <a:solidFill>
                      <a:schemeClr val="accent4">
                        <a:lumMod val="75000"/>
                      </a:schemeClr>
                    </a:solidFill>
                    <a:latin typeface="Cambria Math" panose="02040503050406030204" pitchFamily="18" charset="0"/>
                  </a:rPr>
                  <a:t> </a:t>
                </a:r>
                <a14:m>
                  <m:oMath xmlns:m="http://schemas.openxmlformats.org/officeDocument/2006/math">
                    <m:sSub>
                      <m:sSubPr>
                        <m:ctrlPr>
                          <a:rPr lang="ru-RU" b="1" i="1">
                            <a:solidFill>
                              <a:schemeClr val="accent4">
                                <a:lumMod val="75000"/>
                              </a:schemeClr>
                            </a:solidFill>
                            <a:latin typeface="Cambria Math" panose="02040503050406030204" pitchFamily="18" charset="0"/>
                            <a:ea typeface="Cambria Math" panose="02040503050406030204" pitchFamily="18" charset="0"/>
                            <a:cs typeface="Arial" panose="020B0604020202020204" pitchFamily="34" charset="0"/>
                          </a:rPr>
                        </m:ctrlPr>
                      </m:sSubPr>
                      <m:e>
                        <m:r>
                          <a:rPr lang="en-US" b="1" i="0">
                            <a:solidFill>
                              <a:schemeClr val="accent4">
                                <a:lumMod val="75000"/>
                              </a:schemeClr>
                            </a:solidFill>
                            <a:latin typeface="Cambria Math" panose="02040503050406030204" pitchFamily="18" charset="0"/>
                            <a:ea typeface="Cambria Math" panose="02040503050406030204" pitchFamily="18" charset="0"/>
                            <a:cs typeface="Arial" panose="020B0604020202020204" pitchFamily="34" charset="0"/>
                          </a:rPr>
                          <m:t>𝐊</m:t>
                        </m:r>
                      </m:e>
                      <m:sub>
                        <m:r>
                          <a:rPr lang="ru-RU" b="1" i="0">
                            <a:solidFill>
                              <a:schemeClr val="accent4">
                                <a:lumMod val="75000"/>
                              </a:schemeClr>
                            </a:solidFill>
                            <a:latin typeface="Cambria Math" panose="02040503050406030204" pitchFamily="18" charset="0"/>
                            <a:ea typeface="Cambria Math" panose="02040503050406030204" pitchFamily="18" charset="0"/>
                            <a:cs typeface="Arial" panose="020B0604020202020204" pitchFamily="34" charset="0"/>
                          </a:rPr>
                          <m:t>Аня</m:t>
                        </m:r>
                      </m:sub>
                    </m:sSub>
                    <m:r>
                      <a:rPr lang="en-US" b="1" i="0">
                        <a:solidFill>
                          <a:schemeClr val="accent4">
                            <a:lumMod val="75000"/>
                          </a:schemeClr>
                        </a:solidFill>
                        <a:latin typeface="Cambria Math" panose="02040503050406030204" pitchFamily="18" charset="0"/>
                        <a:ea typeface="Cambria Math" panose="02040503050406030204" pitchFamily="18" charset="0"/>
                        <a:cs typeface="Arial" panose="020B0604020202020204" pitchFamily="34" charset="0"/>
                      </a:rPr>
                      <m:t>𝐊𝐞𝐲</m:t>
                    </m:r>
                    <m:r>
                      <a:rPr lang="en-US" b="1" i="0" smtClean="0">
                        <a:solidFill>
                          <a:schemeClr val="accent4">
                            <a:lumMod val="75000"/>
                          </a:schemeClr>
                        </a:solidFill>
                        <a:latin typeface="Cambria Math" panose="02040503050406030204" pitchFamily="18" charset="0"/>
                        <a:ea typeface="Cambria Math" panose="02040503050406030204" pitchFamily="18" charset="0"/>
                        <a:cs typeface="Arial" panose="020B0604020202020204" pitchFamily="34" charset="0"/>
                      </a:rPr>
                      <m:t>𝟏</m:t>
                    </m:r>
                  </m:oMath>
                </a14:m>
                <a:r>
                  <a:rPr lang="en-US" b="1" dirty="0" smtClean="0">
                    <a:solidFill>
                      <a:schemeClr val="accent4">
                        <a:lumMod val="75000"/>
                      </a:schemeClr>
                    </a:solidFill>
                    <a:latin typeface="Cambria Math" panose="02040503050406030204" pitchFamily="18" charset="0"/>
                    <a:ea typeface="Cambria Math" panose="02040503050406030204" pitchFamily="18" charset="0"/>
                    <a:cs typeface="Arial" panose="020B0604020202020204" pitchFamily="34" charset="0"/>
                  </a:rPr>
                  <a:t> </a:t>
                </a:r>
                <a:r>
                  <a:rPr lang="en-US" dirty="0">
                    <a:latin typeface="Cambria Math" panose="02040503050406030204" pitchFamily="18" charset="0"/>
                    <a:ea typeface="Cambria Math" panose="02040503050406030204" pitchFamily="18" charset="0"/>
                    <a:cs typeface="Arial" panose="020B0604020202020204" pitchFamily="34" charset="0"/>
                  </a:rPr>
                  <a:t>(</a:t>
                </a:r>
                <a:r>
                  <a:rPr lang="ru-RU" dirty="0">
                    <a:latin typeface="Cambria Math" panose="02040503050406030204" pitchFamily="18" charset="0"/>
                    <a:ea typeface="Cambria Math" panose="02040503050406030204" pitchFamily="18" charset="0"/>
                    <a:cs typeface="Arial" panose="020B0604020202020204" pitchFamily="34" charset="0"/>
                  </a:rPr>
                  <a:t>акс.4</a:t>
                </a:r>
                <a:r>
                  <a:rPr lang="en-US" dirty="0">
                    <a:latin typeface="Cambria Math" panose="02040503050406030204" pitchFamily="18" charset="0"/>
                    <a:ea typeface="Cambria Math" panose="02040503050406030204" pitchFamily="18" charset="0"/>
                    <a:cs typeface="Arial" panose="020B0604020202020204" pitchFamily="34" charset="0"/>
                  </a:rPr>
                  <a:t>)</a:t>
                </a:r>
              </a:p>
              <a:p>
                <a:pPr marL="0" indent="0">
                  <a:buNone/>
                </a:pPr>
                <a:r>
                  <a:rPr lang="ru-RU" b="1" dirty="0" smtClean="0">
                    <a:solidFill>
                      <a:schemeClr val="accent4">
                        <a:lumMod val="75000"/>
                      </a:schemeClr>
                    </a:solidFill>
                  </a:rPr>
                  <a:t>Света</a:t>
                </a:r>
                <a:r>
                  <a:rPr lang="en-US" b="1" dirty="0">
                    <a:solidFill>
                      <a:schemeClr val="accent4">
                        <a:lumMod val="75000"/>
                      </a:schemeClr>
                    </a:solidFill>
                  </a:rPr>
                  <a:t>:</a:t>
                </a:r>
                <a14:m>
                  <m:oMath xmlns:m="http://schemas.openxmlformats.org/officeDocument/2006/math">
                    <m:sSub>
                      <m:sSubPr>
                        <m:ctrlPr>
                          <a:rPr lang="en-US" b="1" i="1">
                            <a:solidFill>
                              <a:schemeClr val="accent4">
                                <a:lumMod val="75000"/>
                              </a:schemeClr>
                            </a:solidFill>
                            <a:latin typeface="Cambria Math" panose="02040503050406030204" pitchFamily="18" charset="0"/>
                          </a:rPr>
                        </m:ctrlPr>
                      </m:sSubPr>
                      <m:e>
                        <m:r>
                          <a:rPr lang="en-US" b="1">
                            <a:solidFill>
                              <a:schemeClr val="accent4">
                                <a:lumMod val="75000"/>
                              </a:schemeClr>
                            </a:solidFill>
                            <a:latin typeface="Cambria Math" panose="02040503050406030204" pitchFamily="18" charset="0"/>
                          </a:rPr>
                          <m:t>𝐊</m:t>
                        </m:r>
                      </m:e>
                      <m:sub>
                        <m:r>
                          <a:rPr lang="ru-RU" b="1">
                            <a:solidFill>
                              <a:schemeClr val="accent4">
                                <a:lumMod val="75000"/>
                              </a:schemeClr>
                            </a:solidFill>
                            <a:latin typeface="Cambria Math" panose="02040503050406030204" pitchFamily="18" charset="0"/>
                          </a:rPr>
                          <m:t>Света</m:t>
                        </m:r>
                      </m:sub>
                    </m:sSub>
                    <m:r>
                      <a:rPr lang="en-US" b="1" i="0" smtClean="0">
                        <a:solidFill>
                          <a:schemeClr val="accent4">
                            <a:lumMod val="75000"/>
                          </a:schemeClr>
                        </a:solidFill>
                        <a:latin typeface="Cambria Math" panose="02040503050406030204" pitchFamily="18" charset="0"/>
                      </a:rPr>
                      <m:t>𝐱</m:t>
                    </m:r>
                    <m:r>
                      <a:rPr lang="en-US" b="1" i="1">
                        <a:solidFill>
                          <a:schemeClr val="accent4">
                            <a:lumMod val="75000"/>
                          </a:schemeClr>
                        </a:solidFill>
                        <a:latin typeface="Cambria Math" panose="02040503050406030204" pitchFamily="18" charset="0"/>
                      </a:rPr>
                      <m:t> </m:t>
                    </m:r>
                    <m:r>
                      <a:rPr lang="en-US" b="1">
                        <a:solidFill>
                          <a:schemeClr val="accent4">
                            <a:lumMod val="75000"/>
                          </a:schemeClr>
                        </a:solidFill>
                        <a:latin typeface="Cambria Math" panose="02040503050406030204" pitchFamily="18" charset="0"/>
                      </a:rPr>
                      <m:t>&amp;</m:t>
                    </m:r>
                    <m:sSub>
                      <m:sSubPr>
                        <m:ctrlPr>
                          <a:rPr lang="en-US" b="1" i="1">
                            <a:solidFill>
                              <a:schemeClr val="accent4">
                                <a:lumMod val="75000"/>
                              </a:schemeClr>
                            </a:solidFill>
                            <a:latin typeface="Cambria Math" panose="02040503050406030204" pitchFamily="18" charset="0"/>
                          </a:rPr>
                        </m:ctrlPr>
                      </m:sSubPr>
                      <m:e>
                        <m:r>
                          <a:rPr lang="en-US" b="1">
                            <a:solidFill>
                              <a:schemeClr val="accent4">
                                <a:lumMod val="75000"/>
                              </a:schemeClr>
                            </a:solidFill>
                            <a:latin typeface="Cambria Math" panose="02040503050406030204" pitchFamily="18" charset="0"/>
                          </a:rPr>
                          <m:t> </m:t>
                        </m:r>
                        <m:r>
                          <a:rPr lang="en-US" b="1">
                            <a:solidFill>
                              <a:schemeClr val="accent4">
                                <a:lumMod val="75000"/>
                              </a:schemeClr>
                            </a:solidFill>
                            <a:latin typeface="Cambria Math" panose="02040503050406030204" pitchFamily="18" charset="0"/>
                          </a:rPr>
                          <m:t>𝐊</m:t>
                        </m:r>
                      </m:e>
                      <m:sub>
                        <m:r>
                          <a:rPr lang="ru-RU" b="1">
                            <a:solidFill>
                              <a:schemeClr val="accent4">
                                <a:lumMod val="75000"/>
                              </a:schemeClr>
                            </a:solidFill>
                            <a:latin typeface="Cambria Math" panose="02040503050406030204" pitchFamily="18" charset="0"/>
                          </a:rPr>
                          <m:t>Света</m:t>
                        </m:r>
                      </m:sub>
                    </m:sSub>
                    <m:r>
                      <a:rPr lang="en-US" b="1">
                        <a:solidFill>
                          <a:schemeClr val="accent4">
                            <a:lumMod val="75000"/>
                          </a:schemeClr>
                        </a:solidFill>
                        <a:latin typeface="Cambria Math" panose="02040503050406030204" pitchFamily="18" charset="0"/>
                      </a:rPr>
                      <m:t>𝐩</m:t>
                    </m:r>
                    <m:r>
                      <a:rPr lang="en-US" b="1">
                        <a:solidFill>
                          <a:schemeClr val="accent4">
                            <a:lumMod val="75000"/>
                          </a:schemeClr>
                        </a:solidFill>
                        <a:latin typeface="Cambria Math" panose="02040503050406030204" pitchFamily="18" charset="0"/>
                      </a:rPr>
                      <m:t> &amp;</m:t>
                    </m:r>
                    <m:sSub>
                      <m:sSubPr>
                        <m:ctrlPr>
                          <a:rPr lang="en-US" b="1" i="1">
                            <a:solidFill>
                              <a:schemeClr val="accent4">
                                <a:lumMod val="75000"/>
                              </a:schemeClr>
                            </a:solidFill>
                            <a:latin typeface="Cambria Math" panose="02040503050406030204" pitchFamily="18" charset="0"/>
                          </a:rPr>
                        </m:ctrlPr>
                      </m:sSubPr>
                      <m:e>
                        <m:r>
                          <a:rPr lang="en-US" b="1">
                            <a:solidFill>
                              <a:schemeClr val="accent4">
                                <a:lumMod val="75000"/>
                              </a:schemeClr>
                            </a:solidFill>
                            <a:latin typeface="Cambria Math" panose="02040503050406030204" pitchFamily="18" charset="0"/>
                          </a:rPr>
                          <m:t> </m:t>
                        </m:r>
                        <m:r>
                          <a:rPr lang="en-US" b="1">
                            <a:solidFill>
                              <a:schemeClr val="accent4">
                                <a:lumMod val="75000"/>
                              </a:schemeClr>
                            </a:solidFill>
                            <a:latin typeface="Cambria Math" panose="02040503050406030204" pitchFamily="18" charset="0"/>
                          </a:rPr>
                          <m:t>𝐊</m:t>
                        </m:r>
                      </m:e>
                      <m:sub>
                        <m:r>
                          <a:rPr lang="ru-RU" b="1">
                            <a:solidFill>
                              <a:schemeClr val="accent4">
                                <a:lumMod val="75000"/>
                              </a:schemeClr>
                            </a:solidFill>
                            <a:latin typeface="Cambria Math" panose="02040503050406030204" pitchFamily="18" charset="0"/>
                          </a:rPr>
                          <m:t>Света</m:t>
                        </m:r>
                      </m:sub>
                    </m:sSub>
                    <m:r>
                      <a:rPr lang="en-US" b="1" i="0" smtClean="0">
                        <a:solidFill>
                          <a:schemeClr val="accent4">
                            <a:lumMod val="75000"/>
                          </a:schemeClr>
                        </a:solidFill>
                        <a:latin typeface="Cambria Math" panose="02040503050406030204" pitchFamily="18" charset="0"/>
                      </a:rPr>
                      <m:t>𝐀</m:t>
                    </m:r>
                  </m:oMath>
                </a14:m>
                <a:r>
                  <a:rPr lang="en-US" dirty="0">
                    <a:solidFill>
                      <a:schemeClr val="accent4">
                        <a:lumMod val="75000"/>
                      </a:schemeClr>
                    </a:solidFill>
                    <a:ea typeface="Cambria Math" panose="02040503050406030204" pitchFamily="18" charset="0"/>
                  </a:rPr>
                  <a:t> </a:t>
                </a:r>
                <a14:m>
                  <m:oMath xmlns:m="http://schemas.openxmlformats.org/officeDocument/2006/math">
                    <m:r>
                      <a:rPr lang="en-US" i="1">
                        <a:solidFill>
                          <a:schemeClr val="accent4">
                            <a:lumMod val="75000"/>
                          </a:schemeClr>
                        </a:solidFill>
                        <a:latin typeface="Cambria Math" panose="02040503050406030204" pitchFamily="18" charset="0"/>
                        <a:ea typeface="Cambria Math" panose="02040503050406030204" pitchFamily="18" charset="0"/>
                      </a:rPr>
                      <m:t>→</m:t>
                    </m:r>
                    <m:sSub>
                      <m:sSubPr>
                        <m:ctrlPr>
                          <a:rPr lang="en-US" b="1" i="1">
                            <a:solidFill>
                              <a:schemeClr val="accent4">
                                <a:lumMod val="75000"/>
                              </a:schemeClr>
                            </a:solidFill>
                            <a:latin typeface="Cambria Math" panose="02040503050406030204" pitchFamily="18" charset="0"/>
                          </a:rPr>
                        </m:ctrlPr>
                      </m:sSubPr>
                      <m:e>
                        <m:r>
                          <a:rPr lang="en-US" b="1">
                            <a:solidFill>
                              <a:schemeClr val="accent4">
                                <a:lumMod val="75000"/>
                              </a:schemeClr>
                            </a:solidFill>
                            <a:latin typeface="Cambria Math" panose="02040503050406030204" pitchFamily="18" charset="0"/>
                          </a:rPr>
                          <m:t>𝐊</m:t>
                        </m:r>
                      </m:e>
                      <m:sub>
                        <m:r>
                          <a:rPr lang="ru-RU" b="1">
                            <a:solidFill>
                              <a:schemeClr val="accent4">
                                <a:lumMod val="75000"/>
                              </a:schemeClr>
                            </a:solidFill>
                            <a:latin typeface="Cambria Math" panose="02040503050406030204" pitchFamily="18" charset="0"/>
                          </a:rPr>
                          <m:t>Света</m:t>
                        </m:r>
                      </m:sub>
                    </m:sSub>
                    <m:r>
                      <a:rPr lang="en-US" b="1">
                        <a:solidFill>
                          <a:schemeClr val="accent4">
                            <a:lumMod val="75000"/>
                          </a:schemeClr>
                        </a:solidFill>
                        <a:latin typeface="Cambria Math" panose="02040503050406030204" pitchFamily="18" charset="0"/>
                        <a:ea typeface="Cambria Math" panose="02040503050406030204" pitchFamily="18" charset="0"/>
                        <a:cs typeface="Arial" panose="020B0604020202020204" pitchFamily="34" charset="0"/>
                      </a:rPr>
                      <m:t>𝐊𝐞𝐲𝟏</m:t>
                    </m:r>
                  </m:oMath>
                </a14:m>
                <a:r>
                  <a:rPr lang="ru-RU" dirty="0" smtClean="0">
                    <a:latin typeface="Cambria Math" panose="02040503050406030204" pitchFamily="18" charset="0"/>
                    <a:ea typeface="Cambria Math" panose="02040503050406030204" pitchFamily="18" charset="0"/>
                    <a:cs typeface="Arial" panose="020B0604020202020204" pitchFamily="34" charset="0"/>
                  </a:rPr>
                  <a:t>(</a:t>
                </a:r>
                <a:r>
                  <a:rPr lang="ru-RU" dirty="0">
                    <a:latin typeface="Cambria Math" panose="02040503050406030204" pitchFamily="18" charset="0"/>
                    <a:ea typeface="Cambria Math" panose="02040503050406030204" pitchFamily="18" charset="0"/>
                    <a:cs typeface="Arial" panose="020B0604020202020204" pitchFamily="34" charset="0"/>
                  </a:rPr>
                  <a:t>4</a:t>
                </a:r>
                <a:r>
                  <a:rPr lang="en-US" dirty="0" smtClean="0">
                    <a:latin typeface="Cambria Math" panose="02040503050406030204" pitchFamily="18" charset="0"/>
                    <a:ea typeface="Cambria Math" panose="02040503050406030204" pitchFamily="18" charset="0"/>
                    <a:cs typeface="Arial" panose="020B0604020202020204" pitchFamily="34" charset="0"/>
                  </a:rPr>
                  <a:t>)</a:t>
                </a:r>
                <a:endParaRPr lang="en-US" b="1" dirty="0" smtClean="0">
                  <a:solidFill>
                    <a:schemeClr val="accent4">
                      <a:lumMod val="75000"/>
                    </a:schemeClr>
                  </a:solidFill>
                  <a:latin typeface="Cambria Math" panose="02040503050406030204" pitchFamily="18" charset="0"/>
                </a:endParaRPr>
              </a:p>
              <a:p>
                <a:pPr marL="0" indent="0">
                  <a:buNone/>
                </a:pPr>
                <a:r>
                  <a:rPr lang="ru-RU" b="1" dirty="0" smtClean="0">
                    <a:solidFill>
                      <a:schemeClr val="accent6">
                        <a:lumMod val="75000"/>
                      </a:schemeClr>
                    </a:solidFill>
                    <a:latin typeface="Cambria Math" panose="02040503050406030204" pitchFamily="18" charset="0"/>
                  </a:rPr>
                  <a:t>Борис</a:t>
                </a:r>
                <a:r>
                  <a:rPr lang="en-US" b="1" dirty="0">
                    <a:solidFill>
                      <a:schemeClr val="accent6">
                        <a:lumMod val="75000"/>
                      </a:schemeClr>
                    </a:solidFill>
                    <a:latin typeface="Cambria Math" panose="02040503050406030204" pitchFamily="18" charset="0"/>
                  </a:rPr>
                  <a:t>: </a:t>
                </a:r>
                <a14:m>
                  <m:oMath xmlns:m="http://schemas.openxmlformats.org/officeDocument/2006/math">
                    <m:sSub>
                      <m:sSubPr>
                        <m:ctrlPr>
                          <a:rPr lang="en-US" b="1" i="1">
                            <a:solidFill>
                              <a:schemeClr val="accent6">
                                <a:lumMod val="75000"/>
                              </a:schemeClr>
                            </a:solidFill>
                            <a:latin typeface="Cambria Math" panose="02040503050406030204" pitchFamily="18" charset="0"/>
                          </a:rPr>
                        </m:ctrlPr>
                      </m:sSubPr>
                      <m:e>
                        <m:r>
                          <a:rPr lang="en-US" b="1" i="0">
                            <a:solidFill>
                              <a:schemeClr val="accent6">
                                <a:lumMod val="75000"/>
                              </a:schemeClr>
                            </a:solidFill>
                            <a:latin typeface="Cambria Math" panose="02040503050406030204" pitchFamily="18" charset="0"/>
                          </a:rPr>
                          <m:t> </m:t>
                        </m:r>
                        <m:r>
                          <a:rPr lang="en-US" b="1" i="0">
                            <a:solidFill>
                              <a:schemeClr val="accent6">
                                <a:lumMod val="75000"/>
                              </a:schemeClr>
                            </a:solidFill>
                            <a:latin typeface="Cambria Math" panose="02040503050406030204" pitchFamily="18" charset="0"/>
                          </a:rPr>
                          <m:t>𝐊</m:t>
                        </m:r>
                      </m:e>
                      <m:sub>
                        <m:r>
                          <a:rPr lang="ru-RU" b="1" i="0">
                            <a:solidFill>
                              <a:schemeClr val="accent6">
                                <a:lumMod val="75000"/>
                              </a:schemeClr>
                            </a:solidFill>
                            <a:latin typeface="Cambria Math" panose="02040503050406030204" pitchFamily="18" charset="0"/>
                          </a:rPr>
                          <m:t>Борис</m:t>
                        </m:r>
                      </m:sub>
                    </m:sSub>
                    <m:r>
                      <m:rPr>
                        <m:nor/>
                      </m:rPr>
                      <a:rPr lang="en-US" b="1">
                        <a:solidFill>
                          <a:schemeClr val="accent6">
                            <a:lumMod val="75000"/>
                          </a:schemeClr>
                        </a:solidFill>
                        <a:latin typeface="Cambria Math" panose="02040503050406030204" pitchFamily="18" charset="0"/>
                      </a:rPr>
                      <m:t>b</m:t>
                    </m:r>
                    <m:sSub>
                      <m:sSubPr>
                        <m:ctrlPr>
                          <a:rPr lang="en-US" b="1" i="1">
                            <a:solidFill>
                              <a:schemeClr val="accent6">
                                <a:lumMod val="75000"/>
                              </a:schemeClr>
                            </a:solidFill>
                            <a:latin typeface="Cambria Math" panose="02040503050406030204" pitchFamily="18" charset="0"/>
                          </a:rPr>
                        </m:ctrlPr>
                      </m:sSubPr>
                      <m:e>
                        <m:r>
                          <a:rPr lang="en-US" b="1" i="0">
                            <a:solidFill>
                              <a:schemeClr val="accent6">
                                <a:lumMod val="75000"/>
                              </a:schemeClr>
                            </a:solidFill>
                            <a:latin typeface="Cambria Math" panose="02040503050406030204" pitchFamily="18" charset="0"/>
                          </a:rPr>
                          <m:t> &amp; </m:t>
                        </m:r>
                        <m:r>
                          <a:rPr lang="en-US" b="1" i="0">
                            <a:solidFill>
                              <a:schemeClr val="accent6">
                                <a:lumMod val="75000"/>
                              </a:schemeClr>
                            </a:solidFill>
                            <a:latin typeface="Cambria Math" panose="02040503050406030204" pitchFamily="18" charset="0"/>
                          </a:rPr>
                          <m:t>𝐊</m:t>
                        </m:r>
                      </m:e>
                      <m:sub>
                        <m:r>
                          <a:rPr lang="ru-RU" b="1" i="0">
                            <a:solidFill>
                              <a:schemeClr val="accent6">
                                <a:lumMod val="75000"/>
                              </a:schemeClr>
                            </a:solidFill>
                            <a:latin typeface="Cambria Math" panose="02040503050406030204" pitchFamily="18" charset="0"/>
                          </a:rPr>
                          <m:t>Борис</m:t>
                        </m:r>
                      </m:sub>
                    </m:sSub>
                    <m:r>
                      <m:rPr>
                        <m:nor/>
                      </m:rPr>
                      <a:rPr lang="en-US" b="1">
                        <a:solidFill>
                          <a:schemeClr val="accent6">
                            <a:lumMod val="75000"/>
                          </a:schemeClr>
                        </a:solidFill>
                        <a:latin typeface="Cambria Math" panose="02040503050406030204" pitchFamily="18" charset="0"/>
                      </a:rPr>
                      <m:t>p</m:t>
                    </m:r>
                    <m:r>
                      <m:rPr>
                        <m:nor/>
                      </m:rPr>
                      <a:rPr lang="en-US" b="1">
                        <a:solidFill>
                          <a:schemeClr val="accent6">
                            <a:lumMod val="75000"/>
                          </a:schemeClr>
                        </a:solidFill>
                        <a:latin typeface="Cambria Math" panose="02040503050406030204" pitchFamily="18" charset="0"/>
                      </a:rPr>
                      <m:t> </m:t>
                    </m:r>
                    <m:r>
                      <a:rPr lang="en-US" b="1" i="0" dirty="0">
                        <a:solidFill>
                          <a:schemeClr val="accent6">
                            <a:lumMod val="75000"/>
                          </a:schemeClr>
                        </a:solidFill>
                        <a:latin typeface="Cambria Math" panose="02040503050406030204" pitchFamily="18" charset="0"/>
                        <a:ea typeface="Cambria Math" panose="02040503050406030204" pitchFamily="18" charset="0"/>
                      </a:rPr>
                      <m:t>&amp; </m:t>
                    </m:r>
                    <m:sSub>
                      <m:sSubPr>
                        <m:ctrlPr>
                          <a:rPr lang="ru-RU" b="1" i="1">
                            <a:solidFill>
                              <a:schemeClr val="accent6">
                                <a:lumMod val="75000"/>
                              </a:schemeClr>
                            </a:solidFill>
                            <a:latin typeface="Cambria Math" panose="02040503050406030204" pitchFamily="18" charset="0"/>
                            <a:ea typeface="Cambria Math" panose="02040503050406030204" pitchFamily="18" charset="0"/>
                            <a:cs typeface="Arial" panose="020B0604020202020204" pitchFamily="34" charset="0"/>
                          </a:rPr>
                        </m:ctrlPr>
                      </m:sSubPr>
                      <m:e>
                        <m:r>
                          <a:rPr lang="en-US" b="1" i="0">
                            <a:solidFill>
                              <a:schemeClr val="accent6">
                                <a:lumMod val="75000"/>
                              </a:schemeClr>
                            </a:solidFill>
                            <a:latin typeface="Cambria Math" panose="02040503050406030204" pitchFamily="18" charset="0"/>
                            <a:ea typeface="Cambria Math" panose="02040503050406030204" pitchFamily="18" charset="0"/>
                            <a:cs typeface="Arial" panose="020B0604020202020204" pitchFamily="34" charset="0"/>
                          </a:rPr>
                          <m:t>𝐊</m:t>
                        </m:r>
                      </m:e>
                      <m:sub>
                        <m:r>
                          <a:rPr lang="ru-RU" b="1" i="0">
                            <a:solidFill>
                              <a:schemeClr val="accent6">
                                <a:lumMod val="75000"/>
                              </a:schemeClr>
                            </a:solidFill>
                            <a:latin typeface="Cambria Math" panose="02040503050406030204" pitchFamily="18" charset="0"/>
                            <a:ea typeface="Cambria Math" panose="02040503050406030204" pitchFamily="18" charset="0"/>
                            <a:cs typeface="Arial" panose="020B0604020202020204" pitchFamily="34" charset="0"/>
                          </a:rPr>
                          <m:t>Борис</m:t>
                        </m:r>
                      </m:sub>
                    </m:sSub>
                    <m:r>
                      <a:rPr lang="en-US" b="1" i="0" smtClean="0">
                        <a:solidFill>
                          <a:schemeClr val="accent6">
                            <a:lumMod val="75000"/>
                          </a:schemeClr>
                        </a:solidFill>
                        <a:latin typeface="Cambria Math" panose="02040503050406030204" pitchFamily="18" charset="0"/>
                        <a:ea typeface="Cambria Math" panose="02040503050406030204" pitchFamily="18" charset="0"/>
                        <a:cs typeface="Arial" panose="020B0604020202020204" pitchFamily="34" charset="0"/>
                      </a:rPr>
                      <m:t>𝐂𝟐</m:t>
                    </m:r>
                  </m:oMath>
                </a14:m>
                <a:r>
                  <a:rPr lang="ru-RU" b="1" dirty="0" smtClean="0">
                    <a:solidFill>
                      <a:schemeClr val="accent6">
                        <a:lumMod val="75000"/>
                      </a:schemeClr>
                    </a:solidFill>
                  </a:rPr>
                  <a:t> </a:t>
                </a:r>
                <a14:m>
                  <m:oMath xmlns:m="http://schemas.openxmlformats.org/officeDocument/2006/math">
                    <m:r>
                      <a:rPr lang="en-US" sz="2400" b="1" i="0">
                        <a:solidFill>
                          <a:schemeClr val="accent6">
                            <a:lumMod val="75000"/>
                          </a:schemeClr>
                        </a:solidFill>
                        <a:latin typeface="Cambria Math" panose="02040503050406030204" pitchFamily="18" charset="0"/>
                        <a:ea typeface="Cambria Math" panose="02040503050406030204" pitchFamily="18" charset="0"/>
                      </a:rPr>
                      <m:t>→</m:t>
                    </m:r>
                    <m:sSub>
                      <m:sSubPr>
                        <m:ctrlPr>
                          <a:rPr lang="ru-RU" sz="2400" b="1" i="1">
                            <a:solidFill>
                              <a:schemeClr val="accent6">
                                <a:lumMod val="75000"/>
                              </a:schemeClr>
                            </a:solidFill>
                            <a:latin typeface="Cambria Math" panose="02040503050406030204" pitchFamily="18" charset="0"/>
                            <a:ea typeface="Cambria Math" panose="02040503050406030204" pitchFamily="18" charset="0"/>
                            <a:cs typeface="Arial" panose="020B0604020202020204" pitchFamily="34" charset="0"/>
                          </a:rPr>
                        </m:ctrlPr>
                      </m:sSubPr>
                      <m:e>
                        <m:r>
                          <a:rPr lang="en-US" sz="2400" b="1" i="0">
                            <a:solidFill>
                              <a:schemeClr val="accent6">
                                <a:lumMod val="75000"/>
                              </a:schemeClr>
                            </a:solidFill>
                            <a:latin typeface="Cambria Math" panose="02040503050406030204" pitchFamily="18" charset="0"/>
                            <a:ea typeface="Cambria Math" panose="02040503050406030204" pitchFamily="18" charset="0"/>
                            <a:cs typeface="Arial" panose="020B0604020202020204" pitchFamily="34" charset="0"/>
                          </a:rPr>
                          <m:t>𝐊</m:t>
                        </m:r>
                      </m:e>
                      <m:sub>
                        <m:r>
                          <a:rPr lang="ru-RU" sz="2400" b="1" i="0">
                            <a:solidFill>
                              <a:schemeClr val="accent6">
                                <a:lumMod val="75000"/>
                              </a:schemeClr>
                            </a:solidFill>
                            <a:latin typeface="Cambria Math" panose="02040503050406030204" pitchFamily="18" charset="0"/>
                            <a:ea typeface="Cambria Math" panose="02040503050406030204" pitchFamily="18" charset="0"/>
                            <a:cs typeface="Arial" panose="020B0604020202020204" pitchFamily="34" charset="0"/>
                          </a:rPr>
                          <m:t>Борис</m:t>
                        </m:r>
                      </m:sub>
                    </m:sSub>
                    <m:r>
                      <a:rPr lang="en-US" sz="2400" b="1" i="0">
                        <a:solidFill>
                          <a:schemeClr val="accent6">
                            <a:lumMod val="75000"/>
                          </a:schemeClr>
                        </a:solidFill>
                        <a:latin typeface="Cambria Math" panose="02040503050406030204" pitchFamily="18" charset="0"/>
                        <a:ea typeface="Cambria Math" panose="02040503050406030204" pitchFamily="18" charset="0"/>
                        <a:cs typeface="Arial" panose="020B0604020202020204" pitchFamily="34" charset="0"/>
                      </a:rPr>
                      <m:t>𝐊𝐞𝐲</m:t>
                    </m:r>
                    <m:r>
                      <a:rPr lang="en-US" sz="2400" b="1" i="0" smtClean="0">
                        <a:solidFill>
                          <a:schemeClr val="accent6">
                            <a:lumMod val="75000"/>
                          </a:schemeClr>
                        </a:solidFill>
                        <a:latin typeface="Cambria Math" panose="02040503050406030204" pitchFamily="18" charset="0"/>
                        <a:ea typeface="Cambria Math" panose="02040503050406030204" pitchFamily="18" charset="0"/>
                        <a:cs typeface="Arial" panose="020B0604020202020204" pitchFamily="34" charset="0"/>
                      </a:rPr>
                      <m:t>𝟐</m:t>
                    </m:r>
                  </m:oMath>
                </a14:m>
                <a:r>
                  <a:rPr lang="ru-RU" dirty="0">
                    <a:latin typeface="Cambria Math" panose="02040503050406030204" pitchFamily="18" charset="0"/>
                    <a:ea typeface="Cambria Math" panose="02040503050406030204" pitchFamily="18" charset="0"/>
                    <a:cs typeface="Arial" panose="020B0604020202020204" pitchFamily="34" charset="0"/>
                  </a:rPr>
                  <a:t>(4</a:t>
                </a:r>
                <a:r>
                  <a:rPr lang="en-US" dirty="0" smtClean="0">
                    <a:latin typeface="Cambria Math" panose="02040503050406030204" pitchFamily="18" charset="0"/>
                    <a:ea typeface="Cambria Math" panose="02040503050406030204" pitchFamily="18" charset="0"/>
                    <a:cs typeface="Arial" panose="020B0604020202020204" pitchFamily="34" charset="0"/>
                  </a:rPr>
                  <a:t>)</a:t>
                </a:r>
                <a:endParaRPr lang="en-US" b="1" dirty="0" smtClean="0">
                  <a:solidFill>
                    <a:schemeClr val="accent6">
                      <a:lumMod val="75000"/>
                    </a:schemeClr>
                  </a:solidFill>
                </a:endParaRPr>
              </a:p>
              <a:p>
                <a:pPr marL="0" indent="0">
                  <a:buNone/>
                </a:pPr>
                <a:r>
                  <a:rPr lang="ru-RU" b="1" dirty="0" smtClean="0">
                    <a:solidFill>
                      <a:schemeClr val="accent6">
                        <a:lumMod val="75000"/>
                      </a:schemeClr>
                    </a:solidFill>
                  </a:rPr>
                  <a:t>Света</a:t>
                </a:r>
                <a:r>
                  <a:rPr lang="en-US" b="1" dirty="0">
                    <a:solidFill>
                      <a:schemeClr val="accent6">
                        <a:lumMod val="75000"/>
                      </a:schemeClr>
                    </a:solidFill>
                  </a:rPr>
                  <a:t>:</a:t>
                </a:r>
                <a14:m>
                  <m:oMath xmlns:m="http://schemas.openxmlformats.org/officeDocument/2006/math">
                    <m:sSub>
                      <m:sSubPr>
                        <m:ctrlPr>
                          <a:rPr lang="en-US" b="1" i="1">
                            <a:solidFill>
                              <a:schemeClr val="accent6">
                                <a:lumMod val="75000"/>
                              </a:schemeClr>
                            </a:solidFill>
                            <a:latin typeface="Cambria Math" panose="02040503050406030204" pitchFamily="18" charset="0"/>
                          </a:rPr>
                        </m:ctrlPr>
                      </m:sSubPr>
                      <m:e>
                        <m:r>
                          <a:rPr lang="en-US" b="1" i="0" smtClean="0">
                            <a:solidFill>
                              <a:schemeClr val="accent6">
                                <a:lumMod val="75000"/>
                              </a:schemeClr>
                            </a:solidFill>
                            <a:latin typeface="Cambria Math" panose="02040503050406030204" pitchFamily="18" charset="0"/>
                          </a:rPr>
                          <m:t>   </m:t>
                        </m:r>
                        <m:r>
                          <a:rPr lang="en-US" b="1">
                            <a:solidFill>
                              <a:schemeClr val="accent6">
                                <a:lumMod val="75000"/>
                              </a:schemeClr>
                            </a:solidFill>
                            <a:latin typeface="Cambria Math" panose="02040503050406030204" pitchFamily="18" charset="0"/>
                          </a:rPr>
                          <m:t>𝐊</m:t>
                        </m:r>
                      </m:e>
                      <m:sub>
                        <m:r>
                          <a:rPr lang="ru-RU" b="1">
                            <a:solidFill>
                              <a:schemeClr val="accent6">
                                <a:lumMod val="75000"/>
                              </a:schemeClr>
                            </a:solidFill>
                            <a:latin typeface="Cambria Math" panose="02040503050406030204" pitchFamily="18" charset="0"/>
                          </a:rPr>
                          <m:t>Света</m:t>
                        </m:r>
                      </m:sub>
                    </m:sSub>
                    <m:r>
                      <a:rPr lang="en-US" b="1" i="1" smtClean="0">
                        <a:solidFill>
                          <a:schemeClr val="accent6">
                            <a:lumMod val="75000"/>
                          </a:schemeClr>
                        </a:solidFill>
                        <a:latin typeface="Cambria Math" panose="02040503050406030204" pitchFamily="18" charset="0"/>
                      </a:rPr>
                      <m:t>𝒚</m:t>
                    </m:r>
                    <m:r>
                      <a:rPr lang="en-US" b="1" i="1">
                        <a:solidFill>
                          <a:schemeClr val="accent6">
                            <a:lumMod val="75000"/>
                          </a:schemeClr>
                        </a:solidFill>
                        <a:latin typeface="Cambria Math" panose="02040503050406030204" pitchFamily="18" charset="0"/>
                      </a:rPr>
                      <m:t> </m:t>
                    </m:r>
                    <m:r>
                      <a:rPr lang="en-US" b="1">
                        <a:solidFill>
                          <a:schemeClr val="accent6">
                            <a:lumMod val="75000"/>
                          </a:schemeClr>
                        </a:solidFill>
                        <a:latin typeface="Cambria Math" panose="02040503050406030204" pitchFamily="18" charset="0"/>
                      </a:rPr>
                      <m:t>&amp;</m:t>
                    </m:r>
                    <m:sSub>
                      <m:sSubPr>
                        <m:ctrlPr>
                          <a:rPr lang="en-US" b="1" i="1">
                            <a:solidFill>
                              <a:schemeClr val="accent6">
                                <a:lumMod val="75000"/>
                              </a:schemeClr>
                            </a:solidFill>
                            <a:latin typeface="Cambria Math" panose="02040503050406030204" pitchFamily="18" charset="0"/>
                          </a:rPr>
                        </m:ctrlPr>
                      </m:sSubPr>
                      <m:e>
                        <m:r>
                          <a:rPr lang="en-US" b="1">
                            <a:solidFill>
                              <a:schemeClr val="accent6">
                                <a:lumMod val="75000"/>
                              </a:schemeClr>
                            </a:solidFill>
                            <a:latin typeface="Cambria Math" panose="02040503050406030204" pitchFamily="18" charset="0"/>
                          </a:rPr>
                          <m:t> </m:t>
                        </m:r>
                        <m:r>
                          <a:rPr lang="en-US" b="1">
                            <a:solidFill>
                              <a:schemeClr val="accent6">
                                <a:lumMod val="75000"/>
                              </a:schemeClr>
                            </a:solidFill>
                            <a:latin typeface="Cambria Math" panose="02040503050406030204" pitchFamily="18" charset="0"/>
                          </a:rPr>
                          <m:t>𝐊</m:t>
                        </m:r>
                      </m:e>
                      <m:sub>
                        <m:r>
                          <a:rPr lang="ru-RU" b="1">
                            <a:solidFill>
                              <a:schemeClr val="accent6">
                                <a:lumMod val="75000"/>
                              </a:schemeClr>
                            </a:solidFill>
                            <a:latin typeface="Cambria Math" panose="02040503050406030204" pitchFamily="18" charset="0"/>
                          </a:rPr>
                          <m:t>Света</m:t>
                        </m:r>
                      </m:sub>
                    </m:sSub>
                    <m:r>
                      <a:rPr lang="en-US" b="1">
                        <a:solidFill>
                          <a:schemeClr val="accent6">
                            <a:lumMod val="75000"/>
                          </a:schemeClr>
                        </a:solidFill>
                        <a:latin typeface="Cambria Math" panose="02040503050406030204" pitchFamily="18" charset="0"/>
                      </a:rPr>
                      <m:t>𝐩</m:t>
                    </m:r>
                    <m:r>
                      <a:rPr lang="en-US" b="1">
                        <a:solidFill>
                          <a:schemeClr val="accent6">
                            <a:lumMod val="75000"/>
                          </a:schemeClr>
                        </a:solidFill>
                        <a:latin typeface="Cambria Math" panose="02040503050406030204" pitchFamily="18" charset="0"/>
                      </a:rPr>
                      <m:t> &amp;</m:t>
                    </m:r>
                    <m:sSub>
                      <m:sSubPr>
                        <m:ctrlPr>
                          <a:rPr lang="en-US" b="1" i="1">
                            <a:solidFill>
                              <a:schemeClr val="accent6">
                                <a:lumMod val="75000"/>
                              </a:schemeClr>
                            </a:solidFill>
                            <a:latin typeface="Cambria Math" panose="02040503050406030204" pitchFamily="18" charset="0"/>
                          </a:rPr>
                        </m:ctrlPr>
                      </m:sSubPr>
                      <m:e>
                        <m:r>
                          <a:rPr lang="en-US" b="1">
                            <a:solidFill>
                              <a:schemeClr val="accent6">
                                <a:lumMod val="75000"/>
                              </a:schemeClr>
                            </a:solidFill>
                            <a:latin typeface="Cambria Math" panose="02040503050406030204" pitchFamily="18" charset="0"/>
                          </a:rPr>
                          <m:t> </m:t>
                        </m:r>
                        <m:r>
                          <a:rPr lang="en-US" b="1">
                            <a:solidFill>
                              <a:schemeClr val="accent6">
                                <a:lumMod val="75000"/>
                              </a:schemeClr>
                            </a:solidFill>
                            <a:latin typeface="Cambria Math" panose="02040503050406030204" pitchFamily="18" charset="0"/>
                          </a:rPr>
                          <m:t>𝐊</m:t>
                        </m:r>
                      </m:e>
                      <m:sub>
                        <m:r>
                          <a:rPr lang="ru-RU" b="1">
                            <a:solidFill>
                              <a:schemeClr val="accent6">
                                <a:lumMod val="75000"/>
                              </a:schemeClr>
                            </a:solidFill>
                            <a:latin typeface="Cambria Math" panose="02040503050406030204" pitchFamily="18" charset="0"/>
                          </a:rPr>
                          <m:t>Света</m:t>
                        </m:r>
                      </m:sub>
                    </m:sSub>
                    <m:r>
                      <a:rPr lang="en-US" b="1" i="0" smtClean="0">
                        <a:solidFill>
                          <a:schemeClr val="accent6">
                            <a:lumMod val="75000"/>
                          </a:schemeClr>
                        </a:solidFill>
                        <a:latin typeface="Cambria Math" panose="02040503050406030204" pitchFamily="18" charset="0"/>
                      </a:rPr>
                      <m:t>𝐁</m:t>
                    </m:r>
                  </m:oMath>
                </a14:m>
                <a:r>
                  <a:rPr lang="en-US" dirty="0">
                    <a:solidFill>
                      <a:schemeClr val="accent6">
                        <a:lumMod val="75000"/>
                      </a:schemeClr>
                    </a:solidFill>
                    <a:ea typeface="Cambria Math" panose="02040503050406030204" pitchFamily="18" charset="0"/>
                  </a:rPr>
                  <a:t> </a:t>
                </a:r>
                <a14:m>
                  <m:oMath xmlns:m="http://schemas.openxmlformats.org/officeDocument/2006/math">
                    <m:r>
                      <a:rPr lang="en-US" i="1">
                        <a:solidFill>
                          <a:schemeClr val="accent6">
                            <a:lumMod val="75000"/>
                          </a:schemeClr>
                        </a:solidFill>
                        <a:latin typeface="Cambria Math" panose="02040503050406030204" pitchFamily="18" charset="0"/>
                        <a:ea typeface="Cambria Math" panose="02040503050406030204" pitchFamily="18" charset="0"/>
                      </a:rPr>
                      <m:t>→</m:t>
                    </m:r>
                    <m:sSub>
                      <m:sSubPr>
                        <m:ctrlPr>
                          <a:rPr lang="en-US" b="1" i="1">
                            <a:solidFill>
                              <a:schemeClr val="accent6">
                                <a:lumMod val="75000"/>
                              </a:schemeClr>
                            </a:solidFill>
                            <a:latin typeface="Cambria Math" panose="02040503050406030204" pitchFamily="18" charset="0"/>
                          </a:rPr>
                        </m:ctrlPr>
                      </m:sSubPr>
                      <m:e>
                        <m:r>
                          <a:rPr lang="en-US" b="1">
                            <a:solidFill>
                              <a:schemeClr val="accent6">
                                <a:lumMod val="75000"/>
                              </a:schemeClr>
                            </a:solidFill>
                            <a:latin typeface="Cambria Math" panose="02040503050406030204" pitchFamily="18" charset="0"/>
                          </a:rPr>
                          <m:t>𝐊</m:t>
                        </m:r>
                      </m:e>
                      <m:sub>
                        <m:r>
                          <a:rPr lang="ru-RU" b="1">
                            <a:solidFill>
                              <a:schemeClr val="accent6">
                                <a:lumMod val="75000"/>
                              </a:schemeClr>
                            </a:solidFill>
                            <a:latin typeface="Cambria Math" panose="02040503050406030204" pitchFamily="18" charset="0"/>
                          </a:rPr>
                          <m:t>Света</m:t>
                        </m:r>
                      </m:sub>
                    </m:sSub>
                    <m:r>
                      <a:rPr lang="en-US" b="1">
                        <a:solidFill>
                          <a:schemeClr val="accent6">
                            <a:lumMod val="75000"/>
                          </a:schemeClr>
                        </a:solidFill>
                        <a:latin typeface="Cambria Math" panose="02040503050406030204" pitchFamily="18" charset="0"/>
                        <a:ea typeface="Cambria Math" panose="02040503050406030204" pitchFamily="18" charset="0"/>
                        <a:cs typeface="Arial" panose="020B0604020202020204" pitchFamily="34" charset="0"/>
                      </a:rPr>
                      <m:t>𝐊𝐞𝐲</m:t>
                    </m:r>
                    <m:r>
                      <a:rPr lang="en-US" b="1" i="0" smtClean="0">
                        <a:solidFill>
                          <a:schemeClr val="accent6">
                            <a:lumMod val="75000"/>
                          </a:schemeClr>
                        </a:solidFill>
                        <a:latin typeface="Cambria Math" panose="02040503050406030204" pitchFamily="18" charset="0"/>
                        <a:ea typeface="Cambria Math" panose="02040503050406030204" pitchFamily="18" charset="0"/>
                        <a:cs typeface="Arial" panose="020B0604020202020204" pitchFamily="34" charset="0"/>
                      </a:rPr>
                      <m:t>𝟐</m:t>
                    </m:r>
                  </m:oMath>
                </a14:m>
                <a:r>
                  <a:rPr lang="ru-RU" dirty="0">
                    <a:latin typeface="Cambria Math" panose="02040503050406030204" pitchFamily="18" charset="0"/>
                    <a:ea typeface="Cambria Math" panose="02040503050406030204" pitchFamily="18" charset="0"/>
                    <a:cs typeface="Arial" panose="020B0604020202020204" pitchFamily="34" charset="0"/>
                  </a:rPr>
                  <a:t>(4</a:t>
                </a:r>
                <a:r>
                  <a:rPr lang="en-US" dirty="0">
                    <a:latin typeface="Cambria Math" panose="02040503050406030204" pitchFamily="18" charset="0"/>
                    <a:ea typeface="Cambria Math" panose="02040503050406030204" pitchFamily="18" charset="0"/>
                    <a:cs typeface="Arial" panose="020B0604020202020204" pitchFamily="34" charset="0"/>
                  </a:rPr>
                  <a:t>)</a:t>
                </a:r>
              </a:p>
              <a:p>
                <a:pPr marL="0" indent="0">
                  <a:buNone/>
                </a:pPr>
                <a:endParaRPr lang="ru-RU" dirty="0">
                  <a:solidFill>
                    <a:schemeClr val="accent6">
                      <a:lumMod val="75000"/>
                    </a:schemeClr>
                  </a:solidFill>
                </a:endParaRPr>
              </a:p>
            </p:txBody>
          </p:sp>
        </mc:Choice>
        <mc:Fallback xmlns="">
          <p:sp>
            <p:nvSpPr>
              <p:cNvPr id="3" name="Объект 2"/>
              <p:cNvSpPr>
                <a:spLocks noGrp="1" noRot="1" noChangeAspect="1" noMove="1" noResize="1" noEditPoints="1" noAdjustHandles="1" noChangeArrowheads="1" noChangeShapeType="1" noTextEdit="1"/>
              </p:cNvSpPr>
              <p:nvPr>
                <p:ph idx="1"/>
              </p:nvPr>
            </p:nvSpPr>
            <p:spPr>
              <a:xfrm>
                <a:off x="395536" y="548680"/>
                <a:ext cx="8640960" cy="6309320"/>
              </a:xfrm>
              <a:blipFill rotWithShape="0">
                <a:blip r:embed="rId6"/>
                <a:stretch>
                  <a:fillRect l="-1482" t="-1546"/>
                </a:stretch>
              </a:blipFill>
            </p:spPr>
            <p:txBody>
              <a:bodyPr/>
              <a:lstStyle/>
              <a:p>
                <a:r>
                  <a:rPr lang="ru-RU">
                    <a:noFill/>
                  </a:rPr>
                  <a:t> </a:t>
                </a:r>
              </a:p>
            </p:txBody>
          </p:sp>
        </mc:Fallback>
      </mc:AlternateContent>
    </p:spTree>
    <p:extLst>
      <p:ext uri="{BB962C8B-B14F-4D97-AF65-F5344CB8AC3E}">
        <p14:creationId xmlns:p14="http://schemas.microsoft.com/office/powerpoint/2010/main" val="3473293141"/>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Взлом «человек посередине»</a:t>
            </a:r>
          </a:p>
        </p:txBody>
      </p:sp>
      <p:sp>
        <p:nvSpPr>
          <p:cNvPr id="3" name="Объект 2"/>
          <p:cNvSpPr>
            <a:spLocks noGrp="1"/>
          </p:cNvSpPr>
          <p:nvPr>
            <p:ph idx="1"/>
          </p:nvPr>
        </p:nvSpPr>
        <p:spPr>
          <a:xfrm>
            <a:off x="628650" y="1556792"/>
            <a:ext cx="7886700" cy="5040559"/>
          </a:xfrm>
        </p:spPr>
        <p:txBody>
          <a:bodyPr>
            <a:normAutofit/>
          </a:bodyPr>
          <a:lstStyle/>
          <a:p>
            <a:pPr marL="0" indent="0">
              <a:buNone/>
            </a:pPr>
            <a:r>
              <a:rPr lang="ru-RU" dirty="0" smtClean="0"/>
              <a:t>В результате взлома нарушилась</a:t>
            </a:r>
            <a:r>
              <a:rPr lang="en-US" dirty="0" smtClean="0"/>
              <a:t> </a:t>
            </a:r>
            <a:r>
              <a:rPr lang="ru-RU" dirty="0" smtClean="0"/>
              <a:t>тайна общего секретного ключа.  </a:t>
            </a:r>
            <a:br>
              <a:rPr lang="ru-RU" dirty="0" smtClean="0"/>
            </a:br>
            <a:r>
              <a:rPr lang="ru-RU" dirty="0" smtClean="0">
                <a:solidFill>
                  <a:srgbClr val="FF0000"/>
                </a:solidFill>
              </a:rPr>
              <a:t>Как закрыть уязвимость в протоколе?</a:t>
            </a:r>
            <a:r>
              <a:rPr lang="ru-RU" dirty="0" smtClean="0"/>
              <a:t/>
            </a:r>
            <a:br>
              <a:rPr lang="ru-RU" dirty="0" smtClean="0"/>
            </a:br>
            <a:r>
              <a:rPr lang="ru-RU" dirty="0" smtClean="0"/>
              <a:t>Нужно использовать </a:t>
            </a:r>
            <a:r>
              <a:rPr lang="ru-RU" dirty="0" smtClean="0">
                <a:solidFill>
                  <a:schemeClr val="accent1">
                    <a:lumMod val="75000"/>
                  </a:schemeClr>
                </a:solidFill>
              </a:rPr>
              <a:t>аутентификацию</a:t>
            </a:r>
            <a:r>
              <a:rPr lang="ru-RU" dirty="0" smtClean="0"/>
              <a:t> пользователей с </a:t>
            </a:r>
            <a:r>
              <a:rPr lang="ru-RU" dirty="0" smtClean="0">
                <a:solidFill>
                  <a:schemeClr val="accent1">
                    <a:lumMod val="75000"/>
                  </a:schemeClr>
                </a:solidFill>
              </a:rPr>
              <a:t>цифровым сертификатом </a:t>
            </a:r>
            <a:r>
              <a:rPr lang="ru-RU" dirty="0"/>
              <a:t>– это файл, </a:t>
            </a:r>
            <a:r>
              <a:rPr lang="ru-RU" dirty="0" smtClean="0"/>
              <a:t>использующий </a:t>
            </a:r>
            <a:r>
              <a:rPr lang="ru-RU" dirty="0">
                <a:solidFill>
                  <a:schemeClr val="accent1">
                    <a:lumMod val="75000"/>
                  </a:schemeClr>
                </a:solidFill>
              </a:rPr>
              <a:t>электронной-цифровую </a:t>
            </a:r>
            <a:r>
              <a:rPr lang="ru-RU" dirty="0" smtClean="0">
                <a:solidFill>
                  <a:schemeClr val="accent1">
                    <a:lumMod val="75000"/>
                  </a:schemeClr>
                </a:solidFill>
              </a:rPr>
              <a:t>подпись</a:t>
            </a:r>
            <a:r>
              <a:rPr lang="ru-RU" dirty="0" smtClean="0"/>
              <a:t> </a:t>
            </a:r>
            <a:r>
              <a:rPr lang="ru-RU" dirty="0"/>
              <a:t>и </a:t>
            </a:r>
            <a:r>
              <a:rPr lang="ru-RU" dirty="0" smtClean="0"/>
              <a:t>связывающий </a:t>
            </a:r>
            <a:r>
              <a:rPr lang="ru-RU" dirty="0">
                <a:solidFill>
                  <a:schemeClr val="accent1">
                    <a:lumMod val="75000"/>
                  </a:schemeClr>
                </a:solidFill>
              </a:rPr>
              <a:t>открытый</a:t>
            </a:r>
            <a:r>
              <a:rPr lang="ru-RU" dirty="0"/>
              <a:t> </a:t>
            </a:r>
            <a:r>
              <a:rPr lang="ru-RU" dirty="0" smtClean="0">
                <a:solidFill>
                  <a:schemeClr val="accent1">
                    <a:lumMod val="75000"/>
                  </a:schemeClr>
                </a:solidFill>
              </a:rPr>
              <a:t>ключ</a:t>
            </a:r>
            <a:r>
              <a:rPr lang="ru-RU" dirty="0" smtClean="0"/>
              <a:t> компьютера(Агента) </a:t>
            </a:r>
            <a:r>
              <a:rPr lang="ru-RU" dirty="0"/>
              <a:t>с его </a:t>
            </a:r>
            <a:r>
              <a:rPr lang="ru-RU" dirty="0" smtClean="0"/>
              <a:t>принадлежностью. Цифровая </a:t>
            </a:r>
            <a:r>
              <a:rPr lang="ru-RU" dirty="0"/>
              <a:t>подпись на сертификате означает, что некто удостоверяет тот факт, что данный </a:t>
            </a:r>
            <a:r>
              <a:rPr lang="ru-RU" dirty="0">
                <a:solidFill>
                  <a:srgbClr val="0070C0"/>
                </a:solidFill>
              </a:rPr>
              <a:t>открытый ключ </a:t>
            </a:r>
            <a:r>
              <a:rPr lang="ru-RU" dirty="0"/>
              <a:t>принадлежит определенному </a:t>
            </a:r>
            <a:r>
              <a:rPr lang="ru-RU" dirty="0" smtClean="0"/>
              <a:t>лицу (Агенту).</a:t>
            </a:r>
            <a:r>
              <a:rPr lang="ru-RU" dirty="0"/>
              <a:t> </a:t>
            </a:r>
          </a:p>
          <a:p>
            <a:pPr marL="0" indent="0">
              <a:buNone/>
            </a:pPr>
            <a:endParaRPr lang="ru-RU" dirty="0"/>
          </a:p>
        </p:txBody>
      </p:sp>
    </p:spTree>
    <p:extLst>
      <p:ext uri="{BB962C8B-B14F-4D97-AF65-F5344CB8AC3E}">
        <p14:creationId xmlns:p14="http://schemas.microsoft.com/office/powerpoint/2010/main" val="2830115647"/>
      </p:ext>
    </p:extLst>
  </p:cSld>
  <p:clrMapOvr>
    <a:masterClrMapping/>
  </p:clrMapOvr>
  <p:transition spd="med">
    <p:pull/>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28650" y="1"/>
            <a:ext cx="7886700" cy="548680"/>
          </a:xfrm>
        </p:spPr>
        <p:txBody>
          <a:bodyPr>
            <a:normAutofit fontScale="90000"/>
          </a:bodyPr>
          <a:lstStyle/>
          <a:p>
            <a:r>
              <a:rPr lang="ru-RU" dirty="0" smtClean="0">
                <a:solidFill>
                  <a:schemeClr val="accent6">
                    <a:lumMod val="75000"/>
                  </a:schemeClr>
                </a:solidFill>
              </a:rPr>
              <a:t>Протокол </a:t>
            </a:r>
            <a:r>
              <a:rPr lang="en-US" dirty="0">
                <a:solidFill>
                  <a:schemeClr val="accent6">
                    <a:lumMod val="75000"/>
                  </a:schemeClr>
                </a:solidFill>
              </a:rPr>
              <a:t>HTTPS</a:t>
            </a:r>
            <a:endParaRPr lang="ru-RU" dirty="0">
              <a:solidFill>
                <a:schemeClr val="accent6">
                  <a:lumMod val="75000"/>
                </a:schemeClr>
              </a:solidFill>
            </a:endParaRPr>
          </a:p>
        </p:txBody>
      </p:sp>
      <mc:AlternateContent xmlns:mc="http://schemas.openxmlformats.org/markup-compatibility/2006" xmlns:a14="http://schemas.microsoft.com/office/drawing/2010/main">
        <mc:Choice Requires="a14">
          <p:sp>
            <p:nvSpPr>
              <p:cNvPr id="4" name="Текст 3"/>
              <p:cNvSpPr txBox="1">
                <a:spLocks/>
              </p:cNvSpPr>
              <p:nvPr/>
            </p:nvSpPr>
            <p:spPr>
              <a:xfrm>
                <a:off x="4185053" y="5445767"/>
                <a:ext cx="4032448" cy="1404008"/>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smtClean="0"/>
                  <a:t>3. </a:t>
                </a:r>
                <a:r>
                  <a:rPr lang="ru-RU" sz="1800" dirty="0" smtClean="0"/>
                  <a:t>Аксиомы</a:t>
                </a:r>
                <a:r>
                  <a:rPr lang="en-US" sz="1800" dirty="0"/>
                  <a:t> </a:t>
                </a:r>
                <a:r>
                  <a:rPr lang="ru-RU" sz="1800" dirty="0" smtClean="0"/>
                  <a:t>вычисления открытых параметров.</a:t>
                </a:r>
              </a:p>
              <a:p>
                <a:pPr marL="0" indent="0">
                  <a:buNone/>
                </a:pPr>
                <a14:m>
                  <m:oMath xmlns:m="http://schemas.openxmlformats.org/officeDocument/2006/math">
                    <m:sSub>
                      <m:sSubPr>
                        <m:ctrlPr>
                          <a:rPr lang="ru-RU" sz="1800" b="1" i="1">
                            <a:solidFill>
                              <a:srgbClr val="0070C0"/>
                            </a:solidFill>
                            <a:latin typeface="Cambria Math" panose="02040503050406030204" pitchFamily="18" charset="0"/>
                            <a:ea typeface="Cambria Math" panose="02040503050406030204" pitchFamily="18" charset="0"/>
                            <a:cs typeface="Arial" panose="020B0604020202020204" pitchFamily="34" charset="0"/>
                          </a:rPr>
                        </m:ctrlPr>
                      </m:sSubPr>
                      <m:e>
                        <m:r>
                          <a:rPr lang="en-US" sz="1800" b="1" i="1">
                            <a:solidFill>
                              <a:srgbClr val="0070C0"/>
                            </a:solidFill>
                            <a:latin typeface="Cambria Math" panose="02040503050406030204" pitchFamily="18" charset="0"/>
                            <a:ea typeface="Cambria Math" panose="02040503050406030204" pitchFamily="18" charset="0"/>
                            <a:cs typeface="Arial" panose="020B0604020202020204" pitchFamily="34" charset="0"/>
                          </a:rPr>
                          <m:t>𝑲</m:t>
                        </m:r>
                      </m:e>
                      <m:sub>
                        <m:r>
                          <a:rPr lang="ru-RU" sz="1800" b="1">
                            <a:solidFill>
                              <a:srgbClr val="0070C0"/>
                            </a:solidFill>
                            <a:latin typeface="Cambria Math" panose="02040503050406030204" pitchFamily="18" charset="0"/>
                            <a:ea typeface="Cambria Math" panose="02040503050406030204" pitchFamily="18" charset="0"/>
                            <a:cs typeface="Arial" panose="020B0604020202020204" pitchFamily="34" charset="0"/>
                          </a:rPr>
                          <m:t>Аня</m:t>
                        </m:r>
                      </m:sub>
                    </m:sSub>
                    <m:r>
                      <a:rPr lang="en-US" sz="1800" b="1" i="1" smtClean="0">
                        <a:solidFill>
                          <a:srgbClr val="0070C0"/>
                        </a:solidFill>
                        <a:latin typeface="Cambria Math" panose="02040503050406030204" pitchFamily="18" charset="0"/>
                        <a:ea typeface="Cambria Math" panose="02040503050406030204" pitchFamily="18" charset="0"/>
                        <a:cs typeface="Arial" panose="020B0604020202020204" pitchFamily="34" charset="0"/>
                      </a:rPr>
                      <m:t>𝒂</m:t>
                    </m:r>
                    <m:r>
                      <a:rPr lang="en-US" sz="1800" b="1" i="1" smtClean="0">
                        <a:solidFill>
                          <a:srgbClr val="0070C0"/>
                        </a:solidFill>
                        <a:latin typeface="Cambria Math" panose="02040503050406030204" pitchFamily="18" charset="0"/>
                        <a:ea typeface="Cambria Math" panose="02040503050406030204" pitchFamily="18" charset="0"/>
                        <a:cs typeface="Arial" panose="020B0604020202020204" pitchFamily="34" charset="0"/>
                      </a:rPr>
                      <m:t> &amp; </m:t>
                    </m:r>
                    <m:sSub>
                      <m:sSubPr>
                        <m:ctrlPr>
                          <a:rPr lang="ru-RU" sz="1800" b="1" i="1">
                            <a:solidFill>
                              <a:srgbClr val="0070C0"/>
                            </a:solidFill>
                            <a:latin typeface="Cambria Math" panose="02040503050406030204" pitchFamily="18" charset="0"/>
                            <a:ea typeface="Cambria Math" panose="02040503050406030204" pitchFamily="18" charset="0"/>
                            <a:cs typeface="Arial" panose="020B0604020202020204" pitchFamily="34" charset="0"/>
                          </a:rPr>
                        </m:ctrlPr>
                      </m:sSubPr>
                      <m:e>
                        <m:r>
                          <a:rPr lang="en-US" sz="1800" b="1" i="1">
                            <a:solidFill>
                              <a:srgbClr val="0070C0"/>
                            </a:solidFill>
                            <a:latin typeface="Cambria Math" panose="02040503050406030204" pitchFamily="18" charset="0"/>
                            <a:ea typeface="Cambria Math" panose="02040503050406030204" pitchFamily="18" charset="0"/>
                            <a:cs typeface="Arial" panose="020B0604020202020204" pitchFamily="34" charset="0"/>
                          </a:rPr>
                          <m:t>𝑲</m:t>
                        </m:r>
                      </m:e>
                      <m:sub>
                        <m:r>
                          <a:rPr lang="ru-RU" sz="1800" b="1">
                            <a:solidFill>
                              <a:srgbClr val="0070C0"/>
                            </a:solidFill>
                            <a:latin typeface="Cambria Math" panose="02040503050406030204" pitchFamily="18" charset="0"/>
                            <a:ea typeface="Cambria Math" panose="02040503050406030204" pitchFamily="18" charset="0"/>
                            <a:cs typeface="Arial" panose="020B0604020202020204" pitchFamily="34" charset="0"/>
                          </a:rPr>
                          <m:t>Аня</m:t>
                        </m:r>
                      </m:sub>
                    </m:sSub>
                    <m:r>
                      <a:rPr lang="en-US" sz="1800" b="1" i="1" smtClean="0">
                        <a:solidFill>
                          <a:srgbClr val="0070C0"/>
                        </a:solidFill>
                        <a:latin typeface="Cambria Math" panose="02040503050406030204" pitchFamily="18" charset="0"/>
                        <a:ea typeface="Cambria Math" panose="02040503050406030204" pitchFamily="18" charset="0"/>
                        <a:cs typeface="Arial" panose="020B0604020202020204" pitchFamily="34" charset="0"/>
                      </a:rPr>
                      <m:t>𝒑</m:t>
                    </m:r>
                    <m:r>
                      <a:rPr lang="en-US" sz="1800" b="1" i="1" smtClean="0">
                        <a:solidFill>
                          <a:srgbClr val="0070C0"/>
                        </a:solidFill>
                        <a:latin typeface="Cambria Math" panose="02040503050406030204" pitchFamily="18" charset="0"/>
                        <a:ea typeface="Cambria Math" panose="02040503050406030204" pitchFamily="18" charset="0"/>
                        <a:cs typeface="Arial" panose="020B0604020202020204" pitchFamily="34" charset="0"/>
                      </a:rPr>
                      <m:t> &amp;</m:t>
                    </m:r>
                    <m:sSub>
                      <m:sSubPr>
                        <m:ctrlPr>
                          <a:rPr lang="ru-RU" sz="1800" b="1" i="1">
                            <a:solidFill>
                              <a:srgbClr val="0070C0"/>
                            </a:solidFill>
                            <a:latin typeface="Cambria Math" panose="02040503050406030204" pitchFamily="18" charset="0"/>
                            <a:ea typeface="Cambria Math" panose="02040503050406030204" pitchFamily="18" charset="0"/>
                            <a:cs typeface="Arial" panose="020B0604020202020204" pitchFamily="34" charset="0"/>
                          </a:rPr>
                        </m:ctrlPr>
                      </m:sSubPr>
                      <m:e>
                        <m:r>
                          <a:rPr lang="en-US" sz="1800" b="1" i="1" smtClean="0">
                            <a:solidFill>
                              <a:srgbClr val="0070C0"/>
                            </a:solidFill>
                            <a:latin typeface="Cambria Math" panose="02040503050406030204" pitchFamily="18" charset="0"/>
                            <a:ea typeface="Cambria Math" panose="02040503050406030204" pitchFamily="18" charset="0"/>
                            <a:cs typeface="Arial" panose="020B0604020202020204" pitchFamily="34" charset="0"/>
                          </a:rPr>
                          <m:t> </m:t>
                        </m:r>
                        <m:r>
                          <a:rPr lang="en-US" sz="1800" b="1" i="1">
                            <a:solidFill>
                              <a:srgbClr val="0070C0"/>
                            </a:solidFill>
                            <a:latin typeface="Cambria Math" panose="02040503050406030204" pitchFamily="18" charset="0"/>
                            <a:ea typeface="Cambria Math" panose="02040503050406030204" pitchFamily="18" charset="0"/>
                            <a:cs typeface="Arial" panose="020B0604020202020204" pitchFamily="34" charset="0"/>
                          </a:rPr>
                          <m:t>𝑲</m:t>
                        </m:r>
                      </m:e>
                      <m:sub>
                        <m:r>
                          <a:rPr lang="ru-RU" sz="1800" b="1">
                            <a:solidFill>
                              <a:srgbClr val="0070C0"/>
                            </a:solidFill>
                            <a:latin typeface="Cambria Math" panose="02040503050406030204" pitchFamily="18" charset="0"/>
                            <a:ea typeface="Cambria Math" panose="02040503050406030204" pitchFamily="18" charset="0"/>
                            <a:cs typeface="Arial" panose="020B0604020202020204" pitchFamily="34" charset="0"/>
                          </a:rPr>
                          <m:t>Аня</m:t>
                        </m:r>
                      </m:sub>
                    </m:sSub>
                    <m:r>
                      <a:rPr lang="en-US" sz="1800" b="1" i="1" smtClean="0">
                        <a:solidFill>
                          <a:srgbClr val="0070C0"/>
                        </a:solidFill>
                        <a:latin typeface="Cambria Math" panose="02040503050406030204" pitchFamily="18" charset="0"/>
                        <a:ea typeface="Cambria Math" panose="02040503050406030204" pitchFamily="18" charset="0"/>
                        <a:cs typeface="Arial" panose="020B0604020202020204" pitchFamily="34" charset="0"/>
                      </a:rPr>
                      <m:t>𝒈</m:t>
                    </m:r>
                  </m:oMath>
                </a14:m>
                <a:r>
                  <a:rPr lang="en-US" sz="1800" b="1" dirty="0">
                    <a:solidFill>
                      <a:srgbClr val="0070C0"/>
                    </a:solidFill>
                    <a:ea typeface="Cambria Math" panose="02040503050406030204" pitchFamily="18" charset="0"/>
                  </a:rPr>
                  <a:t> </a:t>
                </a:r>
                <a14:m>
                  <m:oMath xmlns:m="http://schemas.openxmlformats.org/officeDocument/2006/math">
                    <m:r>
                      <a:rPr lang="en-US" sz="1800" b="1" i="1">
                        <a:solidFill>
                          <a:srgbClr val="0070C0"/>
                        </a:solidFill>
                        <a:latin typeface="Cambria Math" panose="02040503050406030204" pitchFamily="18" charset="0"/>
                        <a:ea typeface="Cambria Math" panose="02040503050406030204" pitchFamily="18" charset="0"/>
                      </a:rPr>
                      <m:t>→</m:t>
                    </m:r>
                    <m:sSub>
                      <m:sSubPr>
                        <m:ctrlPr>
                          <a:rPr lang="ru-RU" sz="1800" b="1" i="1">
                            <a:solidFill>
                              <a:srgbClr val="0070C0"/>
                            </a:solidFill>
                            <a:latin typeface="Cambria Math" panose="02040503050406030204" pitchFamily="18" charset="0"/>
                            <a:ea typeface="Cambria Math" panose="02040503050406030204" pitchFamily="18" charset="0"/>
                            <a:cs typeface="Arial" panose="020B0604020202020204" pitchFamily="34" charset="0"/>
                          </a:rPr>
                        </m:ctrlPr>
                      </m:sSubPr>
                      <m:e>
                        <m:r>
                          <a:rPr lang="en-US" sz="1800" b="1" i="1">
                            <a:solidFill>
                              <a:srgbClr val="0070C0"/>
                            </a:solidFill>
                            <a:latin typeface="Cambria Math" panose="02040503050406030204" pitchFamily="18" charset="0"/>
                            <a:ea typeface="Cambria Math" panose="02040503050406030204" pitchFamily="18" charset="0"/>
                            <a:cs typeface="Arial" panose="020B0604020202020204" pitchFamily="34" charset="0"/>
                          </a:rPr>
                          <m:t>𝑲</m:t>
                        </m:r>
                      </m:e>
                      <m:sub>
                        <m:r>
                          <a:rPr lang="ru-RU" sz="1800" b="1">
                            <a:solidFill>
                              <a:srgbClr val="0070C0"/>
                            </a:solidFill>
                            <a:latin typeface="Cambria Math" panose="02040503050406030204" pitchFamily="18" charset="0"/>
                            <a:ea typeface="Cambria Math" panose="02040503050406030204" pitchFamily="18" charset="0"/>
                            <a:cs typeface="Arial" panose="020B0604020202020204" pitchFamily="34" charset="0"/>
                          </a:rPr>
                          <m:t>Аня</m:t>
                        </m:r>
                      </m:sub>
                    </m:sSub>
                    <m:r>
                      <a:rPr lang="en-US" sz="1800" b="1" i="1">
                        <a:solidFill>
                          <a:srgbClr val="0070C0"/>
                        </a:solidFill>
                        <a:latin typeface="Cambria Math" panose="02040503050406030204" pitchFamily="18" charset="0"/>
                        <a:ea typeface="Cambria Math" panose="02040503050406030204" pitchFamily="18" charset="0"/>
                        <a:cs typeface="Arial" panose="020B0604020202020204" pitchFamily="34" charset="0"/>
                      </a:rPr>
                      <m:t>𝐀</m:t>
                    </m:r>
                  </m:oMath>
                </a14:m>
                <a:endParaRPr lang="en-US" sz="1800" b="1" dirty="0" smtClean="0"/>
              </a:p>
              <a:p>
                <a:pPr marL="0" indent="0">
                  <a:buNone/>
                </a:pPr>
                <a14:m>
                  <m:oMath xmlns:m="http://schemas.openxmlformats.org/officeDocument/2006/math">
                    <m:sSub>
                      <m:sSubPr>
                        <m:ctrlPr>
                          <a:rPr lang="ru-RU" sz="1800" b="1" i="1">
                            <a:solidFill>
                              <a:srgbClr val="0070C0"/>
                            </a:solidFill>
                            <a:latin typeface="Cambria Math" panose="02040503050406030204" pitchFamily="18" charset="0"/>
                            <a:ea typeface="Cambria Math" panose="02040503050406030204" pitchFamily="18" charset="0"/>
                            <a:cs typeface="Arial" panose="020B0604020202020204" pitchFamily="34" charset="0"/>
                          </a:rPr>
                        </m:ctrlPr>
                      </m:sSubPr>
                      <m:e>
                        <m:r>
                          <a:rPr lang="en-US" sz="1800" b="1" i="1">
                            <a:solidFill>
                              <a:srgbClr val="0070C0"/>
                            </a:solidFill>
                            <a:latin typeface="Cambria Math" panose="02040503050406030204" pitchFamily="18" charset="0"/>
                            <a:ea typeface="Cambria Math" panose="02040503050406030204" pitchFamily="18" charset="0"/>
                            <a:cs typeface="Arial" panose="020B0604020202020204" pitchFamily="34" charset="0"/>
                          </a:rPr>
                          <m:t>𝑲</m:t>
                        </m:r>
                      </m:e>
                      <m:sub>
                        <m:r>
                          <a:rPr lang="ru-RU" sz="1800" b="1">
                            <a:solidFill>
                              <a:srgbClr val="0070C0"/>
                            </a:solidFill>
                            <a:latin typeface="Cambria Math" panose="02040503050406030204" pitchFamily="18" charset="0"/>
                            <a:ea typeface="Cambria Math" panose="02040503050406030204" pitchFamily="18" charset="0"/>
                            <a:cs typeface="Arial" panose="020B0604020202020204" pitchFamily="34" charset="0"/>
                          </a:rPr>
                          <m:t>Борис</m:t>
                        </m:r>
                      </m:sub>
                    </m:sSub>
                    <m:r>
                      <a:rPr lang="en-US" sz="1800" b="1" i="1" smtClean="0">
                        <a:solidFill>
                          <a:srgbClr val="0070C0"/>
                        </a:solidFill>
                        <a:latin typeface="Cambria Math" panose="02040503050406030204" pitchFamily="18" charset="0"/>
                        <a:ea typeface="Cambria Math" panose="02040503050406030204" pitchFamily="18" charset="0"/>
                        <a:cs typeface="Arial" panose="020B0604020202020204" pitchFamily="34" charset="0"/>
                      </a:rPr>
                      <m:t>𝒃</m:t>
                    </m:r>
                    <m:r>
                      <a:rPr lang="en-US" sz="1800" b="1" i="1" smtClean="0">
                        <a:solidFill>
                          <a:srgbClr val="0070C0"/>
                        </a:solidFill>
                        <a:latin typeface="Cambria Math" panose="02040503050406030204" pitchFamily="18" charset="0"/>
                        <a:ea typeface="Cambria Math" panose="02040503050406030204" pitchFamily="18" charset="0"/>
                        <a:cs typeface="Arial" panose="020B0604020202020204" pitchFamily="34" charset="0"/>
                      </a:rPr>
                      <m:t> &amp;</m:t>
                    </m:r>
                    <m:sSub>
                      <m:sSubPr>
                        <m:ctrlPr>
                          <a:rPr lang="ru-RU" sz="1800" b="1" i="1">
                            <a:solidFill>
                              <a:srgbClr val="0070C0"/>
                            </a:solidFill>
                            <a:latin typeface="Cambria Math" panose="02040503050406030204" pitchFamily="18" charset="0"/>
                            <a:ea typeface="Cambria Math" panose="02040503050406030204" pitchFamily="18" charset="0"/>
                            <a:cs typeface="Arial" panose="020B0604020202020204" pitchFamily="34" charset="0"/>
                          </a:rPr>
                        </m:ctrlPr>
                      </m:sSubPr>
                      <m:e>
                        <m:r>
                          <a:rPr lang="en-US" sz="1800" b="1" i="1" smtClean="0">
                            <a:solidFill>
                              <a:srgbClr val="0070C0"/>
                            </a:solidFill>
                            <a:latin typeface="Cambria Math" panose="02040503050406030204" pitchFamily="18" charset="0"/>
                            <a:ea typeface="Cambria Math" panose="02040503050406030204" pitchFamily="18" charset="0"/>
                            <a:cs typeface="Arial" panose="020B0604020202020204" pitchFamily="34" charset="0"/>
                          </a:rPr>
                          <m:t> </m:t>
                        </m:r>
                        <m:r>
                          <a:rPr lang="en-US" sz="1800" b="1" i="1">
                            <a:solidFill>
                              <a:srgbClr val="0070C0"/>
                            </a:solidFill>
                            <a:latin typeface="Cambria Math" panose="02040503050406030204" pitchFamily="18" charset="0"/>
                            <a:ea typeface="Cambria Math" panose="02040503050406030204" pitchFamily="18" charset="0"/>
                            <a:cs typeface="Arial" panose="020B0604020202020204" pitchFamily="34" charset="0"/>
                          </a:rPr>
                          <m:t>𝑲</m:t>
                        </m:r>
                      </m:e>
                      <m:sub>
                        <m:r>
                          <a:rPr lang="ru-RU" sz="1800" b="1">
                            <a:solidFill>
                              <a:srgbClr val="0070C0"/>
                            </a:solidFill>
                            <a:latin typeface="Cambria Math" panose="02040503050406030204" pitchFamily="18" charset="0"/>
                            <a:ea typeface="Cambria Math" panose="02040503050406030204" pitchFamily="18" charset="0"/>
                            <a:cs typeface="Arial" panose="020B0604020202020204" pitchFamily="34" charset="0"/>
                          </a:rPr>
                          <m:t>Борис</m:t>
                        </m:r>
                      </m:sub>
                    </m:sSub>
                    <m:r>
                      <a:rPr lang="en-US" sz="1800" b="1" i="1">
                        <a:solidFill>
                          <a:srgbClr val="0070C0"/>
                        </a:solidFill>
                        <a:latin typeface="Cambria Math" panose="02040503050406030204" pitchFamily="18" charset="0"/>
                        <a:ea typeface="Cambria Math" panose="02040503050406030204" pitchFamily="18" charset="0"/>
                        <a:cs typeface="Arial" panose="020B0604020202020204" pitchFamily="34" charset="0"/>
                      </a:rPr>
                      <m:t>𝒑</m:t>
                    </m:r>
                    <m:r>
                      <a:rPr lang="en-US" sz="1800" b="1" i="1" smtClean="0">
                        <a:solidFill>
                          <a:srgbClr val="0070C0"/>
                        </a:solidFill>
                        <a:latin typeface="Cambria Math" panose="02040503050406030204" pitchFamily="18" charset="0"/>
                        <a:ea typeface="Cambria Math" panose="02040503050406030204" pitchFamily="18" charset="0"/>
                        <a:cs typeface="Arial" panose="020B0604020202020204" pitchFamily="34" charset="0"/>
                      </a:rPr>
                      <m:t> </m:t>
                    </m:r>
                    <m:r>
                      <a:rPr lang="en-US" sz="1800" b="1" i="1">
                        <a:solidFill>
                          <a:srgbClr val="0070C0"/>
                        </a:solidFill>
                        <a:latin typeface="Cambria Math" panose="02040503050406030204" pitchFamily="18" charset="0"/>
                        <a:ea typeface="Cambria Math" panose="02040503050406030204" pitchFamily="18" charset="0"/>
                        <a:cs typeface="Arial" panose="020B0604020202020204" pitchFamily="34" charset="0"/>
                      </a:rPr>
                      <m:t>&amp;</m:t>
                    </m:r>
                    <m:r>
                      <a:rPr lang="en-US" sz="1800" b="1" i="1" smtClean="0">
                        <a:solidFill>
                          <a:srgbClr val="0070C0"/>
                        </a:solidFill>
                        <a:latin typeface="Cambria Math" panose="02040503050406030204" pitchFamily="18" charset="0"/>
                        <a:ea typeface="Cambria Math" panose="02040503050406030204" pitchFamily="18" charset="0"/>
                        <a:cs typeface="Arial" panose="020B0604020202020204" pitchFamily="34" charset="0"/>
                      </a:rPr>
                      <m:t> </m:t>
                    </m:r>
                    <m:sSub>
                      <m:sSubPr>
                        <m:ctrlPr>
                          <a:rPr lang="ru-RU" sz="1800" b="1" i="1">
                            <a:solidFill>
                              <a:srgbClr val="0070C0"/>
                            </a:solidFill>
                            <a:latin typeface="Cambria Math" panose="02040503050406030204" pitchFamily="18" charset="0"/>
                            <a:ea typeface="Cambria Math" panose="02040503050406030204" pitchFamily="18" charset="0"/>
                            <a:cs typeface="Arial" panose="020B0604020202020204" pitchFamily="34" charset="0"/>
                          </a:rPr>
                        </m:ctrlPr>
                      </m:sSubPr>
                      <m:e>
                        <m:r>
                          <a:rPr lang="en-US" sz="1800" b="1" i="1">
                            <a:solidFill>
                              <a:srgbClr val="0070C0"/>
                            </a:solidFill>
                            <a:latin typeface="Cambria Math" panose="02040503050406030204" pitchFamily="18" charset="0"/>
                            <a:ea typeface="Cambria Math" panose="02040503050406030204" pitchFamily="18" charset="0"/>
                            <a:cs typeface="Arial" panose="020B0604020202020204" pitchFamily="34" charset="0"/>
                          </a:rPr>
                          <m:t>𝑲</m:t>
                        </m:r>
                      </m:e>
                      <m:sub>
                        <m:r>
                          <a:rPr lang="ru-RU" sz="1800" b="1">
                            <a:solidFill>
                              <a:srgbClr val="0070C0"/>
                            </a:solidFill>
                            <a:latin typeface="Cambria Math" panose="02040503050406030204" pitchFamily="18" charset="0"/>
                            <a:ea typeface="Cambria Math" panose="02040503050406030204" pitchFamily="18" charset="0"/>
                            <a:cs typeface="Arial" panose="020B0604020202020204" pitchFamily="34" charset="0"/>
                          </a:rPr>
                          <m:t>Борис</m:t>
                        </m:r>
                      </m:sub>
                    </m:sSub>
                    <m:r>
                      <a:rPr lang="en-US" sz="1800" b="1" i="1">
                        <a:solidFill>
                          <a:srgbClr val="0070C0"/>
                        </a:solidFill>
                        <a:latin typeface="Cambria Math" panose="02040503050406030204" pitchFamily="18" charset="0"/>
                        <a:ea typeface="Cambria Math" panose="02040503050406030204" pitchFamily="18" charset="0"/>
                        <a:cs typeface="Arial" panose="020B0604020202020204" pitchFamily="34" charset="0"/>
                      </a:rPr>
                      <m:t>𝒈</m:t>
                    </m:r>
                  </m:oMath>
                </a14:m>
                <a:r>
                  <a:rPr lang="en-US" sz="1800" b="1" dirty="0">
                    <a:solidFill>
                      <a:srgbClr val="0070C0"/>
                    </a:solidFill>
                    <a:ea typeface="Cambria Math" panose="02040503050406030204" pitchFamily="18" charset="0"/>
                  </a:rPr>
                  <a:t> </a:t>
                </a:r>
                <a14:m>
                  <m:oMath xmlns:m="http://schemas.openxmlformats.org/officeDocument/2006/math">
                    <m:r>
                      <a:rPr lang="en-US" sz="1800" b="1" i="1">
                        <a:solidFill>
                          <a:srgbClr val="0070C0"/>
                        </a:solidFill>
                        <a:latin typeface="Cambria Math" panose="02040503050406030204" pitchFamily="18" charset="0"/>
                        <a:ea typeface="Cambria Math" panose="02040503050406030204" pitchFamily="18" charset="0"/>
                      </a:rPr>
                      <m:t>→</m:t>
                    </m:r>
                    <m:sSub>
                      <m:sSubPr>
                        <m:ctrlPr>
                          <a:rPr lang="ru-RU" sz="1800" b="1" i="1">
                            <a:solidFill>
                              <a:srgbClr val="0070C0"/>
                            </a:solidFill>
                            <a:latin typeface="Cambria Math" panose="02040503050406030204" pitchFamily="18" charset="0"/>
                            <a:ea typeface="Cambria Math" panose="02040503050406030204" pitchFamily="18" charset="0"/>
                            <a:cs typeface="Arial" panose="020B0604020202020204" pitchFamily="34" charset="0"/>
                          </a:rPr>
                        </m:ctrlPr>
                      </m:sSubPr>
                      <m:e>
                        <m:r>
                          <a:rPr lang="en-US" sz="1800" b="1" i="1">
                            <a:solidFill>
                              <a:srgbClr val="0070C0"/>
                            </a:solidFill>
                            <a:latin typeface="Cambria Math" panose="02040503050406030204" pitchFamily="18" charset="0"/>
                            <a:ea typeface="Cambria Math" panose="02040503050406030204" pitchFamily="18" charset="0"/>
                            <a:cs typeface="Arial" panose="020B0604020202020204" pitchFamily="34" charset="0"/>
                          </a:rPr>
                          <m:t>𝑲</m:t>
                        </m:r>
                      </m:e>
                      <m:sub>
                        <m:r>
                          <a:rPr lang="ru-RU" sz="1800" b="1" i="0" smtClean="0">
                            <a:solidFill>
                              <a:srgbClr val="0070C0"/>
                            </a:solidFill>
                            <a:latin typeface="Cambria Math" panose="02040503050406030204" pitchFamily="18" charset="0"/>
                            <a:ea typeface="Cambria Math" panose="02040503050406030204" pitchFamily="18" charset="0"/>
                            <a:cs typeface="Arial" panose="020B0604020202020204" pitchFamily="34" charset="0"/>
                          </a:rPr>
                          <m:t>Б</m:t>
                        </m:r>
                        <m:r>
                          <a:rPr lang="ru-RU" sz="1800" b="1">
                            <a:solidFill>
                              <a:srgbClr val="0070C0"/>
                            </a:solidFill>
                            <a:latin typeface="Cambria Math" panose="02040503050406030204" pitchFamily="18" charset="0"/>
                            <a:ea typeface="Cambria Math" panose="02040503050406030204" pitchFamily="18" charset="0"/>
                            <a:cs typeface="Arial" panose="020B0604020202020204" pitchFamily="34" charset="0"/>
                          </a:rPr>
                          <m:t>орис</m:t>
                        </m:r>
                      </m:sub>
                    </m:sSub>
                    <m:r>
                      <a:rPr lang="en-US" sz="1800" b="1" i="0" smtClean="0">
                        <a:solidFill>
                          <a:srgbClr val="0070C0"/>
                        </a:solidFill>
                        <a:latin typeface="Cambria Math" panose="02040503050406030204" pitchFamily="18" charset="0"/>
                        <a:ea typeface="Cambria Math" panose="02040503050406030204" pitchFamily="18" charset="0"/>
                        <a:cs typeface="Arial" panose="020B0604020202020204" pitchFamily="34" charset="0"/>
                      </a:rPr>
                      <m:t>𝐁</m:t>
                    </m:r>
                  </m:oMath>
                </a14:m>
                <a:endParaRPr lang="en-US" sz="1800" b="1" dirty="0"/>
              </a:p>
            </p:txBody>
          </p:sp>
        </mc:Choice>
        <mc:Fallback xmlns="">
          <p:sp>
            <p:nvSpPr>
              <p:cNvPr id="4" name="Текст 3"/>
              <p:cNvSpPr txBox="1">
                <a:spLocks noRot="1" noChangeAspect="1" noMove="1" noResize="1" noEditPoints="1" noAdjustHandles="1" noChangeArrowheads="1" noChangeShapeType="1" noTextEdit="1"/>
              </p:cNvSpPr>
              <p:nvPr/>
            </p:nvSpPr>
            <p:spPr>
              <a:xfrm>
                <a:off x="4185053" y="5445767"/>
                <a:ext cx="4032448" cy="1404008"/>
              </a:xfrm>
              <a:prstGeom prst="rect">
                <a:avLst/>
              </a:prstGeom>
              <a:blipFill rotWithShape="0">
                <a:blip r:embed="rId2"/>
                <a:stretch>
                  <a:fillRect l="-1059" t="-3030"/>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5" name="Объект 4"/>
              <p:cNvSpPr>
                <a:spLocks noGrp="1"/>
              </p:cNvSpPr>
              <p:nvPr>
                <p:ph sz="half" idx="4294967295"/>
              </p:nvPr>
            </p:nvSpPr>
            <p:spPr>
              <a:xfrm>
                <a:off x="251520" y="3252510"/>
                <a:ext cx="4032448" cy="3488858"/>
              </a:xfrm>
              <a:prstGeom prst="rect">
                <a:avLst/>
              </a:prstGeom>
            </p:spPr>
            <p:txBody>
              <a:bodyPr>
                <a:noAutofit/>
              </a:bodyPr>
              <a:lstStyle/>
              <a:p>
                <a:pPr marL="342900" indent="-342900">
                  <a:buAutoNum type="arabicPeriod"/>
                </a:pPr>
                <a:r>
                  <a:rPr lang="ru-RU" sz="1600" dirty="0" smtClean="0"/>
                  <a:t>Аксиомы закрыты</a:t>
                </a:r>
                <a:r>
                  <a:rPr lang="ru-RU" sz="1600" dirty="0"/>
                  <a:t>х</a:t>
                </a:r>
                <a:r>
                  <a:rPr lang="ru-RU" sz="1600" dirty="0" smtClean="0"/>
                  <a:t> параметров(тайна).</a:t>
                </a:r>
                <a:endParaRPr lang="en-US" sz="1600" dirty="0" smtClean="0">
                  <a:solidFill>
                    <a:srgbClr val="0070C0"/>
                  </a:solidFill>
                  <a:ea typeface="Cambria Math" panose="02040503050406030204" pitchFamily="18" charset="0"/>
                  <a:cs typeface="Arial" panose="020B0604020202020204" pitchFamily="34" charset="0"/>
                </a:endParaRPr>
              </a:p>
              <a:p>
                <a:pPr marL="0" indent="0">
                  <a:buNone/>
                </a:pPr>
                <a:r>
                  <a:rPr lang="en-US" sz="1800" b="1" dirty="0" smtClean="0">
                    <a:solidFill>
                      <a:srgbClr val="0070C0"/>
                    </a:solidFill>
                    <a:ea typeface="Cambria Math" panose="02040503050406030204" pitchFamily="18" charset="0"/>
                    <a:cs typeface="Arial" panose="020B0604020202020204" pitchFamily="34" charset="0"/>
                  </a:rPr>
                  <a:t>a</a:t>
                </a:r>
                <a:r>
                  <a:rPr lang="ru-RU" sz="1800" b="1" dirty="0">
                    <a:solidFill>
                      <a:srgbClr val="0070C0"/>
                    </a:solidFill>
                    <a:ea typeface="Cambria Math" panose="02040503050406030204" pitchFamily="18" charset="0"/>
                    <a:cs typeface="Arial" panose="020B0604020202020204" pitchFamily="34" charset="0"/>
                  </a:rPr>
                  <a:t> </a:t>
                </a:r>
                <a14:m>
                  <m:oMath xmlns:m="http://schemas.openxmlformats.org/officeDocument/2006/math">
                    <m:r>
                      <a:rPr lang="ru-RU" sz="1800" b="1" i="0">
                        <a:solidFill>
                          <a:srgbClr val="0070C0"/>
                        </a:solidFill>
                        <a:latin typeface="Cambria Math" panose="02040503050406030204" pitchFamily="18" charset="0"/>
                        <a:ea typeface="Cambria Math" panose="02040503050406030204" pitchFamily="18" charset="0"/>
                        <a:cs typeface="Arial" panose="020B0604020202020204" pitchFamily="34" charset="0"/>
                      </a:rPr>
                      <m:t>≡ </m:t>
                    </m:r>
                    <m:sSub>
                      <m:sSubPr>
                        <m:ctrlPr>
                          <a:rPr lang="ru-RU" sz="1800" b="1" i="1">
                            <a:solidFill>
                              <a:srgbClr val="0070C0"/>
                            </a:solidFill>
                            <a:latin typeface="Cambria Math" panose="02040503050406030204" pitchFamily="18" charset="0"/>
                            <a:ea typeface="Cambria Math" panose="02040503050406030204" pitchFamily="18" charset="0"/>
                            <a:cs typeface="Arial" panose="020B0604020202020204" pitchFamily="34" charset="0"/>
                          </a:rPr>
                        </m:ctrlPr>
                      </m:sSubPr>
                      <m:e>
                        <m:r>
                          <a:rPr lang="en-US" sz="1800" b="1" i="0">
                            <a:solidFill>
                              <a:srgbClr val="0070C0"/>
                            </a:solidFill>
                            <a:latin typeface="Cambria Math" panose="02040503050406030204" pitchFamily="18" charset="0"/>
                            <a:ea typeface="Cambria Math" panose="02040503050406030204" pitchFamily="18" charset="0"/>
                            <a:cs typeface="Arial" panose="020B0604020202020204" pitchFamily="34" charset="0"/>
                          </a:rPr>
                          <m:t>𝐊</m:t>
                        </m:r>
                      </m:e>
                      <m:sub>
                        <m:r>
                          <a:rPr lang="ru-RU" sz="1800" b="1" i="0" smtClean="0">
                            <a:solidFill>
                              <a:srgbClr val="0070C0"/>
                            </a:solidFill>
                            <a:latin typeface="Cambria Math" panose="02040503050406030204" pitchFamily="18" charset="0"/>
                            <a:ea typeface="Cambria Math" panose="02040503050406030204" pitchFamily="18" charset="0"/>
                            <a:cs typeface="Arial" panose="020B0604020202020204" pitchFamily="34" charset="0"/>
                          </a:rPr>
                          <m:t>Аня</m:t>
                        </m:r>
                      </m:sub>
                    </m:sSub>
                    <m:r>
                      <a:rPr lang="en-US" sz="1800" b="1" i="0" smtClean="0">
                        <a:solidFill>
                          <a:srgbClr val="0070C0"/>
                        </a:solidFill>
                        <a:latin typeface="Cambria Math" panose="02040503050406030204" pitchFamily="18" charset="0"/>
                        <a:ea typeface="Cambria Math" panose="02040503050406030204" pitchFamily="18" charset="0"/>
                        <a:cs typeface="Arial" panose="020B0604020202020204" pitchFamily="34" charset="0"/>
                      </a:rPr>
                      <m:t>𝐚</m:t>
                    </m:r>
                  </m:oMath>
                </a14:m>
                <a:r>
                  <a:rPr lang="en-US" sz="1800" b="1" dirty="0" smtClean="0"/>
                  <a:t> </a:t>
                </a:r>
                <a:r>
                  <a:rPr lang="ru-RU" sz="1800" b="1" dirty="0" smtClean="0"/>
                  <a:t>         </a:t>
                </a:r>
                <a14:m>
                  <m:oMath xmlns:m="http://schemas.openxmlformats.org/officeDocument/2006/math">
                    <m:r>
                      <a:rPr lang="en-US" sz="1800" b="1" i="0" smtClean="0">
                        <a:solidFill>
                          <a:srgbClr val="0070C0"/>
                        </a:solidFill>
                        <a:latin typeface="Cambria Math" panose="02040503050406030204" pitchFamily="18" charset="0"/>
                        <a:ea typeface="Cambria Math" panose="02040503050406030204" pitchFamily="18" charset="0"/>
                        <a:cs typeface="Arial" panose="020B0604020202020204" pitchFamily="34" charset="0"/>
                      </a:rPr>
                      <m:t>𝐊𝐞𝐲</m:t>
                    </m:r>
                    <m:r>
                      <a:rPr lang="ru-RU" sz="1800" b="1" i="0">
                        <a:solidFill>
                          <a:srgbClr val="0070C0"/>
                        </a:solidFill>
                        <a:latin typeface="Cambria Math" panose="02040503050406030204" pitchFamily="18" charset="0"/>
                        <a:ea typeface="Cambria Math" panose="02040503050406030204" pitchFamily="18" charset="0"/>
                        <a:cs typeface="Arial" panose="020B0604020202020204" pitchFamily="34" charset="0"/>
                      </a:rPr>
                      <m:t>≡</m:t>
                    </m:r>
                    <m:sSub>
                      <m:sSubPr>
                        <m:ctrlPr>
                          <a:rPr lang="ru-RU" sz="1800" b="1" i="1">
                            <a:solidFill>
                              <a:srgbClr val="0070C0"/>
                            </a:solidFill>
                            <a:latin typeface="Cambria Math" panose="02040503050406030204" pitchFamily="18" charset="0"/>
                            <a:ea typeface="Cambria Math" panose="02040503050406030204" pitchFamily="18" charset="0"/>
                            <a:cs typeface="Arial" panose="020B0604020202020204" pitchFamily="34" charset="0"/>
                          </a:rPr>
                        </m:ctrlPr>
                      </m:sSubPr>
                      <m:e>
                        <m:r>
                          <a:rPr lang="en-US" sz="1800" b="1" i="0">
                            <a:solidFill>
                              <a:srgbClr val="0070C0"/>
                            </a:solidFill>
                            <a:latin typeface="Cambria Math" panose="02040503050406030204" pitchFamily="18" charset="0"/>
                            <a:ea typeface="Cambria Math" panose="02040503050406030204" pitchFamily="18" charset="0"/>
                            <a:cs typeface="Arial" panose="020B0604020202020204" pitchFamily="34" charset="0"/>
                          </a:rPr>
                          <m:t>𝐊</m:t>
                        </m:r>
                      </m:e>
                      <m:sub>
                        <m:r>
                          <a:rPr lang="ru-RU" sz="1800" b="1">
                            <a:solidFill>
                              <a:srgbClr val="0070C0"/>
                            </a:solidFill>
                            <a:latin typeface="Cambria Math" panose="02040503050406030204" pitchFamily="18" charset="0"/>
                            <a:ea typeface="Cambria Math" panose="02040503050406030204" pitchFamily="18" charset="0"/>
                            <a:cs typeface="Arial" panose="020B0604020202020204" pitchFamily="34" charset="0"/>
                          </a:rPr>
                          <m:t>Аня</m:t>
                        </m:r>
                      </m:sub>
                    </m:sSub>
                    <m:r>
                      <a:rPr lang="en-US" sz="1800" b="1" i="0" smtClean="0">
                        <a:solidFill>
                          <a:srgbClr val="0070C0"/>
                        </a:solidFill>
                        <a:latin typeface="Cambria Math" panose="02040503050406030204" pitchFamily="18" charset="0"/>
                        <a:ea typeface="Cambria Math" panose="02040503050406030204" pitchFamily="18" charset="0"/>
                        <a:cs typeface="Arial" panose="020B0604020202020204" pitchFamily="34" charset="0"/>
                      </a:rPr>
                      <m:t>𝐊𝐞𝐲</m:t>
                    </m:r>
                  </m:oMath>
                </a14:m>
                <a:r>
                  <a:rPr lang="ru-RU" sz="1800" b="1" dirty="0" smtClean="0"/>
                  <a:t>      </a:t>
                </a:r>
                <a:endParaRPr lang="en-US" sz="1800" b="1" dirty="0" smtClean="0"/>
              </a:p>
              <a:p>
                <a:pPr marL="0" indent="0">
                  <a:buNone/>
                </a:pPr>
                <a14:m>
                  <m:oMath xmlns:m="http://schemas.openxmlformats.org/officeDocument/2006/math">
                    <m:sSub>
                      <m:sSubPr>
                        <m:ctrlPr>
                          <a:rPr lang="ru-RU" sz="1800" b="1" i="1">
                            <a:solidFill>
                              <a:srgbClr val="0070C0"/>
                            </a:solidFill>
                            <a:latin typeface="Cambria Math" panose="02040503050406030204" pitchFamily="18" charset="0"/>
                            <a:ea typeface="Cambria Math" panose="02040503050406030204" pitchFamily="18" charset="0"/>
                            <a:cs typeface="Arial" panose="020B0604020202020204" pitchFamily="34" charset="0"/>
                          </a:rPr>
                        </m:ctrlPr>
                      </m:sSubPr>
                      <m:e>
                        <m:r>
                          <a:rPr lang="en-US" sz="1800" b="1" i="0" smtClean="0">
                            <a:solidFill>
                              <a:srgbClr val="0070C0"/>
                            </a:solidFill>
                            <a:latin typeface="Cambria Math" panose="02040503050406030204" pitchFamily="18" charset="0"/>
                            <a:ea typeface="Cambria Math" panose="02040503050406030204" pitchFamily="18" charset="0"/>
                            <a:cs typeface="Arial" panose="020B0604020202020204" pitchFamily="34" charset="0"/>
                          </a:rPr>
                          <m:t>𝐛</m:t>
                        </m:r>
                        <m:r>
                          <a:rPr lang="ru-RU" sz="1800" b="1" i="0">
                            <a:solidFill>
                              <a:srgbClr val="0070C0"/>
                            </a:solidFill>
                            <a:latin typeface="Cambria Math" panose="02040503050406030204" pitchFamily="18" charset="0"/>
                            <a:ea typeface="Cambria Math" panose="02040503050406030204" pitchFamily="18" charset="0"/>
                            <a:cs typeface="Arial" panose="020B0604020202020204" pitchFamily="34" charset="0"/>
                          </a:rPr>
                          <m:t>≡</m:t>
                        </m:r>
                        <m:r>
                          <a:rPr lang="en-US" sz="1800" b="1" i="0">
                            <a:solidFill>
                              <a:srgbClr val="0070C0"/>
                            </a:solidFill>
                            <a:latin typeface="Cambria Math" panose="02040503050406030204" pitchFamily="18" charset="0"/>
                            <a:ea typeface="Cambria Math" panose="02040503050406030204" pitchFamily="18" charset="0"/>
                            <a:cs typeface="Arial" panose="020B0604020202020204" pitchFamily="34" charset="0"/>
                          </a:rPr>
                          <m:t>𝐊</m:t>
                        </m:r>
                      </m:e>
                      <m:sub>
                        <m:r>
                          <a:rPr lang="ru-RU" sz="1800" b="1" i="0" smtClean="0">
                            <a:solidFill>
                              <a:srgbClr val="0070C0"/>
                            </a:solidFill>
                            <a:latin typeface="Cambria Math" panose="02040503050406030204" pitchFamily="18" charset="0"/>
                            <a:ea typeface="Cambria Math" panose="02040503050406030204" pitchFamily="18" charset="0"/>
                            <a:cs typeface="Arial" panose="020B0604020202020204" pitchFamily="34" charset="0"/>
                          </a:rPr>
                          <m:t>Борис</m:t>
                        </m:r>
                      </m:sub>
                    </m:sSub>
                    <m:r>
                      <a:rPr lang="en-US" sz="1800" b="1" i="0" smtClean="0">
                        <a:solidFill>
                          <a:srgbClr val="0070C0"/>
                        </a:solidFill>
                        <a:latin typeface="Cambria Math" panose="02040503050406030204" pitchFamily="18" charset="0"/>
                        <a:ea typeface="Cambria Math" panose="02040503050406030204" pitchFamily="18" charset="0"/>
                        <a:cs typeface="Arial" panose="020B0604020202020204" pitchFamily="34" charset="0"/>
                      </a:rPr>
                      <m:t>𝐛</m:t>
                    </m:r>
                  </m:oMath>
                </a14:m>
                <a:r>
                  <a:rPr lang="en-US" sz="1800" b="1" dirty="0" smtClean="0"/>
                  <a:t>       </a:t>
                </a:r>
                <a14:m>
                  <m:oMath xmlns:m="http://schemas.openxmlformats.org/officeDocument/2006/math">
                    <m:sSub>
                      <m:sSubPr>
                        <m:ctrlPr>
                          <a:rPr lang="ru-RU" sz="1800" b="1" i="1">
                            <a:solidFill>
                              <a:srgbClr val="0070C0"/>
                            </a:solidFill>
                            <a:latin typeface="Cambria Math" panose="02040503050406030204" pitchFamily="18" charset="0"/>
                            <a:ea typeface="Cambria Math" panose="02040503050406030204" pitchFamily="18" charset="0"/>
                            <a:cs typeface="Arial" panose="020B0604020202020204" pitchFamily="34" charset="0"/>
                          </a:rPr>
                        </m:ctrlPr>
                      </m:sSubPr>
                      <m:e>
                        <m:r>
                          <a:rPr lang="en-US" sz="1800" b="1" i="0" smtClean="0">
                            <a:solidFill>
                              <a:srgbClr val="0070C0"/>
                            </a:solidFill>
                            <a:latin typeface="Cambria Math" panose="02040503050406030204" pitchFamily="18" charset="0"/>
                            <a:ea typeface="Cambria Math" panose="02040503050406030204" pitchFamily="18" charset="0"/>
                            <a:cs typeface="Arial" panose="020B0604020202020204" pitchFamily="34" charset="0"/>
                          </a:rPr>
                          <m:t>𝐊𝐞𝐲</m:t>
                        </m:r>
                        <m:r>
                          <a:rPr lang="ru-RU" sz="1800" b="1" i="0">
                            <a:solidFill>
                              <a:srgbClr val="0070C0"/>
                            </a:solidFill>
                            <a:latin typeface="Cambria Math" panose="02040503050406030204" pitchFamily="18" charset="0"/>
                            <a:ea typeface="Cambria Math" panose="02040503050406030204" pitchFamily="18" charset="0"/>
                            <a:cs typeface="Arial" panose="020B0604020202020204" pitchFamily="34" charset="0"/>
                          </a:rPr>
                          <m:t>≡</m:t>
                        </m:r>
                        <m:r>
                          <a:rPr lang="en-US" sz="1800" b="1" i="0">
                            <a:solidFill>
                              <a:srgbClr val="0070C0"/>
                            </a:solidFill>
                            <a:latin typeface="Cambria Math" panose="02040503050406030204" pitchFamily="18" charset="0"/>
                            <a:ea typeface="Cambria Math" panose="02040503050406030204" pitchFamily="18" charset="0"/>
                            <a:cs typeface="Arial" panose="020B0604020202020204" pitchFamily="34" charset="0"/>
                          </a:rPr>
                          <m:t>𝐊</m:t>
                        </m:r>
                      </m:e>
                      <m:sub>
                        <m:r>
                          <a:rPr lang="ru-RU" sz="1800" b="1">
                            <a:solidFill>
                              <a:srgbClr val="0070C0"/>
                            </a:solidFill>
                            <a:latin typeface="Cambria Math" panose="02040503050406030204" pitchFamily="18" charset="0"/>
                            <a:ea typeface="Cambria Math" panose="02040503050406030204" pitchFamily="18" charset="0"/>
                            <a:cs typeface="Arial" panose="020B0604020202020204" pitchFamily="34" charset="0"/>
                          </a:rPr>
                          <m:t>Борис</m:t>
                        </m:r>
                      </m:sub>
                    </m:sSub>
                    <m:r>
                      <a:rPr lang="en-US" sz="1800" b="1" i="0" smtClean="0">
                        <a:solidFill>
                          <a:srgbClr val="0070C0"/>
                        </a:solidFill>
                        <a:latin typeface="Cambria Math" panose="02040503050406030204" pitchFamily="18" charset="0"/>
                        <a:ea typeface="Cambria Math" panose="02040503050406030204" pitchFamily="18" charset="0"/>
                        <a:cs typeface="Arial" panose="020B0604020202020204" pitchFamily="34" charset="0"/>
                      </a:rPr>
                      <m:t>𝐊𝐞𝐲</m:t>
                    </m:r>
                  </m:oMath>
                </a14:m>
                <a:endParaRPr lang="en-US" sz="1800" b="1" dirty="0" smtClean="0"/>
              </a:p>
              <a:p>
                <a:pPr marL="0" indent="0">
                  <a:buNone/>
                </a:pPr>
                <a14:m>
                  <m:oMath xmlns:m="http://schemas.openxmlformats.org/officeDocument/2006/math">
                    <m:r>
                      <a:rPr lang="en-US" sz="1800" b="1" i="1">
                        <a:solidFill>
                          <a:srgbClr val="0070C0"/>
                        </a:solidFill>
                        <a:latin typeface="Cambria Math" panose="02040503050406030204" pitchFamily="18" charset="0"/>
                        <a:ea typeface="Cambria Math" panose="02040503050406030204" pitchFamily="18" charset="0"/>
                        <a:cs typeface="Arial" panose="020B0604020202020204" pitchFamily="34" charset="0"/>
                      </a:rPr>
                      <m:t>𝑨</m:t>
                    </m:r>
                    <m:r>
                      <a:rPr lang="ru-RU" sz="1800" b="1" i="1">
                        <a:solidFill>
                          <a:srgbClr val="0070C0"/>
                        </a:solidFill>
                        <a:latin typeface="Cambria Math" panose="02040503050406030204" pitchFamily="18" charset="0"/>
                        <a:ea typeface="Cambria Math" panose="02040503050406030204" pitchFamily="18" charset="0"/>
                        <a:cs typeface="Arial" panose="020B0604020202020204" pitchFamily="34" charset="0"/>
                      </a:rPr>
                      <m:t>≡</m:t>
                    </m:r>
                    <m:sSub>
                      <m:sSubPr>
                        <m:ctrlPr>
                          <a:rPr lang="ru-RU" sz="1800" b="1" i="1">
                            <a:solidFill>
                              <a:srgbClr val="0070C0"/>
                            </a:solidFill>
                            <a:latin typeface="Cambria Math" panose="02040503050406030204" pitchFamily="18" charset="0"/>
                            <a:ea typeface="Cambria Math" panose="02040503050406030204" pitchFamily="18" charset="0"/>
                            <a:cs typeface="Arial" panose="020B0604020202020204" pitchFamily="34" charset="0"/>
                          </a:rPr>
                        </m:ctrlPr>
                      </m:sSubPr>
                      <m:e>
                        <m:r>
                          <a:rPr lang="en-US" sz="1800" b="1" i="1">
                            <a:solidFill>
                              <a:srgbClr val="0070C0"/>
                            </a:solidFill>
                            <a:latin typeface="Cambria Math" panose="02040503050406030204" pitchFamily="18" charset="0"/>
                            <a:ea typeface="Cambria Math" panose="02040503050406030204" pitchFamily="18" charset="0"/>
                            <a:cs typeface="Arial" panose="020B0604020202020204" pitchFamily="34" charset="0"/>
                          </a:rPr>
                          <m:t>𝑲</m:t>
                        </m:r>
                      </m:e>
                      <m:sub>
                        <m:r>
                          <a:rPr lang="ru-RU" sz="1800" b="1" i="1">
                            <a:solidFill>
                              <a:srgbClr val="0070C0"/>
                            </a:solidFill>
                            <a:latin typeface="Cambria Math" panose="02040503050406030204" pitchFamily="18" charset="0"/>
                            <a:ea typeface="Cambria Math" panose="02040503050406030204" pitchFamily="18" charset="0"/>
                            <a:cs typeface="Arial" panose="020B0604020202020204" pitchFamily="34" charset="0"/>
                          </a:rPr>
                          <m:t>Аня</m:t>
                        </m:r>
                      </m:sub>
                    </m:sSub>
                    <m:r>
                      <a:rPr lang="en-US" sz="1800" b="1" i="1">
                        <a:solidFill>
                          <a:srgbClr val="0070C0"/>
                        </a:solidFill>
                        <a:latin typeface="Cambria Math" panose="02040503050406030204" pitchFamily="18" charset="0"/>
                        <a:ea typeface="Cambria Math" panose="02040503050406030204" pitchFamily="18" charset="0"/>
                        <a:cs typeface="Arial" panose="020B0604020202020204" pitchFamily="34" charset="0"/>
                      </a:rPr>
                      <m:t>𝑨</m:t>
                    </m:r>
                    <m:r>
                      <a:rPr lang="en-US" sz="1800" b="1" i="1">
                        <a:solidFill>
                          <a:srgbClr val="0070C0"/>
                        </a:solidFill>
                        <a:latin typeface="Cambria Math" panose="02040503050406030204" pitchFamily="18" charset="0"/>
                        <a:ea typeface="Cambria Math" panose="02040503050406030204" pitchFamily="18" charset="0"/>
                        <a:cs typeface="Arial" panose="020B0604020202020204" pitchFamily="34" charset="0"/>
                      </a:rPr>
                      <m:t>              </m:t>
                    </m:r>
                    <m:r>
                      <a:rPr lang="en-US" sz="1800" b="1" i="1">
                        <a:solidFill>
                          <a:srgbClr val="0070C0"/>
                        </a:solidFill>
                        <a:latin typeface="Cambria Math" panose="02040503050406030204" pitchFamily="18" charset="0"/>
                        <a:ea typeface="Cambria Math" panose="02040503050406030204" pitchFamily="18" charset="0"/>
                        <a:cs typeface="Arial" panose="020B0604020202020204" pitchFamily="34" charset="0"/>
                      </a:rPr>
                      <m:t>𝑩</m:t>
                    </m:r>
                    <m:r>
                      <a:rPr lang="ru-RU" sz="1800" b="1" i="1">
                        <a:solidFill>
                          <a:srgbClr val="0070C0"/>
                        </a:solidFill>
                        <a:latin typeface="Cambria Math" panose="02040503050406030204" pitchFamily="18" charset="0"/>
                        <a:ea typeface="Cambria Math" panose="02040503050406030204" pitchFamily="18" charset="0"/>
                        <a:cs typeface="Arial" panose="020B0604020202020204" pitchFamily="34" charset="0"/>
                      </a:rPr>
                      <m:t>≡</m:t>
                    </m:r>
                    <m:sSub>
                      <m:sSubPr>
                        <m:ctrlPr>
                          <a:rPr lang="ru-RU" sz="1800" b="1" i="1">
                            <a:solidFill>
                              <a:srgbClr val="0070C0"/>
                            </a:solidFill>
                            <a:latin typeface="Cambria Math" panose="02040503050406030204" pitchFamily="18" charset="0"/>
                            <a:ea typeface="Cambria Math" panose="02040503050406030204" pitchFamily="18" charset="0"/>
                            <a:cs typeface="Arial" panose="020B0604020202020204" pitchFamily="34" charset="0"/>
                          </a:rPr>
                        </m:ctrlPr>
                      </m:sSubPr>
                      <m:e>
                        <m:r>
                          <a:rPr lang="en-US" sz="1800" b="1" i="1">
                            <a:solidFill>
                              <a:srgbClr val="0070C0"/>
                            </a:solidFill>
                            <a:latin typeface="Cambria Math" panose="02040503050406030204" pitchFamily="18" charset="0"/>
                            <a:ea typeface="Cambria Math" panose="02040503050406030204" pitchFamily="18" charset="0"/>
                            <a:cs typeface="Arial" panose="020B0604020202020204" pitchFamily="34" charset="0"/>
                          </a:rPr>
                          <m:t>𝑲</m:t>
                        </m:r>
                      </m:e>
                      <m:sub>
                        <m:r>
                          <a:rPr lang="ru-RU" sz="1800" b="1" i="1">
                            <a:solidFill>
                              <a:srgbClr val="0070C0"/>
                            </a:solidFill>
                            <a:latin typeface="Cambria Math" panose="02040503050406030204" pitchFamily="18" charset="0"/>
                            <a:ea typeface="Cambria Math" panose="02040503050406030204" pitchFamily="18" charset="0"/>
                            <a:cs typeface="Arial" panose="020B0604020202020204" pitchFamily="34" charset="0"/>
                          </a:rPr>
                          <m:t>Аня</m:t>
                        </m:r>
                      </m:sub>
                    </m:sSub>
                    <m:r>
                      <a:rPr lang="en-US" sz="1800" b="1" i="1">
                        <a:solidFill>
                          <a:srgbClr val="0070C0"/>
                        </a:solidFill>
                        <a:latin typeface="Cambria Math" panose="02040503050406030204" pitchFamily="18" charset="0"/>
                        <a:ea typeface="Cambria Math" panose="02040503050406030204" pitchFamily="18" charset="0"/>
                        <a:cs typeface="Arial" panose="020B0604020202020204" pitchFamily="34" charset="0"/>
                      </a:rPr>
                      <m:t>𝑩</m:t>
                    </m:r>
                  </m:oMath>
                </a14:m>
                <a:r>
                  <a:rPr lang="en-US" sz="1800" b="1" dirty="0" smtClean="0"/>
                  <a:t> </a:t>
                </a:r>
              </a:p>
              <a:p>
                <a:pPr marL="0" indent="0">
                  <a:buNone/>
                </a:pPr>
                <a14:m>
                  <m:oMath xmlns:m="http://schemas.openxmlformats.org/officeDocument/2006/math">
                    <m:r>
                      <a:rPr lang="en-US" sz="1800" b="1" i="1">
                        <a:solidFill>
                          <a:srgbClr val="0070C0"/>
                        </a:solidFill>
                        <a:latin typeface="Cambria Math" panose="02040503050406030204" pitchFamily="18" charset="0"/>
                        <a:ea typeface="Cambria Math" panose="02040503050406030204" pitchFamily="18" charset="0"/>
                        <a:cs typeface="Arial" panose="020B0604020202020204" pitchFamily="34" charset="0"/>
                      </a:rPr>
                      <m:t>𝑩</m:t>
                    </m:r>
                    <m:r>
                      <a:rPr lang="ru-RU" sz="1800" b="1" i="1">
                        <a:solidFill>
                          <a:srgbClr val="0070C0"/>
                        </a:solidFill>
                        <a:latin typeface="Cambria Math" panose="02040503050406030204" pitchFamily="18" charset="0"/>
                        <a:ea typeface="Cambria Math" panose="02040503050406030204" pitchFamily="18" charset="0"/>
                        <a:cs typeface="Arial" panose="020B0604020202020204" pitchFamily="34" charset="0"/>
                      </a:rPr>
                      <m:t>≡</m:t>
                    </m:r>
                    <m:sSub>
                      <m:sSubPr>
                        <m:ctrlPr>
                          <a:rPr lang="ru-RU" sz="1800" b="1" i="1">
                            <a:solidFill>
                              <a:srgbClr val="0070C0"/>
                            </a:solidFill>
                            <a:latin typeface="Cambria Math" panose="02040503050406030204" pitchFamily="18" charset="0"/>
                            <a:ea typeface="Cambria Math" panose="02040503050406030204" pitchFamily="18" charset="0"/>
                            <a:cs typeface="Arial" panose="020B0604020202020204" pitchFamily="34" charset="0"/>
                          </a:rPr>
                        </m:ctrlPr>
                      </m:sSubPr>
                      <m:e>
                        <m:r>
                          <a:rPr lang="en-US" sz="1800" b="1" i="1">
                            <a:solidFill>
                              <a:srgbClr val="0070C0"/>
                            </a:solidFill>
                            <a:latin typeface="Cambria Math" panose="02040503050406030204" pitchFamily="18" charset="0"/>
                            <a:ea typeface="Cambria Math" panose="02040503050406030204" pitchFamily="18" charset="0"/>
                            <a:cs typeface="Arial" panose="020B0604020202020204" pitchFamily="34" charset="0"/>
                          </a:rPr>
                          <m:t>𝑲</m:t>
                        </m:r>
                      </m:e>
                      <m:sub>
                        <m:r>
                          <a:rPr lang="ru-RU" sz="1800" b="1" i="1">
                            <a:solidFill>
                              <a:srgbClr val="0070C0"/>
                            </a:solidFill>
                            <a:latin typeface="Cambria Math" panose="02040503050406030204" pitchFamily="18" charset="0"/>
                            <a:ea typeface="Cambria Math" panose="02040503050406030204" pitchFamily="18" charset="0"/>
                            <a:cs typeface="Arial" panose="020B0604020202020204" pitchFamily="34" charset="0"/>
                          </a:rPr>
                          <m:t>Борис</m:t>
                        </m:r>
                      </m:sub>
                    </m:sSub>
                    <m:r>
                      <a:rPr lang="en-US" sz="1800" b="1" i="1">
                        <a:solidFill>
                          <a:srgbClr val="0070C0"/>
                        </a:solidFill>
                        <a:latin typeface="Cambria Math" panose="02040503050406030204" pitchFamily="18" charset="0"/>
                        <a:ea typeface="Cambria Math" panose="02040503050406030204" pitchFamily="18" charset="0"/>
                        <a:cs typeface="Arial" panose="020B0604020202020204" pitchFamily="34" charset="0"/>
                      </a:rPr>
                      <m:t>𝑩</m:t>
                    </m:r>
                    <m:r>
                      <a:rPr lang="en-US" sz="1800" b="1" i="1">
                        <a:solidFill>
                          <a:srgbClr val="0070C0"/>
                        </a:solidFill>
                        <a:latin typeface="Cambria Math" panose="02040503050406030204" pitchFamily="18" charset="0"/>
                        <a:ea typeface="Cambria Math" panose="02040503050406030204" pitchFamily="18" charset="0"/>
                        <a:cs typeface="Arial" panose="020B0604020202020204" pitchFamily="34" charset="0"/>
                      </a:rPr>
                      <m:t>           </m:t>
                    </m:r>
                    <m:r>
                      <a:rPr lang="en-US" sz="1800" b="1" i="1">
                        <a:solidFill>
                          <a:srgbClr val="0070C0"/>
                        </a:solidFill>
                        <a:latin typeface="Cambria Math" panose="02040503050406030204" pitchFamily="18" charset="0"/>
                        <a:ea typeface="Cambria Math" panose="02040503050406030204" pitchFamily="18" charset="0"/>
                        <a:cs typeface="Arial" panose="020B0604020202020204" pitchFamily="34" charset="0"/>
                      </a:rPr>
                      <m:t>𝑨</m:t>
                    </m:r>
                    <m:r>
                      <a:rPr lang="ru-RU" sz="1800" b="1" i="1">
                        <a:solidFill>
                          <a:srgbClr val="0070C0"/>
                        </a:solidFill>
                        <a:latin typeface="Cambria Math" panose="02040503050406030204" pitchFamily="18" charset="0"/>
                        <a:ea typeface="Cambria Math" panose="02040503050406030204" pitchFamily="18" charset="0"/>
                        <a:cs typeface="Arial" panose="020B0604020202020204" pitchFamily="34" charset="0"/>
                      </a:rPr>
                      <m:t>≡</m:t>
                    </m:r>
                    <m:sSub>
                      <m:sSubPr>
                        <m:ctrlPr>
                          <a:rPr lang="ru-RU" sz="1800" b="1" i="1">
                            <a:solidFill>
                              <a:srgbClr val="0070C0"/>
                            </a:solidFill>
                            <a:latin typeface="Cambria Math" panose="02040503050406030204" pitchFamily="18" charset="0"/>
                            <a:ea typeface="Cambria Math" panose="02040503050406030204" pitchFamily="18" charset="0"/>
                            <a:cs typeface="Arial" panose="020B0604020202020204" pitchFamily="34" charset="0"/>
                          </a:rPr>
                        </m:ctrlPr>
                      </m:sSubPr>
                      <m:e>
                        <m:r>
                          <a:rPr lang="en-US" sz="1800" b="1" i="1">
                            <a:solidFill>
                              <a:srgbClr val="0070C0"/>
                            </a:solidFill>
                            <a:latin typeface="Cambria Math" panose="02040503050406030204" pitchFamily="18" charset="0"/>
                            <a:ea typeface="Cambria Math" panose="02040503050406030204" pitchFamily="18" charset="0"/>
                            <a:cs typeface="Arial" panose="020B0604020202020204" pitchFamily="34" charset="0"/>
                          </a:rPr>
                          <m:t>𝑲</m:t>
                        </m:r>
                      </m:e>
                      <m:sub>
                        <m:r>
                          <a:rPr lang="ru-RU" sz="1800" b="1" i="1">
                            <a:solidFill>
                              <a:srgbClr val="0070C0"/>
                            </a:solidFill>
                            <a:latin typeface="Cambria Math" panose="02040503050406030204" pitchFamily="18" charset="0"/>
                            <a:ea typeface="Cambria Math" panose="02040503050406030204" pitchFamily="18" charset="0"/>
                            <a:cs typeface="Arial" panose="020B0604020202020204" pitchFamily="34" charset="0"/>
                          </a:rPr>
                          <m:t>Борис</m:t>
                        </m:r>
                      </m:sub>
                    </m:sSub>
                    <m:r>
                      <a:rPr lang="en-US" sz="1800" b="1" i="1">
                        <a:solidFill>
                          <a:srgbClr val="0070C0"/>
                        </a:solidFill>
                        <a:latin typeface="Cambria Math" panose="02040503050406030204" pitchFamily="18" charset="0"/>
                        <a:ea typeface="Cambria Math" panose="02040503050406030204" pitchFamily="18" charset="0"/>
                        <a:cs typeface="Arial" panose="020B0604020202020204" pitchFamily="34" charset="0"/>
                      </a:rPr>
                      <m:t>𝑨</m:t>
                    </m:r>
                  </m:oMath>
                </a14:m>
                <a:r>
                  <a:rPr lang="ru-RU" sz="1800" b="1" dirty="0" smtClean="0">
                    <a:solidFill>
                      <a:srgbClr val="0070C0"/>
                    </a:solidFill>
                    <a:ea typeface="Cambria Math" panose="02040503050406030204" pitchFamily="18" charset="0"/>
                    <a:cs typeface="Arial" panose="020B0604020202020204" pitchFamily="34" charset="0"/>
                  </a:rPr>
                  <a:t> </a:t>
                </a:r>
              </a:p>
              <a:p>
                <a:pPr marL="0" indent="0">
                  <a:buNone/>
                </a:pPr>
                <a14:m>
                  <m:oMath xmlns:m="http://schemas.openxmlformats.org/officeDocument/2006/math">
                    <m:r>
                      <a:rPr lang="ru-RU" sz="1800" b="1" i="1">
                        <a:solidFill>
                          <a:srgbClr val="0070C0"/>
                        </a:solidFill>
                        <a:latin typeface="Cambria Math" panose="02040503050406030204" pitchFamily="18" charset="0"/>
                        <a:cs typeface="Arial" panose="020B0604020202020204" pitchFamily="34" charset="0"/>
                      </a:rPr>
                      <m:t>Аня</m:t>
                    </m:r>
                    <m:r>
                      <a:rPr lang="en-US" sz="1800" b="1" i="1">
                        <a:solidFill>
                          <a:srgbClr val="0070C0"/>
                        </a:solidFill>
                        <a:latin typeface="Cambria Math" panose="02040503050406030204" pitchFamily="18" charset="0"/>
                        <a:cs typeface="Arial" panose="020B0604020202020204" pitchFamily="34" charset="0"/>
                      </a:rPr>
                      <m:t>©</m:t>
                    </m:r>
                  </m:oMath>
                </a14:m>
                <a:r>
                  <a:rPr lang="en-US" sz="1800" b="1" dirty="0" smtClean="0"/>
                  <a:t> </a:t>
                </a:r>
                <a14:m>
                  <m:oMath xmlns:m="http://schemas.openxmlformats.org/officeDocument/2006/math">
                    <m:r>
                      <a:rPr lang="ru-RU" sz="1800" b="1" i="1">
                        <a:solidFill>
                          <a:srgbClr val="0070C0"/>
                        </a:solidFill>
                        <a:latin typeface="Cambria Math" panose="02040503050406030204" pitchFamily="18" charset="0"/>
                        <a:ea typeface="Cambria Math" panose="02040503050406030204" pitchFamily="18" charset="0"/>
                        <a:cs typeface="Arial" panose="020B0604020202020204" pitchFamily="34" charset="0"/>
                      </a:rPr>
                      <m:t>≡</m:t>
                    </m:r>
                    <m:sSub>
                      <m:sSubPr>
                        <m:ctrlPr>
                          <a:rPr lang="ru-RU" sz="1800" b="1" i="1">
                            <a:solidFill>
                              <a:srgbClr val="0070C0"/>
                            </a:solidFill>
                            <a:latin typeface="Cambria Math" panose="02040503050406030204" pitchFamily="18" charset="0"/>
                            <a:ea typeface="Cambria Math" panose="02040503050406030204" pitchFamily="18" charset="0"/>
                            <a:cs typeface="Arial" panose="020B0604020202020204" pitchFamily="34" charset="0"/>
                          </a:rPr>
                        </m:ctrlPr>
                      </m:sSubPr>
                      <m:e>
                        <m:r>
                          <a:rPr lang="en-US" sz="1800" b="1" i="1">
                            <a:solidFill>
                              <a:srgbClr val="0070C0"/>
                            </a:solidFill>
                            <a:latin typeface="Cambria Math" panose="02040503050406030204" pitchFamily="18" charset="0"/>
                            <a:ea typeface="Cambria Math" panose="02040503050406030204" pitchFamily="18" charset="0"/>
                            <a:cs typeface="Arial" panose="020B0604020202020204" pitchFamily="34" charset="0"/>
                          </a:rPr>
                          <m:t>𝑲</m:t>
                        </m:r>
                      </m:e>
                      <m:sub>
                        <m:r>
                          <a:rPr lang="ru-RU" sz="1800" b="1" i="1" smtClean="0">
                            <a:solidFill>
                              <a:srgbClr val="0070C0"/>
                            </a:solidFill>
                            <a:latin typeface="Cambria Math" panose="02040503050406030204" pitchFamily="18" charset="0"/>
                            <a:ea typeface="Cambria Math" panose="02040503050406030204" pitchFamily="18" charset="0"/>
                            <a:cs typeface="Arial" panose="020B0604020202020204" pitchFamily="34" charset="0"/>
                          </a:rPr>
                          <m:t>Аня</m:t>
                        </m:r>
                      </m:sub>
                    </m:sSub>
                    <m:r>
                      <a:rPr lang="ru-RU" sz="1800" b="1" i="1">
                        <a:solidFill>
                          <a:srgbClr val="0070C0"/>
                        </a:solidFill>
                        <a:latin typeface="Cambria Math" panose="02040503050406030204" pitchFamily="18" charset="0"/>
                        <a:cs typeface="Arial" panose="020B0604020202020204" pitchFamily="34" charset="0"/>
                      </a:rPr>
                      <m:t>Аня</m:t>
                    </m:r>
                    <m:r>
                      <a:rPr lang="en-US" sz="1800" b="1" i="1">
                        <a:solidFill>
                          <a:srgbClr val="0070C0"/>
                        </a:solidFill>
                        <a:latin typeface="Cambria Math" panose="02040503050406030204" pitchFamily="18" charset="0"/>
                        <a:cs typeface="Arial" panose="020B0604020202020204" pitchFamily="34" charset="0"/>
                      </a:rPr>
                      <m:t>©</m:t>
                    </m:r>
                  </m:oMath>
                </a14:m>
                <a:r>
                  <a:rPr lang="ru-RU" sz="1800" b="1" dirty="0" smtClean="0"/>
                  <a:t> </a:t>
                </a:r>
                <a:endParaRPr lang="ru-RU" sz="1800" b="1" i="1" dirty="0" smtClean="0">
                  <a:solidFill>
                    <a:srgbClr val="0070C0"/>
                  </a:solidFill>
                  <a:latin typeface="Cambria Math" panose="02040503050406030204" pitchFamily="18" charset="0"/>
                  <a:cs typeface="Arial" panose="020B0604020202020204" pitchFamily="34" charset="0"/>
                </a:endParaRPr>
              </a:p>
              <a:p>
                <a:pPr marL="0" indent="0">
                  <a:buNone/>
                </a:pPr>
                <a14:m>
                  <m:oMath xmlns:m="http://schemas.openxmlformats.org/officeDocument/2006/math">
                    <m:r>
                      <a:rPr lang="ru-RU" sz="1800" b="1" i="1">
                        <a:solidFill>
                          <a:srgbClr val="0070C0"/>
                        </a:solidFill>
                        <a:latin typeface="Cambria Math" panose="02040503050406030204" pitchFamily="18" charset="0"/>
                        <a:cs typeface="Arial" panose="020B0604020202020204" pitchFamily="34" charset="0"/>
                      </a:rPr>
                      <m:t>Аня</m:t>
                    </m:r>
                    <m:r>
                      <a:rPr lang="en-US" sz="1800" b="1" i="1">
                        <a:solidFill>
                          <a:srgbClr val="0070C0"/>
                        </a:solidFill>
                        <a:latin typeface="Cambria Math" panose="02040503050406030204" pitchFamily="18" charset="0"/>
                        <a:cs typeface="Arial" panose="020B0604020202020204" pitchFamily="34" charset="0"/>
                      </a:rPr>
                      <m:t>©</m:t>
                    </m:r>
                  </m:oMath>
                </a14:m>
                <a:r>
                  <a:rPr lang="en-US" sz="1800" b="1" dirty="0"/>
                  <a:t> </a:t>
                </a:r>
                <a14:m>
                  <m:oMath xmlns:m="http://schemas.openxmlformats.org/officeDocument/2006/math">
                    <m:r>
                      <a:rPr lang="ru-RU" sz="1800" b="1" i="1">
                        <a:solidFill>
                          <a:srgbClr val="0070C0"/>
                        </a:solidFill>
                        <a:latin typeface="Cambria Math" panose="02040503050406030204" pitchFamily="18" charset="0"/>
                        <a:ea typeface="Cambria Math" panose="02040503050406030204" pitchFamily="18" charset="0"/>
                        <a:cs typeface="Arial" panose="020B0604020202020204" pitchFamily="34" charset="0"/>
                      </a:rPr>
                      <m:t>≡</m:t>
                    </m:r>
                    <m:sSub>
                      <m:sSubPr>
                        <m:ctrlPr>
                          <a:rPr lang="ru-RU" sz="1800" b="1" i="1">
                            <a:solidFill>
                              <a:srgbClr val="0070C0"/>
                            </a:solidFill>
                            <a:latin typeface="Cambria Math" panose="02040503050406030204" pitchFamily="18" charset="0"/>
                            <a:ea typeface="Cambria Math" panose="02040503050406030204" pitchFamily="18" charset="0"/>
                            <a:cs typeface="Arial" panose="020B0604020202020204" pitchFamily="34" charset="0"/>
                          </a:rPr>
                        </m:ctrlPr>
                      </m:sSubPr>
                      <m:e>
                        <m:r>
                          <a:rPr lang="en-US" sz="1800" b="1" i="1">
                            <a:solidFill>
                              <a:srgbClr val="0070C0"/>
                            </a:solidFill>
                            <a:latin typeface="Cambria Math" panose="02040503050406030204" pitchFamily="18" charset="0"/>
                            <a:ea typeface="Cambria Math" panose="02040503050406030204" pitchFamily="18" charset="0"/>
                            <a:cs typeface="Arial" panose="020B0604020202020204" pitchFamily="34" charset="0"/>
                          </a:rPr>
                          <m:t>𝑲</m:t>
                        </m:r>
                      </m:e>
                      <m:sub>
                        <m:r>
                          <a:rPr lang="ru-RU" sz="1800" b="1" i="1">
                            <a:solidFill>
                              <a:srgbClr val="0070C0"/>
                            </a:solidFill>
                            <a:latin typeface="Cambria Math" panose="02040503050406030204" pitchFamily="18" charset="0"/>
                            <a:ea typeface="Cambria Math" panose="02040503050406030204" pitchFamily="18" charset="0"/>
                            <a:cs typeface="Arial" panose="020B0604020202020204" pitchFamily="34" charset="0"/>
                          </a:rPr>
                          <m:t>Борис</m:t>
                        </m:r>
                      </m:sub>
                    </m:sSub>
                    <m:r>
                      <a:rPr lang="ru-RU" sz="1800" b="1" i="1">
                        <a:solidFill>
                          <a:srgbClr val="0070C0"/>
                        </a:solidFill>
                        <a:latin typeface="Cambria Math" panose="02040503050406030204" pitchFamily="18" charset="0"/>
                        <a:cs typeface="Arial" panose="020B0604020202020204" pitchFamily="34" charset="0"/>
                      </a:rPr>
                      <m:t>Аня</m:t>
                    </m:r>
                    <m:r>
                      <a:rPr lang="en-US" sz="1800" b="1" i="1">
                        <a:solidFill>
                          <a:srgbClr val="0070C0"/>
                        </a:solidFill>
                        <a:latin typeface="Cambria Math" panose="02040503050406030204" pitchFamily="18" charset="0"/>
                        <a:cs typeface="Arial" panose="020B0604020202020204" pitchFamily="34" charset="0"/>
                      </a:rPr>
                      <m:t>©</m:t>
                    </m:r>
                  </m:oMath>
                </a14:m>
                <a:r>
                  <a:rPr lang="ru-RU" sz="1800" b="1" dirty="0"/>
                  <a:t> </a:t>
                </a:r>
                <a:endParaRPr lang="ru-RU" sz="1800" b="1" dirty="0" smtClean="0"/>
              </a:p>
              <a:p>
                <a:pPr marL="0" indent="0">
                  <a:buNone/>
                </a:pPr>
                <a14:m>
                  <m:oMath xmlns:m="http://schemas.openxmlformats.org/officeDocument/2006/math">
                    <m:r>
                      <a:rPr lang="ru-RU" sz="1800" b="1" i="1">
                        <a:solidFill>
                          <a:srgbClr val="0070C0"/>
                        </a:solidFill>
                        <a:latin typeface="Cambria Math" panose="02040503050406030204" pitchFamily="18" charset="0"/>
                        <a:cs typeface="Arial" panose="020B0604020202020204" pitchFamily="34" charset="0"/>
                      </a:rPr>
                      <m:t>Борис</m:t>
                    </m:r>
                    <m:r>
                      <a:rPr lang="en-US" sz="1800" b="1" i="1">
                        <a:solidFill>
                          <a:srgbClr val="0070C0"/>
                        </a:solidFill>
                        <a:latin typeface="Cambria Math" panose="02040503050406030204" pitchFamily="18" charset="0"/>
                        <a:cs typeface="Arial" panose="020B0604020202020204" pitchFamily="34" charset="0"/>
                      </a:rPr>
                      <m:t>©</m:t>
                    </m:r>
                    <m:r>
                      <a:rPr lang="ru-RU" sz="1800" b="1" i="1">
                        <a:solidFill>
                          <a:srgbClr val="0070C0"/>
                        </a:solidFill>
                        <a:latin typeface="Cambria Math" panose="02040503050406030204" pitchFamily="18" charset="0"/>
                        <a:ea typeface="Cambria Math" panose="02040503050406030204" pitchFamily="18" charset="0"/>
                        <a:cs typeface="Arial" panose="020B0604020202020204" pitchFamily="34" charset="0"/>
                      </a:rPr>
                      <m:t>≡</m:t>
                    </m:r>
                    <m:sSub>
                      <m:sSubPr>
                        <m:ctrlPr>
                          <a:rPr lang="ru-RU" sz="1800" b="1" i="1">
                            <a:solidFill>
                              <a:srgbClr val="0070C0"/>
                            </a:solidFill>
                            <a:latin typeface="Cambria Math" panose="02040503050406030204" pitchFamily="18" charset="0"/>
                            <a:ea typeface="Cambria Math" panose="02040503050406030204" pitchFamily="18" charset="0"/>
                            <a:cs typeface="Arial" panose="020B0604020202020204" pitchFamily="34" charset="0"/>
                          </a:rPr>
                        </m:ctrlPr>
                      </m:sSubPr>
                      <m:e>
                        <m:r>
                          <a:rPr lang="en-US" sz="1800" b="1" i="1">
                            <a:solidFill>
                              <a:srgbClr val="0070C0"/>
                            </a:solidFill>
                            <a:latin typeface="Cambria Math" panose="02040503050406030204" pitchFamily="18" charset="0"/>
                            <a:ea typeface="Cambria Math" panose="02040503050406030204" pitchFamily="18" charset="0"/>
                            <a:cs typeface="Arial" panose="020B0604020202020204" pitchFamily="34" charset="0"/>
                          </a:rPr>
                          <m:t>𝑲</m:t>
                        </m:r>
                      </m:e>
                      <m:sub>
                        <m:r>
                          <a:rPr lang="ru-RU" sz="1800" b="1" i="1" smtClean="0">
                            <a:solidFill>
                              <a:srgbClr val="0070C0"/>
                            </a:solidFill>
                            <a:latin typeface="Cambria Math" panose="02040503050406030204" pitchFamily="18" charset="0"/>
                            <a:ea typeface="Cambria Math" panose="02040503050406030204" pitchFamily="18" charset="0"/>
                            <a:cs typeface="Arial" panose="020B0604020202020204" pitchFamily="34" charset="0"/>
                          </a:rPr>
                          <m:t>Аня</m:t>
                        </m:r>
                      </m:sub>
                    </m:sSub>
                    <m:r>
                      <a:rPr lang="ru-RU" sz="1800" b="1" i="1">
                        <a:solidFill>
                          <a:srgbClr val="0070C0"/>
                        </a:solidFill>
                        <a:latin typeface="Cambria Math" panose="02040503050406030204" pitchFamily="18" charset="0"/>
                        <a:cs typeface="Arial" panose="020B0604020202020204" pitchFamily="34" charset="0"/>
                      </a:rPr>
                      <m:t>Борис</m:t>
                    </m:r>
                    <m:r>
                      <a:rPr lang="en-US" sz="1800" b="1" i="1">
                        <a:solidFill>
                          <a:srgbClr val="0070C0"/>
                        </a:solidFill>
                        <a:latin typeface="Cambria Math" panose="02040503050406030204" pitchFamily="18" charset="0"/>
                        <a:cs typeface="Arial" panose="020B0604020202020204" pitchFamily="34" charset="0"/>
                      </a:rPr>
                      <m:t>©</m:t>
                    </m:r>
                  </m:oMath>
                </a14:m>
                <a:r>
                  <a:rPr lang="ru-RU" sz="1800" b="1" i="1" dirty="0" smtClean="0">
                    <a:solidFill>
                      <a:srgbClr val="0070C0"/>
                    </a:solidFill>
                    <a:latin typeface="Cambria Math" panose="02040503050406030204" pitchFamily="18" charset="0"/>
                    <a:cs typeface="Arial" panose="020B0604020202020204" pitchFamily="34" charset="0"/>
                  </a:rPr>
                  <a:t> </a:t>
                </a:r>
              </a:p>
              <a:p>
                <a:pPr marL="0" indent="0">
                  <a:buNone/>
                </a:pPr>
                <a14:m>
                  <m:oMath xmlns:m="http://schemas.openxmlformats.org/officeDocument/2006/math">
                    <m:r>
                      <a:rPr lang="ru-RU" sz="1800" b="1" i="1">
                        <a:solidFill>
                          <a:srgbClr val="0070C0"/>
                        </a:solidFill>
                        <a:latin typeface="Cambria Math" panose="02040503050406030204" pitchFamily="18" charset="0"/>
                        <a:cs typeface="Arial" panose="020B0604020202020204" pitchFamily="34" charset="0"/>
                      </a:rPr>
                      <m:t>Борис</m:t>
                    </m:r>
                    <m:r>
                      <a:rPr lang="en-US" sz="1800" b="1" i="1">
                        <a:solidFill>
                          <a:srgbClr val="0070C0"/>
                        </a:solidFill>
                        <a:latin typeface="Cambria Math" panose="02040503050406030204" pitchFamily="18" charset="0"/>
                        <a:cs typeface="Arial" panose="020B0604020202020204" pitchFamily="34" charset="0"/>
                      </a:rPr>
                      <m:t>©</m:t>
                    </m:r>
                    <m:r>
                      <a:rPr lang="ru-RU" sz="1800" b="1" i="1">
                        <a:solidFill>
                          <a:srgbClr val="0070C0"/>
                        </a:solidFill>
                        <a:latin typeface="Cambria Math" panose="02040503050406030204" pitchFamily="18" charset="0"/>
                        <a:ea typeface="Cambria Math" panose="02040503050406030204" pitchFamily="18" charset="0"/>
                        <a:cs typeface="Arial" panose="020B0604020202020204" pitchFamily="34" charset="0"/>
                      </a:rPr>
                      <m:t>≡</m:t>
                    </m:r>
                    <m:sSub>
                      <m:sSubPr>
                        <m:ctrlPr>
                          <a:rPr lang="ru-RU" sz="1800" b="1" i="1">
                            <a:solidFill>
                              <a:srgbClr val="0070C0"/>
                            </a:solidFill>
                            <a:latin typeface="Cambria Math" panose="02040503050406030204" pitchFamily="18" charset="0"/>
                            <a:ea typeface="Cambria Math" panose="02040503050406030204" pitchFamily="18" charset="0"/>
                            <a:cs typeface="Arial" panose="020B0604020202020204" pitchFamily="34" charset="0"/>
                          </a:rPr>
                        </m:ctrlPr>
                      </m:sSubPr>
                      <m:e>
                        <m:r>
                          <a:rPr lang="en-US" sz="1800" b="1" i="1">
                            <a:solidFill>
                              <a:srgbClr val="0070C0"/>
                            </a:solidFill>
                            <a:latin typeface="Cambria Math" panose="02040503050406030204" pitchFamily="18" charset="0"/>
                            <a:ea typeface="Cambria Math" panose="02040503050406030204" pitchFamily="18" charset="0"/>
                            <a:cs typeface="Arial" panose="020B0604020202020204" pitchFamily="34" charset="0"/>
                          </a:rPr>
                          <m:t>𝑲</m:t>
                        </m:r>
                      </m:e>
                      <m:sub>
                        <m:r>
                          <a:rPr lang="ru-RU" sz="1800" b="1" i="1">
                            <a:solidFill>
                              <a:srgbClr val="0070C0"/>
                            </a:solidFill>
                            <a:latin typeface="Cambria Math" panose="02040503050406030204" pitchFamily="18" charset="0"/>
                            <a:ea typeface="Cambria Math" panose="02040503050406030204" pitchFamily="18" charset="0"/>
                            <a:cs typeface="Arial" panose="020B0604020202020204" pitchFamily="34" charset="0"/>
                          </a:rPr>
                          <m:t>Борис</m:t>
                        </m:r>
                      </m:sub>
                    </m:sSub>
                    <m:r>
                      <a:rPr lang="ru-RU" sz="1800" b="1" i="1">
                        <a:solidFill>
                          <a:srgbClr val="0070C0"/>
                        </a:solidFill>
                        <a:latin typeface="Cambria Math" panose="02040503050406030204" pitchFamily="18" charset="0"/>
                        <a:cs typeface="Arial" panose="020B0604020202020204" pitchFamily="34" charset="0"/>
                      </a:rPr>
                      <m:t>Борис</m:t>
                    </m:r>
                    <m:r>
                      <a:rPr lang="en-US" sz="1800" b="1" i="1">
                        <a:solidFill>
                          <a:srgbClr val="0070C0"/>
                        </a:solidFill>
                        <a:latin typeface="Cambria Math" panose="02040503050406030204" pitchFamily="18" charset="0"/>
                        <a:cs typeface="Arial" panose="020B0604020202020204" pitchFamily="34" charset="0"/>
                      </a:rPr>
                      <m:t>©</m:t>
                    </m:r>
                  </m:oMath>
                </a14:m>
                <a:r>
                  <a:rPr lang="ru-RU" sz="1800" b="1" dirty="0" smtClean="0"/>
                  <a:t> </a:t>
                </a:r>
                <a:endParaRPr lang="en-US" sz="1800" b="1" dirty="0"/>
              </a:p>
            </p:txBody>
          </p:sp>
        </mc:Choice>
        <mc:Fallback xmlns="">
          <p:sp>
            <p:nvSpPr>
              <p:cNvPr id="5" name="Объект 4"/>
              <p:cNvSpPr>
                <a:spLocks noGrp="1" noRot="1" noChangeAspect="1" noMove="1" noResize="1" noEditPoints="1" noAdjustHandles="1" noChangeArrowheads="1" noChangeShapeType="1" noTextEdit="1"/>
              </p:cNvSpPr>
              <p:nvPr>
                <p:ph sz="half" idx="4294967295"/>
              </p:nvPr>
            </p:nvSpPr>
            <p:spPr>
              <a:xfrm>
                <a:off x="251520" y="3252510"/>
                <a:ext cx="4032448" cy="3488858"/>
              </a:xfrm>
              <a:prstGeom prst="rect">
                <a:avLst/>
              </a:prstGeom>
              <a:blipFill rotWithShape="0">
                <a:blip r:embed="rId3"/>
                <a:stretch>
                  <a:fillRect l="-1208" t="-1224"/>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6" name="Текст 5"/>
              <p:cNvSpPr txBox="1">
                <a:spLocks/>
              </p:cNvSpPr>
              <p:nvPr/>
            </p:nvSpPr>
            <p:spPr>
              <a:xfrm>
                <a:off x="4178449" y="3252510"/>
                <a:ext cx="4965551" cy="1976689"/>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dirty="0" smtClean="0"/>
                  <a:t>2. </a:t>
                </a:r>
                <a:r>
                  <a:rPr lang="ru-RU" sz="1600" dirty="0" smtClean="0"/>
                  <a:t>Аксиомы открытых параметров</a:t>
                </a:r>
              </a:p>
              <a:p>
                <a:pPr marL="0" indent="0">
                  <a:buNone/>
                </a:pPr>
                <a14:m>
                  <m:oMath xmlns:m="http://schemas.openxmlformats.org/officeDocument/2006/math">
                    <m:sSub>
                      <m:sSubPr>
                        <m:ctrlPr>
                          <a:rPr lang="ru-RU" sz="1600" b="1" i="1">
                            <a:solidFill>
                              <a:srgbClr val="0070C0"/>
                            </a:solidFill>
                            <a:latin typeface="Cambria Math" panose="02040503050406030204" pitchFamily="18" charset="0"/>
                            <a:ea typeface="Cambria Math" panose="02040503050406030204" pitchFamily="18" charset="0"/>
                            <a:cs typeface="Arial" panose="020B0604020202020204" pitchFamily="34" charset="0"/>
                          </a:rPr>
                        </m:ctrlPr>
                      </m:sSubPr>
                      <m:e>
                        <m:r>
                          <a:rPr lang="en-US" sz="1600" b="1" i="1" smtClean="0">
                            <a:solidFill>
                              <a:srgbClr val="0070C0"/>
                            </a:solidFill>
                            <a:latin typeface="Cambria Math" panose="02040503050406030204" pitchFamily="18" charset="0"/>
                            <a:ea typeface="Cambria Math" panose="02040503050406030204" pitchFamily="18" charset="0"/>
                            <a:cs typeface="Arial" panose="020B0604020202020204" pitchFamily="34" charset="0"/>
                          </a:rPr>
                          <m:t>𝒑</m:t>
                        </m:r>
                        <m:r>
                          <a:rPr lang="ru-RU" sz="1600" b="1" i="1">
                            <a:solidFill>
                              <a:srgbClr val="0070C0"/>
                            </a:solidFill>
                            <a:latin typeface="Cambria Math" panose="02040503050406030204" pitchFamily="18" charset="0"/>
                            <a:ea typeface="Cambria Math" panose="02040503050406030204" pitchFamily="18" charset="0"/>
                            <a:cs typeface="Arial" panose="020B0604020202020204" pitchFamily="34" charset="0"/>
                          </a:rPr>
                          <m:t>≡</m:t>
                        </m:r>
                        <m:r>
                          <a:rPr lang="en-US" sz="1600" b="1" i="1">
                            <a:solidFill>
                              <a:srgbClr val="0070C0"/>
                            </a:solidFill>
                            <a:latin typeface="Cambria Math" panose="02040503050406030204" pitchFamily="18" charset="0"/>
                            <a:ea typeface="Cambria Math" panose="02040503050406030204" pitchFamily="18" charset="0"/>
                            <a:cs typeface="Arial" panose="020B0604020202020204" pitchFamily="34" charset="0"/>
                          </a:rPr>
                          <m:t>𝑲</m:t>
                        </m:r>
                      </m:e>
                      <m:sub>
                        <m:r>
                          <a:rPr lang="ru-RU" sz="1600" b="1" i="1">
                            <a:solidFill>
                              <a:srgbClr val="0070C0"/>
                            </a:solidFill>
                            <a:latin typeface="Cambria Math" panose="02040503050406030204" pitchFamily="18" charset="0"/>
                            <a:ea typeface="Cambria Math" panose="02040503050406030204" pitchFamily="18" charset="0"/>
                            <a:cs typeface="Arial" panose="020B0604020202020204" pitchFamily="34" charset="0"/>
                          </a:rPr>
                          <m:t>Аня</m:t>
                        </m:r>
                      </m:sub>
                    </m:sSub>
                    <m:r>
                      <a:rPr lang="en-US" sz="1600" b="1" i="1" smtClean="0">
                        <a:solidFill>
                          <a:srgbClr val="0070C0"/>
                        </a:solidFill>
                        <a:latin typeface="Cambria Math" panose="02040503050406030204" pitchFamily="18" charset="0"/>
                        <a:ea typeface="Cambria Math" panose="02040503050406030204" pitchFamily="18" charset="0"/>
                        <a:cs typeface="Arial" panose="020B0604020202020204" pitchFamily="34" charset="0"/>
                      </a:rPr>
                      <m:t>𝒑</m:t>
                    </m:r>
                  </m:oMath>
                </a14:m>
                <a:r>
                  <a:rPr lang="ru-RU" sz="1600" b="1" i="1" dirty="0" smtClean="0">
                    <a:solidFill>
                      <a:srgbClr val="0070C0"/>
                    </a:solidFill>
                    <a:latin typeface="Cambria Math" panose="02040503050406030204" pitchFamily="18" charset="0"/>
                    <a:ea typeface="Cambria Math" panose="02040503050406030204" pitchFamily="18" charset="0"/>
                    <a:cs typeface="Arial" panose="020B0604020202020204" pitchFamily="34" charset="0"/>
                  </a:rPr>
                  <a:t> 	</a:t>
                </a:r>
                <a14:m>
                  <m:oMath xmlns:m="http://schemas.openxmlformats.org/officeDocument/2006/math">
                    <m:sSup>
                      <m:sSupPr>
                        <m:ctrlPr>
                          <a:rPr lang="en-US" sz="1600" b="1" i="1">
                            <a:solidFill>
                              <a:srgbClr val="0070C0"/>
                            </a:solidFill>
                            <a:latin typeface="Cambria Math" panose="02040503050406030204" pitchFamily="18" charset="0"/>
                            <a:cs typeface="Arial" panose="020B0604020202020204" pitchFamily="34" charset="0"/>
                          </a:rPr>
                        </m:ctrlPr>
                      </m:sSupPr>
                      <m:e>
                        <m:r>
                          <m:rPr>
                            <m:nor/>
                          </m:rPr>
                          <a:rPr lang="en-US" sz="1600" b="1" dirty="0">
                            <a:solidFill>
                              <a:srgbClr val="0070C0"/>
                            </a:solidFill>
                            <a:latin typeface="Arial" panose="020B0604020202020204" pitchFamily="34" charset="0"/>
                            <a:cs typeface="Arial" panose="020B0604020202020204" pitchFamily="34" charset="0"/>
                          </a:rPr>
                          <m:t>A</m:t>
                        </m:r>
                      </m:e>
                      <m:sup>
                        <m:r>
                          <a:rPr lang="ru-RU" sz="1600" b="1" i="1">
                            <a:solidFill>
                              <a:srgbClr val="0070C0"/>
                            </a:solidFill>
                            <a:latin typeface="Cambria Math" panose="02040503050406030204" pitchFamily="18" charset="0"/>
                            <a:cs typeface="Arial" panose="020B0604020202020204" pitchFamily="34" charset="0"/>
                          </a:rPr>
                          <m:t>Аня</m:t>
                        </m:r>
                        <m:r>
                          <a:rPr lang="en-US" sz="1600" b="1" i="1">
                            <a:solidFill>
                              <a:srgbClr val="0070C0"/>
                            </a:solidFill>
                            <a:latin typeface="Cambria Math" panose="02040503050406030204" pitchFamily="18" charset="0"/>
                            <a:cs typeface="Arial" panose="020B0604020202020204" pitchFamily="34" charset="0"/>
                          </a:rPr>
                          <m:t>©</m:t>
                        </m:r>
                      </m:sup>
                    </m:sSup>
                    <m:r>
                      <a:rPr lang="ru-RU" sz="1600" b="1" i="1">
                        <a:solidFill>
                          <a:srgbClr val="0070C0"/>
                        </a:solidFill>
                        <a:latin typeface="Cambria Math" panose="02040503050406030204" pitchFamily="18" charset="0"/>
                        <a:ea typeface="Cambria Math" panose="02040503050406030204" pitchFamily="18" charset="0"/>
                        <a:cs typeface="Arial" panose="020B0604020202020204" pitchFamily="34" charset="0"/>
                      </a:rPr>
                      <m:t>≡</m:t>
                    </m:r>
                    <m:sSub>
                      <m:sSubPr>
                        <m:ctrlPr>
                          <a:rPr lang="ru-RU" sz="1600" b="1" i="1">
                            <a:solidFill>
                              <a:srgbClr val="0070C0"/>
                            </a:solidFill>
                            <a:latin typeface="Cambria Math" panose="02040503050406030204" pitchFamily="18" charset="0"/>
                            <a:ea typeface="Cambria Math" panose="02040503050406030204" pitchFamily="18" charset="0"/>
                            <a:cs typeface="Arial" panose="020B0604020202020204" pitchFamily="34" charset="0"/>
                          </a:rPr>
                        </m:ctrlPr>
                      </m:sSubPr>
                      <m:e>
                        <m:r>
                          <a:rPr lang="en-US" sz="1600" b="1" i="1">
                            <a:solidFill>
                              <a:srgbClr val="0070C0"/>
                            </a:solidFill>
                            <a:latin typeface="Cambria Math" panose="02040503050406030204" pitchFamily="18" charset="0"/>
                            <a:ea typeface="Cambria Math" panose="02040503050406030204" pitchFamily="18" charset="0"/>
                            <a:cs typeface="Arial" panose="020B0604020202020204" pitchFamily="34" charset="0"/>
                          </a:rPr>
                          <m:t>𝑲</m:t>
                        </m:r>
                      </m:e>
                      <m:sub>
                        <m:r>
                          <a:rPr lang="ru-RU" sz="1600" b="1" i="1">
                            <a:solidFill>
                              <a:srgbClr val="0070C0"/>
                            </a:solidFill>
                            <a:latin typeface="Cambria Math" panose="02040503050406030204" pitchFamily="18" charset="0"/>
                            <a:ea typeface="Cambria Math" panose="02040503050406030204" pitchFamily="18" charset="0"/>
                            <a:cs typeface="Arial" panose="020B0604020202020204" pitchFamily="34" charset="0"/>
                          </a:rPr>
                          <m:t>Аня</m:t>
                        </m:r>
                      </m:sub>
                    </m:sSub>
                    <m:sSup>
                      <m:sSupPr>
                        <m:ctrlPr>
                          <a:rPr lang="en-US" sz="1600" b="1" i="1">
                            <a:solidFill>
                              <a:srgbClr val="0070C0"/>
                            </a:solidFill>
                            <a:latin typeface="Cambria Math" panose="02040503050406030204" pitchFamily="18" charset="0"/>
                            <a:cs typeface="Arial" panose="020B0604020202020204" pitchFamily="34" charset="0"/>
                          </a:rPr>
                        </m:ctrlPr>
                      </m:sSupPr>
                      <m:e>
                        <m:r>
                          <m:rPr>
                            <m:nor/>
                          </m:rPr>
                          <a:rPr lang="en-US" sz="1600" b="1" dirty="0">
                            <a:solidFill>
                              <a:srgbClr val="0070C0"/>
                            </a:solidFill>
                            <a:latin typeface="Arial" panose="020B0604020202020204" pitchFamily="34" charset="0"/>
                            <a:cs typeface="Arial" panose="020B0604020202020204" pitchFamily="34" charset="0"/>
                          </a:rPr>
                          <m:t>A</m:t>
                        </m:r>
                      </m:e>
                      <m:sup>
                        <m:r>
                          <a:rPr lang="ru-RU" sz="1600" b="1" i="1">
                            <a:solidFill>
                              <a:srgbClr val="0070C0"/>
                            </a:solidFill>
                            <a:latin typeface="Cambria Math" panose="02040503050406030204" pitchFamily="18" charset="0"/>
                            <a:cs typeface="Arial" panose="020B0604020202020204" pitchFamily="34" charset="0"/>
                          </a:rPr>
                          <m:t>Аня</m:t>
                        </m:r>
                        <m:r>
                          <a:rPr lang="en-US" sz="1600" b="1" i="1">
                            <a:solidFill>
                              <a:srgbClr val="0070C0"/>
                            </a:solidFill>
                            <a:latin typeface="Cambria Math" panose="02040503050406030204" pitchFamily="18" charset="0"/>
                            <a:cs typeface="Arial" panose="020B0604020202020204" pitchFamily="34" charset="0"/>
                          </a:rPr>
                          <m:t>©</m:t>
                        </m:r>
                      </m:sup>
                    </m:sSup>
                  </m:oMath>
                </a14:m>
                <a:endParaRPr lang="ru-RU" sz="1600" b="1" i="1" dirty="0" smtClean="0">
                  <a:solidFill>
                    <a:srgbClr val="0070C0"/>
                  </a:solidFill>
                  <a:latin typeface="Cambria Math" panose="02040503050406030204" pitchFamily="18" charset="0"/>
                  <a:ea typeface="Cambria Math" panose="02040503050406030204" pitchFamily="18" charset="0"/>
                  <a:cs typeface="Arial" panose="020B0604020202020204" pitchFamily="34" charset="0"/>
                </a:endParaRPr>
              </a:p>
              <a:p>
                <a:pPr marL="0" indent="0">
                  <a:buNone/>
                </a:pPr>
                <a14:m>
                  <m:oMath xmlns:m="http://schemas.openxmlformats.org/officeDocument/2006/math">
                    <m:r>
                      <a:rPr lang="en-US" sz="1600" b="1" i="1" smtClean="0">
                        <a:solidFill>
                          <a:srgbClr val="0070C0"/>
                        </a:solidFill>
                        <a:latin typeface="Cambria Math" panose="02040503050406030204" pitchFamily="18" charset="0"/>
                        <a:ea typeface="Cambria Math" panose="02040503050406030204" pitchFamily="18" charset="0"/>
                        <a:cs typeface="Arial" panose="020B0604020202020204" pitchFamily="34" charset="0"/>
                      </a:rPr>
                      <m:t>𝒈</m:t>
                    </m:r>
                    <m:r>
                      <a:rPr lang="ru-RU" sz="1600" b="1" i="1">
                        <a:solidFill>
                          <a:srgbClr val="0070C0"/>
                        </a:solidFill>
                        <a:latin typeface="Cambria Math" panose="02040503050406030204" pitchFamily="18" charset="0"/>
                        <a:ea typeface="Cambria Math" panose="02040503050406030204" pitchFamily="18" charset="0"/>
                        <a:cs typeface="Arial" panose="020B0604020202020204" pitchFamily="34" charset="0"/>
                      </a:rPr>
                      <m:t>≡</m:t>
                    </m:r>
                    <m:sSub>
                      <m:sSubPr>
                        <m:ctrlPr>
                          <a:rPr lang="ru-RU" sz="1600" b="1" i="1">
                            <a:solidFill>
                              <a:srgbClr val="0070C0"/>
                            </a:solidFill>
                            <a:latin typeface="Cambria Math" panose="02040503050406030204" pitchFamily="18" charset="0"/>
                            <a:ea typeface="Cambria Math" panose="02040503050406030204" pitchFamily="18" charset="0"/>
                            <a:cs typeface="Arial" panose="020B0604020202020204" pitchFamily="34" charset="0"/>
                          </a:rPr>
                        </m:ctrlPr>
                      </m:sSubPr>
                      <m:e>
                        <m:r>
                          <a:rPr lang="en-US" sz="1600" b="1" i="1">
                            <a:solidFill>
                              <a:srgbClr val="0070C0"/>
                            </a:solidFill>
                            <a:latin typeface="Cambria Math" panose="02040503050406030204" pitchFamily="18" charset="0"/>
                            <a:ea typeface="Cambria Math" panose="02040503050406030204" pitchFamily="18" charset="0"/>
                            <a:cs typeface="Arial" panose="020B0604020202020204" pitchFamily="34" charset="0"/>
                          </a:rPr>
                          <m:t>𝑲</m:t>
                        </m:r>
                      </m:e>
                      <m:sub>
                        <m:r>
                          <a:rPr lang="ru-RU" sz="1600" b="1" i="1">
                            <a:solidFill>
                              <a:srgbClr val="0070C0"/>
                            </a:solidFill>
                            <a:latin typeface="Cambria Math" panose="02040503050406030204" pitchFamily="18" charset="0"/>
                            <a:ea typeface="Cambria Math" panose="02040503050406030204" pitchFamily="18" charset="0"/>
                            <a:cs typeface="Arial" panose="020B0604020202020204" pitchFamily="34" charset="0"/>
                          </a:rPr>
                          <m:t>Аня</m:t>
                        </m:r>
                      </m:sub>
                    </m:sSub>
                    <m:r>
                      <a:rPr lang="en-US" sz="1600" b="1" i="1" smtClean="0">
                        <a:solidFill>
                          <a:srgbClr val="0070C0"/>
                        </a:solidFill>
                        <a:latin typeface="Cambria Math" panose="02040503050406030204" pitchFamily="18" charset="0"/>
                        <a:ea typeface="Cambria Math" panose="02040503050406030204" pitchFamily="18" charset="0"/>
                        <a:cs typeface="Arial" panose="020B0604020202020204" pitchFamily="34" charset="0"/>
                      </a:rPr>
                      <m:t>𝒈</m:t>
                    </m:r>
                  </m:oMath>
                </a14:m>
                <a:r>
                  <a:rPr lang="ru-RU" sz="1600" b="1" i="1" dirty="0" smtClean="0">
                    <a:solidFill>
                      <a:srgbClr val="0070C0"/>
                    </a:solidFill>
                    <a:latin typeface="Cambria Math" panose="02040503050406030204" pitchFamily="18" charset="0"/>
                    <a:ea typeface="Cambria Math" panose="02040503050406030204" pitchFamily="18" charset="0"/>
                    <a:cs typeface="Arial" panose="020B0604020202020204" pitchFamily="34" charset="0"/>
                  </a:rPr>
                  <a:t> 	</a:t>
                </a:r>
                <a14:m>
                  <m:oMath xmlns:m="http://schemas.openxmlformats.org/officeDocument/2006/math">
                    <m:sSup>
                      <m:sSupPr>
                        <m:ctrlPr>
                          <a:rPr lang="en-US" sz="1600" b="1" i="1">
                            <a:solidFill>
                              <a:srgbClr val="0070C0"/>
                            </a:solidFill>
                            <a:latin typeface="Cambria Math" panose="02040503050406030204" pitchFamily="18" charset="0"/>
                            <a:cs typeface="Arial" panose="020B0604020202020204" pitchFamily="34" charset="0"/>
                          </a:rPr>
                        </m:ctrlPr>
                      </m:sSupPr>
                      <m:e>
                        <m:r>
                          <m:rPr>
                            <m:nor/>
                          </m:rPr>
                          <a:rPr lang="en-US" sz="1600" b="1" dirty="0">
                            <a:solidFill>
                              <a:srgbClr val="0070C0"/>
                            </a:solidFill>
                            <a:latin typeface="Arial" panose="020B0604020202020204" pitchFamily="34" charset="0"/>
                            <a:cs typeface="Arial" panose="020B0604020202020204" pitchFamily="34" charset="0"/>
                          </a:rPr>
                          <m:t>B</m:t>
                        </m:r>
                      </m:e>
                      <m:sup>
                        <m:r>
                          <a:rPr lang="ru-RU" sz="1600" b="1" i="1">
                            <a:solidFill>
                              <a:srgbClr val="0070C0"/>
                            </a:solidFill>
                            <a:latin typeface="Cambria Math" panose="02040503050406030204" pitchFamily="18" charset="0"/>
                            <a:cs typeface="Arial" panose="020B0604020202020204" pitchFamily="34" charset="0"/>
                          </a:rPr>
                          <m:t>Борис</m:t>
                        </m:r>
                        <m:r>
                          <a:rPr lang="en-US" sz="1600" b="1" i="1">
                            <a:solidFill>
                              <a:srgbClr val="0070C0"/>
                            </a:solidFill>
                            <a:latin typeface="Cambria Math" panose="02040503050406030204" pitchFamily="18" charset="0"/>
                            <a:cs typeface="Arial" panose="020B0604020202020204" pitchFamily="34" charset="0"/>
                          </a:rPr>
                          <m:t>©</m:t>
                        </m:r>
                      </m:sup>
                    </m:sSup>
                    <m:r>
                      <a:rPr lang="ru-RU" sz="1600" b="1" i="1">
                        <a:solidFill>
                          <a:srgbClr val="0070C0"/>
                        </a:solidFill>
                        <a:latin typeface="Cambria Math" panose="02040503050406030204" pitchFamily="18" charset="0"/>
                        <a:ea typeface="Cambria Math" panose="02040503050406030204" pitchFamily="18" charset="0"/>
                        <a:cs typeface="Arial" panose="020B0604020202020204" pitchFamily="34" charset="0"/>
                      </a:rPr>
                      <m:t>≡</m:t>
                    </m:r>
                    <m:sSub>
                      <m:sSubPr>
                        <m:ctrlPr>
                          <a:rPr lang="ru-RU" sz="1600" b="1" i="1">
                            <a:solidFill>
                              <a:srgbClr val="0070C0"/>
                            </a:solidFill>
                            <a:latin typeface="Cambria Math" panose="02040503050406030204" pitchFamily="18" charset="0"/>
                            <a:ea typeface="Cambria Math" panose="02040503050406030204" pitchFamily="18" charset="0"/>
                            <a:cs typeface="Arial" panose="020B0604020202020204" pitchFamily="34" charset="0"/>
                          </a:rPr>
                        </m:ctrlPr>
                      </m:sSubPr>
                      <m:e>
                        <m:r>
                          <a:rPr lang="en-US" sz="1600" b="1" i="1">
                            <a:solidFill>
                              <a:srgbClr val="0070C0"/>
                            </a:solidFill>
                            <a:latin typeface="Cambria Math" panose="02040503050406030204" pitchFamily="18" charset="0"/>
                            <a:ea typeface="Cambria Math" panose="02040503050406030204" pitchFamily="18" charset="0"/>
                            <a:cs typeface="Arial" panose="020B0604020202020204" pitchFamily="34" charset="0"/>
                          </a:rPr>
                          <m:t>𝑲</m:t>
                        </m:r>
                      </m:e>
                      <m:sub>
                        <m:r>
                          <a:rPr lang="ru-RU" sz="1600" b="1" i="1">
                            <a:solidFill>
                              <a:srgbClr val="0070C0"/>
                            </a:solidFill>
                            <a:latin typeface="Cambria Math" panose="02040503050406030204" pitchFamily="18" charset="0"/>
                            <a:ea typeface="Cambria Math" panose="02040503050406030204" pitchFamily="18" charset="0"/>
                            <a:cs typeface="Arial" panose="020B0604020202020204" pitchFamily="34" charset="0"/>
                          </a:rPr>
                          <m:t>Аня</m:t>
                        </m:r>
                      </m:sub>
                    </m:sSub>
                    <m:sSup>
                      <m:sSupPr>
                        <m:ctrlPr>
                          <a:rPr lang="en-US" sz="1600" b="1" i="1">
                            <a:solidFill>
                              <a:srgbClr val="0070C0"/>
                            </a:solidFill>
                            <a:latin typeface="Cambria Math" panose="02040503050406030204" pitchFamily="18" charset="0"/>
                            <a:cs typeface="Arial" panose="020B0604020202020204" pitchFamily="34" charset="0"/>
                          </a:rPr>
                        </m:ctrlPr>
                      </m:sSupPr>
                      <m:e>
                        <m:r>
                          <m:rPr>
                            <m:nor/>
                          </m:rPr>
                          <a:rPr lang="en-US" sz="1600" b="1" dirty="0">
                            <a:solidFill>
                              <a:srgbClr val="0070C0"/>
                            </a:solidFill>
                            <a:latin typeface="Arial" panose="020B0604020202020204" pitchFamily="34" charset="0"/>
                            <a:cs typeface="Arial" panose="020B0604020202020204" pitchFamily="34" charset="0"/>
                          </a:rPr>
                          <m:t>B</m:t>
                        </m:r>
                      </m:e>
                      <m:sup>
                        <m:r>
                          <a:rPr lang="ru-RU" sz="1600" b="1" i="1">
                            <a:solidFill>
                              <a:srgbClr val="0070C0"/>
                            </a:solidFill>
                            <a:latin typeface="Cambria Math" panose="02040503050406030204" pitchFamily="18" charset="0"/>
                            <a:cs typeface="Arial" panose="020B0604020202020204" pitchFamily="34" charset="0"/>
                          </a:rPr>
                          <m:t>Борис</m:t>
                        </m:r>
                        <m:r>
                          <a:rPr lang="en-US" sz="1600" b="1" i="1">
                            <a:solidFill>
                              <a:srgbClr val="0070C0"/>
                            </a:solidFill>
                            <a:latin typeface="Cambria Math" panose="02040503050406030204" pitchFamily="18" charset="0"/>
                            <a:cs typeface="Arial" panose="020B0604020202020204" pitchFamily="34" charset="0"/>
                          </a:rPr>
                          <m:t>©</m:t>
                        </m:r>
                      </m:sup>
                    </m:sSup>
                  </m:oMath>
                </a14:m>
                <a:endParaRPr lang="ru-RU" sz="1600" b="1" i="1" dirty="0" smtClean="0">
                  <a:solidFill>
                    <a:srgbClr val="0070C0"/>
                  </a:solidFill>
                  <a:latin typeface="Cambria Math" panose="02040503050406030204" pitchFamily="18" charset="0"/>
                  <a:ea typeface="Cambria Math" panose="02040503050406030204" pitchFamily="18" charset="0"/>
                  <a:cs typeface="Arial" panose="020B0604020202020204" pitchFamily="34" charset="0"/>
                </a:endParaRPr>
              </a:p>
              <a:p>
                <a:pPr marL="0" indent="0">
                  <a:buNone/>
                </a:pPr>
                <a14:m>
                  <m:oMath xmlns:m="http://schemas.openxmlformats.org/officeDocument/2006/math">
                    <m:sSub>
                      <m:sSubPr>
                        <m:ctrlPr>
                          <a:rPr lang="ru-RU" sz="1600" b="1" i="1">
                            <a:solidFill>
                              <a:srgbClr val="0070C0"/>
                            </a:solidFill>
                            <a:latin typeface="Cambria Math" panose="02040503050406030204" pitchFamily="18" charset="0"/>
                            <a:ea typeface="Cambria Math" panose="02040503050406030204" pitchFamily="18" charset="0"/>
                            <a:cs typeface="Arial" panose="020B0604020202020204" pitchFamily="34" charset="0"/>
                          </a:rPr>
                        </m:ctrlPr>
                      </m:sSubPr>
                      <m:e>
                        <m:r>
                          <a:rPr lang="en-US" sz="1600" b="1" i="1" smtClean="0">
                            <a:solidFill>
                              <a:srgbClr val="0070C0"/>
                            </a:solidFill>
                            <a:latin typeface="Cambria Math" panose="02040503050406030204" pitchFamily="18" charset="0"/>
                            <a:ea typeface="Cambria Math" panose="02040503050406030204" pitchFamily="18" charset="0"/>
                            <a:cs typeface="Arial" panose="020B0604020202020204" pitchFamily="34" charset="0"/>
                          </a:rPr>
                          <m:t>𝒑</m:t>
                        </m:r>
                        <m:r>
                          <a:rPr lang="ru-RU" sz="1600" b="1" i="1">
                            <a:solidFill>
                              <a:srgbClr val="0070C0"/>
                            </a:solidFill>
                            <a:latin typeface="Cambria Math" panose="02040503050406030204" pitchFamily="18" charset="0"/>
                            <a:ea typeface="Cambria Math" panose="02040503050406030204" pitchFamily="18" charset="0"/>
                            <a:cs typeface="Arial" panose="020B0604020202020204" pitchFamily="34" charset="0"/>
                          </a:rPr>
                          <m:t>≡</m:t>
                        </m:r>
                        <m:r>
                          <a:rPr lang="en-US" sz="1600" b="1" i="1">
                            <a:solidFill>
                              <a:srgbClr val="0070C0"/>
                            </a:solidFill>
                            <a:latin typeface="Cambria Math" panose="02040503050406030204" pitchFamily="18" charset="0"/>
                            <a:ea typeface="Cambria Math" panose="02040503050406030204" pitchFamily="18" charset="0"/>
                            <a:cs typeface="Arial" panose="020B0604020202020204" pitchFamily="34" charset="0"/>
                          </a:rPr>
                          <m:t>𝑲</m:t>
                        </m:r>
                      </m:e>
                      <m:sub>
                        <m:r>
                          <a:rPr lang="ru-RU" sz="1600" b="1" i="1">
                            <a:solidFill>
                              <a:srgbClr val="0070C0"/>
                            </a:solidFill>
                            <a:latin typeface="Cambria Math" panose="02040503050406030204" pitchFamily="18" charset="0"/>
                            <a:ea typeface="Cambria Math" panose="02040503050406030204" pitchFamily="18" charset="0"/>
                            <a:cs typeface="Arial" panose="020B0604020202020204" pitchFamily="34" charset="0"/>
                          </a:rPr>
                          <m:t>Борис</m:t>
                        </m:r>
                      </m:sub>
                    </m:sSub>
                    <m:r>
                      <a:rPr lang="en-US" sz="1600" b="1" i="1" smtClean="0">
                        <a:solidFill>
                          <a:srgbClr val="0070C0"/>
                        </a:solidFill>
                        <a:latin typeface="Cambria Math" panose="02040503050406030204" pitchFamily="18" charset="0"/>
                        <a:ea typeface="Cambria Math" panose="02040503050406030204" pitchFamily="18" charset="0"/>
                        <a:cs typeface="Arial" panose="020B0604020202020204" pitchFamily="34" charset="0"/>
                      </a:rPr>
                      <m:t>𝒑</m:t>
                    </m:r>
                  </m:oMath>
                </a14:m>
                <a:r>
                  <a:rPr lang="ru-RU" sz="1600" b="1" i="1" dirty="0" smtClean="0">
                    <a:solidFill>
                      <a:srgbClr val="0070C0"/>
                    </a:solidFill>
                    <a:latin typeface="Cambria Math" panose="02040503050406030204" pitchFamily="18" charset="0"/>
                    <a:ea typeface="Cambria Math" panose="02040503050406030204" pitchFamily="18" charset="0"/>
                    <a:cs typeface="Arial" panose="020B0604020202020204" pitchFamily="34" charset="0"/>
                  </a:rPr>
                  <a:t> 	</a:t>
                </a:r>
                <a14:m>
                  <m:oMath xmlns:m="http://schemas.openxmlformats.org/officeDocument/2006/math">
                    <m:sSup>
                      <m:sSupPr>
                        <m:ctrlPr>
                          <a:rPr lang="en-US" sz="1600" b="1" i="1">
                            <a:solidFill>
                              <a:srgbClr val="0070C0"/>
                            </a:solidFill>
                            <a:latin typeface="Cambria Math" panose="02040503050406030204" pitchFamily="18" charset="0"/>
                            <a:cs typeface="Arial" panose="020B0604020202020204" pitchFamily="34" charset="0"/>
                          </a:rPr>
                        </m:ctrlPr>
                      </m:sSupPr>
                      <m:e>
                        <m:r>
                          <m:rPr>
                            <m:nor/>
                          </m:rPr>
                          <a:rPr lang="en-US" sz="1600" b="1" dirty="0">
                            <a:solidFill>
                              <a:srgbClr val="0070C0"/>
                            </a:solidFill>
                            <a:latin typeface="Arial" panose="020B0604020202020204" pitchFamily="34" charset="0"/>
                            <a:cs typeface="Arial" panose="020B0604020202020204" pitchFamily="34" charset="0"/>
                          </a:rPr>
                          <m:t>A</m:t>
                        </m:r>
                      </m:e>
                      <m:sup>
                        <m:r>
                          <a:rPr lang="ru-RU" sz="1600" b="1" i="1">
                            <a:solidFill>
                              <a:srgbClr val="0070C0"/>
                            </a:solidFill>
                            <a:latin typeface="Cambria Math" panose="02040503050406030204" pitchFamily="18" charset="0"/>
                            <a:cs typeface="Arial" panose="020B0604020202020204" pitchFamily="34" charset="0"/>
                          </a:rPr>
                          <m:t>Аня</m:t>
                        </m:r>
                        <m:r>
                          <a:rPr lang="en-US" sz="1600" b="1" i="1">
                            <a:solidFill>
                              <a:srgbClr val="0070C0"/>
                            </a:solidFill>
                            <a:latin typeface="Cambria Math" panose="02040503050406030204" pitchFamily="18" charset="0"/>
                            <a:cs typeface="Arial" panose="020B0604020202020204" pitchFamily="34" charset="0"/>
                          </a:rPr>
                          <m:t>©</m:t>
                        </m:r>
                      </m:sup>
                    </m:sSup>
                    <m:r>
                      <a:rPr lang="ru-RU" sz="1600" b="1" i="1">
                        <a:solidFill>
                          <a:srgbClr val="0070C0"/>
                        </a:solidFill>
                        <a:latin typeface="Cambria Math" panose="02040503050406030204" pitchFamily="18" charset="0"/>
                        <a:ea typeface="Cambria Math" panose="02040503050406030204" pitchFamily="18" charset="0"/>
                        <a:cs typeface="Arial" panose="020B0604020202020204" pitchFamily="34" charset="0"/>
                      </a:rPr>
                      <m:t>≡</m:t>
                    </m:r>
                    <m:sSub>
                      <m:sSubPr>
                        <m:ctrlPr>
                          <a:rPr lang="ru-RU" sz="1600" b="1" i="1">
                            <a:solidFill>
                              <a:srgbClr val="0070C0"/>
                            </a:solidFill>
                            <a:latin typeface="Cambria Math" panose="02040503050406030204" pitchFamily="18" charset="0"/>
                            <a:ea typeface="Cambria Math" panose="02040503050406030204" pitchFamily="18" charset="0"/>
                            <a:cs typeface="Arial" panose="020B0604020202020204" pitchFamily="34" charset="0"/>
                          </a:rPr>
                        </m:ctrlPr>
                      </m:sSubPr>
                      <m:e>
                        <m:r>
                          <a:rPr lang="en-US" sz="1600" b="1" i="1">
                            <a:solidFill>
                              <a:srgbClr val="0070C0"/>
                            </a:solidFill>
                            <a:latin typeface="Cambria Math" panose="02040503050406030204" pitchFamily="18" charset="0"/>
                            <a:ea typeface="Cambria Math" panose="02040503050406030204" pitchFamily="18" charset="0"/>
                            <a:cs typeface="Arial" panose="020B0604020202020204" pitchFamily="34" charset="0"/>
                          </a:rPr>
                          <m:t>𝑲</m:t>
                        </m:r>
                      </m:e>
                      <m:sub>
                        <m:r>
                          <a:rPr lang="ru-RU" sz="1600" b="1" i="1">
                            <a:solidFill>
                              <a:srgbClr val="0070C0"/>
                            </a:solidFill>
                            <a:latin typeface="Cambria Math" panose="02040503050406030204" pitchFamily="18" charset="0"/>
                            <a:ea typeface="Cambria Math" panose="02040503050406030204" pitchFamily="18" charset="0"/>
                            <a:cs typeface="Arial" panose="020B0604020202020204" pitchFamily="34" charset="0"/>
                          </a:rPr>
                          <m:t>Борис</m:t>
                        </m:r>
                      </m:sub>
                    </m:sSub>
                    <m:sSup>
                      <m:sSupPr>
                        <m:ctrlPr>
                          <a:rPr lang="en-US" sz="1600" b="1" i="1">
                            <a:solidFill>
                              <a:srgbClr val="0070C0"/>
                            </a:solidFill>
                            <a:latin typeface="Cambria Math" panose="02040503050406030204" pitchFamily="18" charset="0"/>
                            <a:cs typeface="Arial" panose="020B0604020202020204" pitchFamily="34" charset="0"/>
                          </a:rPr>
                        </m:ctrlPr>
                      </m:sSupPr>
                      <m:e>
                        <m:r>
                          <m:rPr>
                            <m:nor/>
                          </m:rPr>
                          <a:rPr lang="en-US" sz="1600" b="1" dirty="0">
                            <a:solidFill>
                              <a:srgbClr val="0070C0"/>
                            </a:solidFill>
                            <a:latin typeface="Arial" panose="020B0604020202020204" pitchFamily="34" charset="0"/>
                            <a:cs typeface="Arial" panose="020B0604020202020204" pitchFamily="34" charset="0"/>
                          </a:rPr>
                          <m:t>A</m:t>
                        </m:r>
                      </m:e>
                      <m:sup>
                        <m:r>
                          <a:rPr lang="ru-RU" sz="1600" b="1" i="1">
                            <a:solidFill>
                              <a:srgbClr val="0070C0"/>
                            </a:solidFill>
                            <a:latin typeface="Cambria Math" panose="02040503050406030204" pitchFamily="18" charset="0"/>
                            <a:cs typeface="Arial" panose="020B0604020202020204" pitchFamily="34" charset="0"/>
                          </a:rPr>
                          <m:t>Аня</m:t>
                        </m:r>
                        <m:r>
                          <a:rPr lang="en-US" sz="1600" b="1" i="1">
                            <a:solidFill>
                              <a:srgbClr val="0070C0"/>
                            </a:solidFill>
                            <a:latin typeface="Cambria Math" panose="02040503050406030204" pitchFamily="18" charset="0"/>
                            <a:cs typeface="Arial" panose="020B0604020202020204" pitchFamily="34" charset="0"/>
                          </a:rPr>
                          <m:t>©</m:t>
                        </m:r>
                      </m:sup>
                    </m:sSup>
                  </m:oMath>
                </a14:m>
                <a:endParaRPr lang="ru-RU" sz="1600" b="1" i="1" dirty="0" smtClean="0">
                  <a:solidFill>
                    <a:srgbClr val="0070C0"/>
                  </a:solidFill>
                  <a:latin typeface="Cambria Math" panose="02040503050406030204" pitchFamily="18" charset="0"/>
                  <a:ea typeface="Cambria Math" panose="02040503050406030204" pitchFamily="18" charset="0"/>
                  <a:cs typeface="Arial" panose="020B0604020202020204" pitchFamily="34" charset="0"/>
                </a:endParaRPr>
              </a:p>
              <a:p>
                <a:pPr marL="0" indent="0">
                  <a:buNone/>
                </a:pPr>
                <a14:m>
                  <m:oMath xmlns:m="http://schemas.openxmlformats.org/officeDocument/2006/math">
                    <m:r>
                      <a:rPr lang="en-US" sz="1600" b="1" i="1" smtClean="0">
                        <a:solidFill>
                          <a:srgbClr val="0070C0"/>
                        </a:solidFill>
                        <a:latin typeface="Cambria Math" panose="02040503050406030204" pitchFamily="18" charset="0"/>
                        <a:ea typeface="Cambria Math" panose="02040503050406030204" pitchFamily="18" charset="0"/>
                        <a:cs typeface="Arial" panose="020B0604020202020204" pitchFamily="34" charset="0"/>
                      </a:rPr>
                      <m:t>𝒈</m:t>
                    </m:r>
                    <m:r>
                      <a:rPr lang="ru-RU" sz="1600" b="1" i="1">
                        <a:solidFill>
                          <a:srgbClr val="0070C0"/>
                        </a:solidFill>
                        <a:latin typeface="Cambria Math" panose="02040503050406030204" pitchFamily="18" charset="0"/>
                        <a:ea typeface="Cambria Math" panose="02040503050406030204" pitchFamily="18" charset="0"/>
                        <a:cs typeface="Arial" panose="020B0604020202020204" pitchFamily="34" charset="0"/>
                      </a:rPr>
                      <m:t>≡</m:t>
                    </m:r>
                    <m:sSub>
                      <m:sSubPr>
                        <m:ctrlPr>
                          <a:rPr lang="ru-RU" sz="1600" b="1" i="1">
                            <a:solidFill>
                              <a:srgbClr val="0070C0"/>
                            </a:solidFill>
                            <a:latin typeface="Cambria Math" panose="02040503050406030204" pitchFamily="18" charset="0"/>
                            <a:ea typeface="Cambria Math" panose="02040503050406030204" pitchFamily="18" charset="0"/>
                            <a:cs typeface="Arial" panose="020B0604020202020204" pitchFamily="34" charset="0"/>
                          </a:rPr>
                        </m:ctrlPr>
                      </m:sSubPr>
                      <m:e>
                        <m:r>
                          <a:rPr lang="en-US" sz="1600" b="1" i="1">
                            <a:solidFill>
                              <a:srgbClr val="0070C0"/>
                            </a:solidFill>
                            <a:latin typeface="Cambria Math" panose="02040503050406030204" pitchFamily="18" charset="0"/>
                            <a:ea typeface="Cambria Math" panose="02040503050406030204" pitchFamily="18" charset="0"/>
                            <a:cs typeface="Arial" panose="020B0604020202020204" pitchFamily="34" charset="0"/>
                          </a:rPr>
                          <m:t>𝑲</m:t>
                        </m:r>
                      </m:e>
                      <m:sub>
                        <m:r>
                          <a:rPr lang="ru-RU" sz="1600" b="1" i="1">
                            <a:solidFill>
                              <a:srgbClr val="0070C0"/>
                            </a:solidFill>
                            <a:latin typeface="Cambria Math" panose="02040503050406030204" pitchFamily="18" charset="0"/>
                            <a:ea typeface="Cambria Math" panose="02040503050406030204" pitchFamily="18" charset="0"/>
                            <a:cs typeface="Arial" panose="020B0604020202020204" pitchFamily="34" charset="0"/>
                          </a:rPr>
                          <m:t>Борис</m:t>
                        </m:r>
                      </m:sub>
                    </m:sSub>
                    <m:r>
                      <a:rPr lang="en-US" sz="1600" b="1" i="1" smtClean="0">
                        <a:solidFill>
                          <a:srgbClr val="0070C0"/>
                        </a:solidFill>
                        <a:latin typeface="Cambria Math" panose="02040503050406030204" pitchFamily="18" charset="0"/>
                        <a:ea typeface="Cambria Math" panose="02040503050406030204" pitchFamily="18" charset="0"/>
                        <a:cs typeface="Arial" panose="020B0604020202020204" pitchFamily="34" charset="0"/>
                      </a:rPr>
                      <m:t>𝒈</m:t>
                    </m:r>
                  </m:oMath>
                </a14:m>
                <a:r>
                  <a:rPr lang="ru-RU" sz="1600" b="1" dirty="0" smtClean="0"/>
                  <a:t> 	</a:t>
                </a:r>
                <a14:m>
                  <m:oMath xmlns:m="http://schemas.openxmlformats.org/officeDocument/2006/math">
                    <m:sSup>
                      <m:sSupPr>
                        <m:ctrlPr>
                          <a:rPr lang="en-US" sz="1600" b="1" i="1">
                            <a:solidFill>
                              <a:srgbClr val="0070C0"/>
                            </a:solidFill>
                            <a:latin typeface="Cambria Math" panose="02040503050406030204" pitchFamily="18" charset="0"/>
                            <a:cs typeface="Arial" panose="020B0604020202020204" pitchFamily="34" charset="0"/>
                          </a:rPr>
                        </m:ctrlPr>
                      </m:sSupPr>
                      <m:e>
                        <m:r>
                          <m:rPr>
                            <m:nor/>
                          </m:rPr>
                          <a:rPr lang="en-US" sz="1600" b="1" dirty="0">
                            <a:solidFill>
                              <a:srgbClr val="0070C0"/>
                            </a:solidFill>
                            <a:latin typeface="Arial" panose="020B0604020202020204" pitchFamily="34" charset="0"/>
                            <a:cs typeface="Arial" panose="020B0604020202020204" pitchFamily="34" charset="0"/>
                          </a:rPr>
                          <m:t>B</m:t>
                        </m:r>
                      </m:e>
                      <m:sup>
                        <m:r>
                          <a:rPr lang="ru-RU" sz="1600" b="1" i="1">
                            <a:solidFill>
                              <a:srgbClr val="0070C0"/>
                            </a:solidFill>
                            <a:latin typeface="Cambria Math" panose="02040503050406030204" pitchFamily="18" charset="0"/>
                            <a:cs typeface="Arial" panose="020B0604020202020204" pitchFamily="34" charset="0"/>
                          </a:rPr>
                          <m:t>Борис</m:t>
                        </m:r>
                        <m:r>
                          <a:rPr lang="en-US" sz="1600" b="1" i="1">
                            <a:solidFill>
                              <a:srgbClr val="0070C0"/>
                            </a:solidFill>
                            <a:latin typeface="Cambria Math" panose="02040503050406030204" pitchFamily="18" charset="0"/>
                            <a:cs typeface="Arial" panose="020B0604020202020204" pitchFamily="34" charset="0"/>
                          </a:rPr>
                          <m:t>©</m:t>
                        </m:r>
                      </m:sup>
                    </m:sSup>
                    <m:r>
                      <a:rPr lang="ru-RU" sz="1600" b="1" i="1">
                        <a:solidFill>
                          <a:srgbClr val="0070C0"/>
                        </a:solidFill>
                        <a:latin typeface="Cambria Math" panose="02040503050406030204" pitchFamily="18" charset="0"/>
                        <a:ea typeface="Cambria Math" panose="02040503050406030204" pitchFamily="18" charset="0"/>
                        <a:cs typeface="Arial" panose="020B0604020202020204" pitchFamily="34" charset="0"/>
                      </a:rPr>
                      <m:t>≡</m:t>
                    </m:r>
                    <m:sSub>
                      <m:sSubPr>
                        <m:ctrlPr>
                          <a:rPr lang="ru-RU" sz="1600" b="1" i="1">
                            <a:solidFill>
                              <a:srgbClr val="0070C0"/>
                            </a:solidFill>
                            <a:latin typeface="Cambria Math" panose="02040503050406030204" pitchFamily="18" charset="0"/>
                            <a:ea typeface="Cambria Math" panose="02040503050406030204" pitchFamily="18" charset="0"/>
                            <a:cs typeface="Arial" panose="020B0604020202020204" pitchFamily="34" charset="0"/>
                          </a:rPr>
                        </m:ctrlPr>
                      </m:sSubPr>
                      <m:e>
                        <m:r>
                          <a:rPr lang="en-US" sz="1600" b="1" i="1">
                            <a:solidFill>
                              <a:srgbClr val="0070C0"/>
                            </a:solidFill>
                            <a:latin typeface="Cambria Math" panose="02040503050406030204" pitchFamily="18" charset="0"/>
                            <a:ea typeface="Cambria Math" panose="02040503050406030204" pitchFamily="18" charset="0"/>
                            <a:cs typeface="Arial" panose="020B0604020202020204" pitchFamily="34" charset="0"/>
                          </a:rPr>
                          <m:t>𝑲</m:t>
                        </m:r>
                      </m:e>
                      <m:sub>
                        <m:r>
                          <a:rPr lang="ru-RU" sz="1600" b="1" i="1">
                            <a:solidFill>
                              <a:srgbClr val="0070C0"/>
                            </a:solidFill>
                            <a:latin typeface="Cambria Math" panose="02040503050406030204" pitchFamily="18" charset="0"/>
                            <a:ea typeface="Cambria Math" panose="02040503050406030204" pitchFamily="18" charset="0"/>
                            <a:cs typeface="Arial" panose="020B0604020202020204" pitchFamily="34" charset="0"/>
                          </a:rPr>
                          <m:t>Борис</m:t>
                        </m:r>
                      </m:sub>
                    </m:sSub>
                    <m:sSup>
                      <m:sSupPr>
                        <m:ctrlPr>
                          <a:rPr lang="en-US" sz="1600" b="1" i="1">
                            <a:solidFill>
                              <a:srgbClr val="0070C0"/>
                            </a:solidFill>
                            <a:latin typeface="Cambria Math" panose="02040503050406030204" pitchFamily="18" charset="0"/>
                            <a:cs typeface="Arial" panose="020B0604020202020204" pitchFamily="34" charset="0"/>
                          </a:rPr>
                        </m:ctrlPr>
                      </m:sSupPr>
                      <m:e>
                        <m:r>
                          <m:rPr>
                            <m:nor/>
                          </m:rPr>
                          <a:rPr lang="en-US" sz="1600" b="1" dirty="0">
                            <a:solidFill>
                              <a:srgbClr val="0070C0"/>
                            </a:solidFill>
                            <a:latin typeface="Arial" panose="020B0604020202020204" pitchFamily="34" charset="0"/>
                            <a:cs typeface="Arial" panose="020B0604020202020204" pitchFamily="34" charset="0"/>
                          </a:rPr>
                          <m:t>B</m:t>
                        </m:r>
                      </m:e>
                      <m:sup>
                        <m:r>
                          <a:rPr lang="ru-RU" sz="1600" b="1" i="1">
                            <a:solidFill>
                              <a:srgbClr val="0070C0"/>
                            </a:solidFill>
                            <a:latin typeface="Cambria Math" panose="02040503050406030204" pitchFamily="18" charset="0"/>
                            <a:cs typeface="Arial" panose="020B0604020202020204" pitchFamily="34" charset="0"/>
                          </a:rPr>
                          <m:t>Борис</m:t>
                        </m:r>
                        <m:r>
                          <a:rPr lang="en-US" sz="1600" b="1" i="1">
                            <a:solidFill>
                              <a:srgbClr val="0070C0"/>
                            </a:solidFill>
                            <a:latin typeface="Cambria Math" panose="02040503050406030204" pitchFamily="18" charset="0"/>
                            <a:cs typeface="Arial" panose="020B0604020202020204" pitchFamily="34" charset="0"/>
                          </a:rPr>
                          <m:t>©</m:t>
                        </m:r>
                      </m:sup>
                    </m:sSup>
                  </m:oMath>
                </a14:m>
                <a:endParaRPr lang="ru-RU" sz="1600" b="1" dirty="0" smtClean="0"/>
              </a:p>
              <a:p>
                <a:pPr marL="0" indent="0">
                  <a:buNone/>
                </a:pPr>
                <a:endParaRPr lang="en-US" sz="1600" dirty="0" smtClean="0"/>
              </a:p>
            </p:txBody>
          </p:sp>
        </mc:Choice>
        <mc:Fallback xmlns="">
          <p:sp>
            <p:nvSpPr>
              <p:cNvPr id="6" name="Текст 5"/>
              <p:cNvSpPr txBox="1">
                <a:spLocks noRot="1" noChangeAspect="1" noMove="1" noResize="1" noEditPoints="1" noAdjustHandles="1" noChangeArrowheads="1" noChangeShapeType="1" noTextEdit="1"/>
              </p:cNvSpPr>
              <p:nvPr/>
            </p:nvSpPr>
            <p:spPr>
              <a:xfrm>
                <a:off x="4178449" y="3252510"/>
                <a:ext cx="4965551" cy="1976689"/>
              </a:xfrm>
              <a:prstGeom prst="rect">
                <a:avLst/>
              </a:prstGeom>
              <a:blipFill rotWithShape="0">
                <a:blip r:embed="rId4"/>
                <a:stretch>
                  <a:fillRect l="-613" t="-2160"/>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8" name="Заголовок 1"/>
              <p:cNvSpPr txBox="1">
                <a:spLocks/>
              </p:cNvSpPr>
              <p:nvPr/>
            </p:nvSpPr>
            <p:spPr>
              <a:xfrm>
                <a:off x="395536" y="548682"/>
                <a:ext cx="8568952" cy="2685646"/>
              </a:xfrm>
              <a:prstGeom prst="rect">
                <a:avLst/>
              </a:prstGeom>
            </p:spPr>
            <p:txBody>
              <a:bodyPr vert="horz" lIns="91440" tIns="45720" rIns="91440" bIns="45720" rtlCol="0" anchor="ctr">
                <a:normAutofit fontScale="8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ru-RU" sz="2800" dirty="0" smtClean="0">
                    <a:solidFill>
                      <a:srgbClr val="0070C0"/>
                    </a:solidFill>
                  </a:rPr>
                  <a:t>Агенты </a:t>
                </a:r>
                <a:r>
                  <a:rPr lang="en-US" sz="2800" dirty="0" smtClean="0">
                    <a:solidFill>
                      <a:srgbClr val="0070C0"/>
                    </a:solidFill>
                    <a:latin typeface="Arial" panose="020B0604020202020204" pitchFamily="34" charset="0"/>
                    <a:cs typeface="Arial" panose="020B0604020202020204" pitchFamily="34" charset="0"/>
                  </a:rPr>
                  <a:t>Agents </a:t>
                </a:r>
                <a:r>
                  <a:rPr lang="ru-RU" sz="2800" dirty="0" smtClean="0">
                    <a:solidFill>
                      <a:srgbClr val="0070C0"/>
                    </a:solidFill>
                    <a:latin typeface="Arial" panose="020B0604020202020204" pitchFamily="34" charset="0"/>
                    <a:cs typeface="Arial" panose="020B0604020202020204" pitchFamily="34" charset="0"/>
                  </a:rPr>
                  <a:t>= </a:t>
                </a:r>
                <a:r>
                  <a:rPr lang="en-US" sz="2800" dirty="0" smtClean="0">
                    <a:solidFill>
                      <a:srgbClr val="0070C0"/>
                    </a:solidFill>
                    <a:latin typeface="Arial" panose="020B0604020202020204" pitchFamily="34" charset="0"/>
                    <a:cs typeface="Arial" panose="020B0604020202020204" pitchFamily="34" charset="0"/>
                  </a:rPr>
                  <a:t>{</a:t>
                </a:r>
                <a:r>
                  <a:rPr lang="ru-RU" sz="2800" dirty="0" smtClean="0">
                    <a:solidFill>
                      <a:srgbClr val="0070C0"/>
                    </a:solidFill>
                    <a:latin typeface="Arial" panose="020B0604020202020204" pitchFamily="34" charset="0"/>
                    <a:cs typeface="Arial" panose="020B0604020202020204" pitchFamily="34" charset="0"/>
                  </a:rPr>
                  <a:t>Аня</a:t>
                </a:r>
                <a:r>
                  <a:rPr lang="en-US" sz="2800" dirty="0" smtClean="0">
                    <a:solidFill>
                      <a:srgbClr val="0070C0"/>
                    </a:solidFill>
                    <a:latin typeface="Arial" panose="020B0604020202020204" pitchFamily="34" charset="0"/>
                    <a:cs typeface="Arial" panose="020B0604020202020204" pitchFamily="34" charset="0"/>
                  </a:rPr>
                  <a:t>,</a:t>
                </a:r>
                <a:r>
                  <a:rPr lang="ru-RU" sz="2800" dirty="0" smtClean="0">
                    <a:solidFill>
                      <a:srgbClr val="0070C0"/>
                    </a:solidFill>
                    <a:latin typeface="Arial" panose="020B0604020202020204" pitchFamily="34" charset="0"/>
                    <a:cs typeface="Arial" panose="020B0604020202020204" pitchFamily="34" charset="0"/>
                  </a:rPr>
                  <a:t> Борис</a:t>
                </a:r>
                <a:r>
                  <a:rPr lang="en-US" sz="2800" dirty="0" smtClean="0">
                    <a:solidFill>
                      <a:srgbClr val="0070C0"/>
                    </a:solidFill>
                    <a:latin typeface="Arial" panose="020B0604020202020204" pitchFamily="34" charset="0"/>
                    <a:cs typeface="Arial" panose="020B0604020202020204" pitchFamily="34" charset="0"/>
                  </a:rPr>
                  <a:t>} </a:t>
                </a:r>
                <a:endParaRPr lang="ru-RU" sz="2800" dirty="0" smtClean="0">
                  <a:solidFill>
                    <a:srgbClr val="0070C0"/>
                  </a:solidFill>
                  <a:latin typeface="Arial" panose="020B0604020202020204" pitchFamily="34" charset="0"/>
                  <a:cs typeface="Arial" panose="020B0604020202020204" pitchFamily="34" charset="0"/>
                </a:endParaRPr>
              </a:p>
              <a:p>
                <a:r>
                  <a:rPr lang="en-US" sz="2800" dirty="0">
                    <a:solidFill>
                      <a:srgbClr val="0070C0"/>
                    </a:solidFill>
                    <a:latin typeface="Arial" panose="020B0604020202020204" pitchFamily="34" charset="0"/>
                    <a:cs typeface="Arial" panose="020B0604020202020204" pitchFamily="34" charset="0"/>
                  </a:rPr>
                  <a:t>Atoms={g, p, a, b,</a:t>
                </a:r>
                <a14:m>
                  <m:oMath xmlns:m="http://schemas.openxmlformats.org/officeDocument/2006/math">
                    <m:r>
                      <a:rPr lang="ru-RU" sz="2800" i="1">
                        <a:solidFill>
                          <a:srgbClr val="0070C0"/>
                        </a:solidFill>
                        <a:latin typeface="Cambria Math" panose="02040503050406030204" pitchFamily="18" charset="0"/>
                        <a:cs typeface="Arial" panose="020B0604020202020204" pitchFamily="34" charset="0"/>
                      </a:rPr>
                      <m:t>Аня</m:t>
                    </m:r>
                    <m:r>
                      <a:rPr lang="en-US" sz="2800" i="1">
                        <a:solidFill>
                          <a:srgbClr val="0070C0"/>
                        </a:solidFill>
                        <a:latin typeface="Cambria Math" panose="02040503050406030204" pitchFamily="18" charset="0"/>
                        <a:cs typeface="Arial" panose="020B0604020202020204" pitchFamily="34" charset="0"/>
                      </a:rPr>
                      <m:t>©</m:t>
                    </m:r>
                  </m:oMath>
                </a14:m>
                <a:r>
                  <a:rPr lang="en-US" sz="2800" dirty="0" smtClean="0">
                    <a:solidFill>
                      <a:srgbClr val="0070C0"/>
                    </a:solidFill>
                    <a:latin typeface="Arial" panose="020B0604020202020204" pitchFamily="34" charset="0"/>
                    <a:cs typeface="Arial" panose="020B0604020202020204" pitchFamily="34" charset="0"/>
                  </a:rPr>
                  <a:t>,</a:t>
                </a:r>
                <a:r>
                  <a:rPr lang="ru-RU" sz="2800" dirty="0">
                    <a:solidFill>
                      <a:srgbClr val="0070C0"/>
                    </a:solidFill>
                    <a:cs typeface="Arial" panose="020B0604020202020204" pitchFamily="34" charset="0"/>
                  </a:rPr>
                  <a:t> </a:t>
                </a:r>
                <a14:m>
                  <m:oMath xmlns:m="http://schemas.openxmlformats.org/officeDocument/2006/math">
                    <m:r>
                      <a:rPr lang="ru-RU" sz="2800" i="1">
                        <a:solidFill>
                          <a:srgbClr val="0070C0"/>
                        </a:solidFill>
                        <a:latin typeface="Cambria Math" panose="02040503050406030204" pitchFamily="18" charset="0"/>
                        <a:cs typeface="Arial" panose="020B0604020202020204" pitchFamily="34" charset="0"/>
                      </a:rPr>
                      <m:t>Борис</m:t>
                    </m:r>
                    <m:r>
                      <a:rPr lang="en-US" sz="2800" i="1">
                        <a:solidFill>
                          <a:srgbClr val="0070C0"/>
                        </a:solidFill>
                        <a:latin typeface="Cambria Math" panose="02040503050406030204" pitchFamily="18" charset="0"/>
                        <a:cs typeface="Arial" panose="020B0604020202020204" pitchFamily="34" charset="0"/>
                      </a:rPr>
                      <m:t>©</m:t>
                    </m:r>
                    <m:r>
                      <a:rPr lang="en-US" sz="2800" b="0" i="0" smtClean="0">
                        <a:solidFill>
                          <a:srgbClr val="0070C0"/>
                        </a:solidFill>
                        <a:latin typeface="Cambria Math" panose="02040503050406030204" pitchFamily="18" charset="0"/>
                        <a:cs typeface="Arial" panose="020B0604020202020204" pitchFamily="34" charset="0"/>
                      </a:rPr>
                      <m:t>,</m:t>
                    </m:r>
                  </m:oMath>
                </a14:m>
                <a:r>
                  <a:rPr lang="en-US" sz="2800" dirty="0">
                    <a:solidFill>
                      <a:srgbClr val="0070C0"/>
                    </a:solidFill>
                    <a:latin typeface="Arial" panose="020B0604020202020204" pitchFamily="34" charset="0"/>
                    <a:cs typeface="Arial" panose="020B0604020202020204" pitchFamily="34" charset="0"/>
                  </a:rPr>
                  <a:t> </a:t>
                </a:r>
                <a14:m>
                  <m:oMath xmlns:m="http://schemas.openxmlformats.org/officeDocument/2006/math">
                    <m:sSup>
                      <m:sSupPr>
                        <m:ctrlPr>
                          <a:rPr lang="en-US" sz="2800" i="1">
                            <a:solidFill>
                              <a:srgbClr val="0070C0"/>
                            </a:solidFill>
                            <a:latin typeface="Cambria Math" panose="02040503050406030204" pitchFamily="18" charset="0"/>
                            <a:cs typeface="Arial" panose="020B0604020202020204" pitchFamily="34" charset="0"/>
                          </a:rPr>
                        </m:ctrlPr>
                      </m:sSupPr>
                      <m:e>
                        <m:r>
                          <m:rPr>
                            <m:nor/>
                          </m:rPr>
                          <a:rPr lang="en-US" sz="2800" dirty="0">
                            <a:solidFill>
                              <a:srgbClr val="0070C0"/>
                            </a:solidFill>
                            <a:latin typeface="Arial" panose="020B0604020202020204" pitchFamily="34" charset="0"/>
                            <a:cs typeface="Arial" panose="020B0604020202020204" pitchFamily="34" charset="0"/>
                          </a:rPr>
                          <m:t>A</m:t>
                        </m:r>
                      </m:e>
                      <m:sup>
                        <m:r>
                          <a:rPr lang="ru-RU" sz="2800" i="1">
                            <a:solidFill>
                              <a:srgbClr val="0070C0"/>
                            </a:solidFill>
                            <a:latin typeface="Cambria Math" panose="02040503050406030204" pitchFamily="18" charset="0"/>
                            <a:cs typeface="Arial" panose="020B0604020202020204" pitchFamily="34" charset="0"/>
                          </a:rPr>
                          <m:t>Аня</m:t>
                        </m:r>
                        <m:r>
                          <a:rPr lang="en-US" sz="2800" i="1">
                            <a:solidFill>
                              <a:srgbClr val="0070C0"/>
                            </a:solidFill>
                            <a:latin typeface="Cambria Math" panose="02040503050406030204" pitchFamily="18" charset="0"/>
                            <a:cs typeface="Arial" panose="020B0604020202020204" pitchFamily="34" charset="0"/>
                          </a:rPr>
                          <m:t>©</m:t>
                        </m:r>
                      </m:sup>
                    </m:sSup>
                  </m:oMath>
                </a14:m>
                <a:r>
                  <a:rPr lang="en-US" sz="2800" dirty="0">
                    <a:solidFill>
                      <a:srgbClr val="0070C0"/>
                    </a:solidFill>
                    <a:latin typeface="Arial" panose="020B0604020202020204" pitchFamily="34" charset="0"/>
                    <a:cs typeface="Arial" panose="020B0604020202020204" pitchFamily="34" charset="0"/>
                  </a:rPr>
                  <a:t>, </a:t>
                </a:r>
                <a14:m>
                  <m:oMath xmlns:m="http://schemas.openxmlformats.org/officeDocument/2006/math">
                    <m:sSup>
                      <m:sSupPr>
                        <m:ctrlPr>
                          <a:rPr lang="en-US" sz="2800" i="1">
                            <a:solidFill>
                              <a:srgbClr val="0070C0"/>
                            </a:solidFill>
                            <a:latin typeface="Cambria Math" panose="02040503050406030204" pitchFamily="18" charset="0"/>
                            <a:cs typeface="Arial" panose="020B0604020202020204" pitchFamily="34" charset="0"/>
                          </a:rPr>
                        </m:ctrlPr>
                      </m:sSupPr>
                      <m:e>
                        <m:r>
                          <m:rPr>
                            <m:nor/>
                          </m:rPr>
                          <a:rPr lang="en-US" sz="2800" dirty="0">
                            <a:solidFill>
                              <a:srgbClr val="0070C0"/>
                            </a:solidFill>
                            <a:latin typeface="Arial" panose="020B0604020202020204" pitchFamily="34" charset="0"/>
                            <a:cs typeface="Arial" panose="020B0604020202020204" pitchFamily="34" charset="0"/>
                          </a:rPr>
                          <m:t>B</m:t>
                        </m:r>
                      </m:e>
                      <m:sup>
                        <m:r>
                          <a:rPr lang="ru-RU" sz="2800" i="1">
                            <a:solidFill>
                              <a:srgbClr val="0070C0"/>
                            </a:solidFill>
                            <a:latin typeface="Cambria Math" panose="02040503050406030204" pitchFamily="18" charset="0"/>
                            <a:cs typeface="Arial" panose="020B0604020202020204" pitchFamily="34" charset="0"/>
                          </a:rPr>
                          <m:t>Борис</m:t>
                        </m:r>
                        <m:r>
                          <a:rPr lang="en-US" sz="2800" i="1">
                            <a:solidFill>
                              <a:srgbClr val="0070C0"/>
                            </a:solidFill>
                            <a:latin typeface="Cambria Math" panose="02040503050406030204" pitchFamily="18" charset="0"/>
                            <a:cs typeface="Arial" panose="020B0604020202020204" pitchFamily="34" charset="0"/>
                          </a:rPr>
                          <m:t>©</m:t>
                        </m:r>
                      </m:sup>
                    </m:sSup>
                  </m:oMath>
                </a14:m>
                <a:r>
                  <a:rPr lang="en-US" sz="2800" dirty="0">
                    <a:solidFill>
                      <a:srgbClr val="0070C0"/>
                    </a:solidFill>
                    <a:latin typeface="Arial" panose="020B0604020202020204" pitchFamily="34" charset="0"/>
                    <a:cs typeface="Arial" panose="020B0604020202020204" pitchFamily="34" charset="0"/>
                  </a:rPr>
                  <a:t>, </a:t>
                </a:r>
                <a:endParaRPr lang="en-US" sz="2800" dirty="0" smtClean="0">
                  <a:solidFill>
                    <a:srgbClr val="0070C0"/>
                  </a:solidFill>
                  <a:latin typeface="Arial" panose="020B0604020202020204" pitchFamily="34" charset="0"/>
                  <a:cs typeface="Arial" panose="020B0604020202020204" pitchFamily="34" charset="0"/>
                </a:endParaRPr>
              </a:p>
              <a:p>
                <a:r>
                  <a:rPr lang="en-US" sz="2800" dirty="0" smtClean="0">
                    <a:solidFill>
                      <a:srgbClr val="0070C0"/>
                    </a:solidFill>
                    <a:latin typeface="Arial" panose="020B0604020202020204" pitchFamily="34" charset="0"/>
                    <a:cs typeface="Arial" panose="020B0604020202020204" pitchFamily="34" charset="0"/>
                  </a:rPr>
                  <a:t>A</a:t>
                </a:r>
                <a:r>
                  <a:rPr lang="en-US" sz="2800" dirty="0">
                    <a:solidFill>
                      <a:srgbClr val="0070C0"/>
                    </a:solidFill>
                    <a:latin typeface="Arial" panose="020B0604020202020204" pitchFamily="34" charset="0"/>
                    <a:cs typeface="Arial" panose="020B0604020202020204" pitchFamily="34" charset="0"/>
                  </a:rPr>
                  <a:t>, B, </a:t>
                </a:r>
                <a:r>
                  <a:rPr lang="en-US" sz="2800" dirty="0" smtClean="0">
                    <a:solidFill>
                      <a:srgbClr val="0070C0"/>
                    </a:solidFill>
                    <a:latin typeface="Arial" panose="020B0604020202020204" pitchFamily="34" charset="0"/>
                    <a:cs typeface="Arial" panose="020B0604020202020204" pitchFamily="34" charset="0"/>
                  </a:rPr>
                  <a:t>Key</a:t>
                </a:r>
                <a:r>
                  <a:rPr lang="en-US" sz="2800" dirty="0">
                    <a:solidFill>
                      <a:srgbClr val="0070C0"/>
                    </a:solidFill>
                    <a:latin typeface="Arial" panose="020B0604020202020204" pitchFamily="34" charset="0"/>
                    <a:cs typeface="Arial" panose="020B0604020202020204" pitchFamily="34" charset="0"/>
                  </a:rPr>
                  <a:t>}</a:t>
                </a:r>
                <a:r>
                  <a:rPr lang="ru-RU" sz="2800" dirty="0">
                    <a:solidFill>
                      <a:srgbClr val="0070C0"/>
                    </a:solidFill>
                    <a:latin typeface="Arial" panose="020B0604020202020204" pitchFamily="34" charset="0"/>
                    <a:cs typeface="Arial" panose="020B0604020202020204" pitchFamily="34" charset="0"/>
                  </a:rPr>
                  <a:t> </a:t>
                </a:r>
              </a:p>
              <a:p>
                <a:r>
                  <a:rPr lang="en-US" sz="2800" dirty="0" smtClean="0">
                    <a:solidFill>
                      <a:srgbClr val="0070C0"/>
                    </a:solidFill>
                    <a:latin typeface="Arial" panose="020B0604020202020204" pitchFamily="34" charset="0"/>
                    <a:cs typeface="Arial" panose="020B0604020202020204" pitchFamily="34" charset="0"/>
                  </a:rPr>
                  <a:t>a</a:t>
                </a:r>
                <a:r>
                  <a:rPr lang="en-US" sz="2800" dirty="0">
                    <a:solidFill>
                      <a:srgbClr val="0070C0"/>
                    </a:solidFill>
                    <a:latin typeface="Arial" panose="020B0604020202020204" pitchFamily="34" charset="0"/>
                    <a:cs typeface="Arial" panose="020B0604020202020204" pitchFamily="34" charset="0"/>
                  </a:rPr>
                  <a:t>,</a:t>
                </a:r>
                <a:r>
                  <a:rPr lang="ru-RU" sz="2800" dirty="0">
                    <a:solidFill>
                      <a:srgbClr val="0070C0"/>
                    </a:solidFill>
                    <a:latin typeface="Arial" panose="020B0604020202020204" pitchFamily="34" charset="0"/>
                    <a:cs typeface="Arial" panose="020B0604020202020204" pitchFamily="34" charset="0"/>
                  </a:rPr>
                  <a:t> </a:t>
                </a:r>
                <a:r>
                  <a:rPr lang="en-US" sz="2800" dirty="0" smtClean="0">
                    <a:solidFill>
                      <a:srgbClr val="0070C0"/>
                    </a:solidFill>
                    <a:latin typeface="Arial" panose="020B0604020202020204" pitchFamily="34" charset="0"/>
                    <a:cs typeface="Arial" panose="020B0604020202020204" pitchFamily="34" charset="0"/>
                  </a:rPr>
                  <a:t>b</a:t>
                </a:r>
                <a:r>
                  <a:rPr lang="ru-RU" sz="2800" dirty="0" smtClean="0">
                    <a:solidFill>
                      <a:srgbClr val="0070C0"/>
                    </a:solidFill>
                    <a:latin typeface="Arial" panose="020B0604020202020204" pitchFamily="34" charset="0"/>
                    <a:cs typeface="Arial" panose="020B0604020202020204" pitchFamily="34" charset="0"/>
                  </a:rPr>
                  <a:t>, </a:t>
                </a:r>
                <a:r>
                  <a:rPr lang="en-US" sz="2800" dirty="0" smtClean="0">
                    <a:solidFill>
                      <a:srgbClr val="0070C0"/>
                    </a:solidFill>
                    <a:latin typeface="Arial" panose="020B0604020202020204" pitchFamily="34" charset="0"/>
                    <a:cs typeface="Arial" panose="020B0604020202020204" pitchFamily="34" charset="0"/>
                  </a:rPr>
                  <a:t>A,B </a:t>
                </a:r>
                <a:r>
                  <a:rPr lang="ru-RU" sz="2800" dirty="0">
                    <a:solidFill>
                      <a:srgbClr val="0070C0"/>
                    </a:solidFill>
                    <a:latin typeface="Arial" panose="020B0604020202020204" pitchFamily="34" charset="0"/>
                    <a:cs typeface="Arial" panose="020B0604020202020204" pitchFamily="34" charset="0"/>
                  </a:rPr>
                  <a:t>– закрытые </a:t>
                </a:r>
                <a:r>
                  <a:rPr lang="ru-RU" sz="2800" dirty="0" smtClean="0">
                    <a:solidFill>
                      <a:srgbClr val="0070C0"/>
                    </a:solidFill>
                    <a:latin typeface="Arial" panose="020B0604020202020204" pitchFamily="34" charset="0"/>
                    <a:cs typeface="Arial" panose="020B0604020202020204" pitchFamily="34" charset="0"/>
                  </a:rPr>
                  <a:t>ключи</a:t>
                </a:r>
                <a:endParaRPr lang="en-US" sz="2800" dirty="0" smtClean="0">
                  <a:solidFill>
                    <a:srgbClr val="0070C0"/>
                  </a:solidFill>
                  <a:latin typeface="Arial" panose="020B0604020202020204" pitchFamily="34" charset="0"/>
                  <a:cs typeface="Arial" panose="020B0604020202020204" pitchFamily="34" charset="0"/>
                </a:endParaRPr>
              </a:p>
              <a:p>
                <a14:m>
                  <m:oMath xmlns:m="http://schemas.openxmlformats.org/officeDocument/2006/math">
                    <m:r>
                      <a:rPr lang="ru-RU" sz="2800" i="1">
                        <a:solidFill>
                          <a:srgbClr val="0070C0"/>
                        </a:solidFill>
                        <a:latin typeface="Cambria Math" panose="02040503050406030204" pitchFamily="18" charset="0"/>
                        <a:cs typeface="Arial" panose="020B0604020202020204" pitchFamily="34" charset="0"/>
                      </a:rPr>
                      <m:t>Аня</m:t>
                    </m:r>
                    <m:r>
                      <a:rPr lang="en-US" sz="2800" i="1">
                        <a:solidFill>
                          <a:srgbClr val="0070C0"/>
                        </a:solidFill>
                        <a:latin typeface="Cambria Math" panose="02040503050406030204" pitchFamily="18" charset="0"/>
                        <a:cs typeface="Arial" panose="020B0604020202020204" pitchFamily="34" charset="0"/>
                      </a:rPr>
                      <m:t>©</m:t>
                    </m:r>
                  </m:oMath>
                </a14:m>
                <a:r>
                  <a:rPr lang="en-US" sz="2800" dirty="0">
                    <a:solidFill>
                      <a:srgbClr val="0070C0"/>
                    </a:solidFill>
                    <a:latin typeface="Arial" panose="020B0604020202020204" pitchFamily="34" charset="0"/>
                    <a:cs typeface="Arial" panose="020B0604020202020204" pitchFamily="34" charset="0"/>
                  </a:rPr>
                  <a:t>,</a:t>
                </a:r>
                <a:r>
                  <a:rPr lang="ru-RU" sz="2800" dirty="0">
                    <a:solidFill>
                      <a:srgbClr val="0070C0"/>
                    </a:solidFill>
                    <a:cs typeface="Arial" panose="020B0604020202020204" pitchFamily="34" charset="0"/>
                  </a:rPr>
                  <a:t> </a:t>
                </a:r>
                <a14:m>
                  <m:oMath xmlns:m="http://schemas.openxmlformats.org/officeDocument/2006/math">
                    <m:r>
                      <a:rPr lang="ru-RU" sz="2800" i="1">
                        <a:solidFill>
                          <a:srgbClr val="0070C0"/>
                        </a:solidFill>
                        <a:latin typeface="Cambria Math" panose="02040503050406030204" pitchFamily="18" charset="0"/>
                        <a:cs typeface="Arial" panose="020B0604020202020204" pitchFamily="34" charset="0"/>
                      </a:rPr>
                      <m:t>Борис</m:t>
                    </m:r>
                    <m:r>
                      <a:rPr lang="en-US" sz="2800" i="1">
                        <a:solidFill>
                          <a:srgbClr val="0070C0"/>
                        </a:solidFill>
                        <a:latin typeface="Cambria Math" panose="02040503050406030204" pitchFamily="18" charset="0"/>
                        <a:cs typeface="Arial" panose="020B0604020202020204" pitchFamily="34" charset="0"/>
                      </a:rPr>
                      <m:t>©</m:t>
                    </m:r>
                    <m:r>
                      <a:rPr lang="ru-RU" sz="2800" b="0" i="0" smtClean="0">
                        <a:solidFill>
                          <a:srgbClr val="0070C0"/>
                        </a:solidFill>
                        <a:latin typeface="Cambria Math" panose="02040503050406030204" pitchFamily="18" charset="0"/>
                        <a:cs typeface="Arial" panose="020B0604020202020204" pitchFamily="34" charset="0"/>
                      </a:rPr>
                      <m:t>−подписи Ани и Бориса</m:t>
                    </m:r>
                  </m:oMath>
                </a14:m>
                <a:endParaRPr lang="ru-RU" sz="2800" b="0" dirty="0" smtClean="0">
                  <a:solidFill>
                    <a:srgbClr val="0070C0"/>
                  </a:solidFill>
                  <a:cs typeface="Arial" panose="020B0604020202020204" pitchFamily="34" charset="0"/>
                </a:endParaRPr>
              </a:p>
              <a:p>
                <a:r>
                  <a:rPr lang="en-US" sz="2800" dirty="0">
                    <a:solidFill>
                      <a:srgbClr val="0070C0"/>
                    </a:solidFill>
                    <a:latin typeface="Arial" panose="020B0604020202020204" pitchFamily="34" charset="0"/>
                    <a:cs typeface="Arial" panose="020B0604020202020204" pitchFamily="34" charset="0"/>
                  </a:rPr>
                  <a:t>g</a:t>
                </a:r>
                <a:r>
                  <a:rPr lang="ru-RU" sz="2800" dirty="0">
                    <a:solidFill>
                      <a:srgbClr val="0070C0"/>
                    </a:solidFill>
                    <a:latin typeface="Arial" panose="020B0604020202020204" pitchFamily="34" charset="0"/>
                    <a:cs typeface="Arial" panose="020B0604020202020204" pitchFamily="34" charset="0"/>
                  </a:rPr>
                  <a:t>,</a:t>
                </a:r>
                <a:r>
                  <a:rPr lang="en-US" sz="2800" dirty="0">
                    <a:solidFill>
                      <a:srgbClr val="0070C0"/>
                    </a:solidFill>
                    <a:latin typeface="Arial" panose="020B0604020202020204" pitchFamily="34" charset="0"/>
                    <a:cs typeface="Arial" panose="020B0604020202020204" pitchFamily="34" charset="0"/>
                  </a:rPr>
                  <a:t> p </a:t>
                </a:r>
                <a:r>
                  <a:rPr lang="ru-RU" sz="2800" dirty="0">
                    <a:solidFill>
                      <a:srgbClr val="0070C0"/>
                    </a:solidFill>
                    <a:latin typeface="Arial" panose="020B0604020202020204" pitchFamily="34" charset="0"/>
                    <a:cs typeface="Arial" panose="020B0604020202020204" pitchFamily="34" charset="0"/>
                  </a:rPr>
                  <a:t>– открытые </a:t>
                </a:r>
                <a:r>
                  <a:rPr lang="ru-RU" sz="2800" dirty="0" smtClean="0">
                    <a:solidFill>
                      <a:srgbClr val="0070C0"/>
                    </a:solidFill>
                    <a:latin typeface="Arial" panose="020B0604020202020204" pitchFamily="34" charset="0"/>
                    <a:cs typeface="Arial" panose="020B0604020202020204" pitchFamily="34" charset="0"/>
                  </a:rPr>
                  <a:t>параметры</a:t>
                </a:r>
                <a:endParaRPr lang="en-US" sz="2800" dirty="0" smtClean="0">
                  <a:solidFill>
                    <a:srgbClr val="0070C0"/>
                  </a:solidFill>
                  <a:latin typeface="Arial" panose="020B0604020202020204" pitchFamily="34" charset="0"/>
                  <a:cs typeface="Arial" panose="020B0604020202020204" pitchFamily="34" charset="0"/>
                </a:endParaRPr>
              </a:p>
              <a:p>
                <a:endParaRPr lang="en-US" sz="2800" dirty="0" smtClean="0">
                  <a:solidFill>
                    <a:srgbClr val="0070C0"/>
                  </a:solidFill>
                  <a:latin typeface="Arial" panose="020B0604020202020204" pitchFamily="34" charset="0"/>
                  <a:cs typeface="Arial" panose="020B0604020202020204" pitchFamily="34" charset="0"/>
                </a:endParaRPr>
              </a:p>
              <a:p>
                <a14:m>
                  <m:oMath xmlns:m="http://schemas.openxmlformats.org/officeDocument/2006/math">
                    <m:sSup>
                      <m:sSupPr>
                        <m:ctrlPr>
                          <a:rPr lang="en-US" sz="2800" i="1">
                            <a:solidFill>
                              <a:srgbClr val="0070C0"/>
                            </a:solidFill>
                            <a:latin typeface="Cambria Math" panose="02040503050406030204" pitchFamily="18" charset="0"/>
                            <a:cs typeface="Arial" panose="020B0604020202020204" pitchFamily="34" charset="0"/>
                          </a:rPr>
                        </m:ctrlPr>
                      </m:sSupPr>
                      <m:e>
                        <m:r>
                          <m:rPr>
                            <m:nor/>
                          </m:rPr>
                          <a:rPr lang="en-US" sz="2800" dirty="0">
                            <a:solidFill>
                              <a:srgbClr val="0070C0"/>
                            </a:solidFill>
                            <a:latin typeface="Arial" panose="020B0604020202020204" pitchFamily="34" charset="0"/>
                            <a:cs typeface="Arial" panose="020B0604020202020204" pitchFamily="34" charset="0"/>
                          </a:rPr>
                          <m:t>A</m:t>
                        </m:r>
                      </m:e>
                      <m:sup>
                        <m:r>
                          <a:rPr lang="ru-RU" sz="2800" i="1">
                            <a:solidFill>
                              <a:srgbClr val="0070C0"/>
                            </a:solidFill>
                            <a:latin typeface="Cambria Math" panose="02040503050406030204" pitchFamily="18" charset="0"/>
                            <a:cs typeface="Arial" panose="020B0604020202020204" pitchFamily="34" charset="0"/>
                          </a:rPr>
                          <m:t>Аня</m:t>
                        </m:r>
                        <m:r>
                          <a:rPr lang="en-US" sz="2800" i="1">
                            <a:solidFill>
                              <a:srgbClr val="0070C0"/>
                            </a:solidFill>
                            <a:latin typeface="Cambria Math" panose="02040503050406030204" pitchFamily="18" charset="0"/>
                            <a:cs typeface="Arial" panose="020B0604020202020204" pitchFamily="34" charset="0"/>
                          </a:rPr>
                          <m:t>©</m:t>
                        </m:r>
                      </m:sup>
                    </m:sSup>
                  </m:oMath>
                </a14:m>
                <a:r>
                  <a:rPr lang="en-US" sz="2800" dirty="0">
                    <a:solidFill>
                      <a:srgbClr val="0070C0"/>
                    </a:solidFill>
                    <a:latin typeface="Arial" panose="020B0604020202020204" pitchFamily="34" charset="0"/>
                    <a:cs typeface="Arial" panose="020B0604020202020204" pitchFamily="34" charset="0"/>
                  </a:rPr>
                  <a:t>,</a:t>
                </a:r>
                <a:r>
                  <a:rPr lang="en-US" sz="2800" dirty="0">
                    <a:solidFill>
                      <a:srgbClr val="0070C0"/>
                    </a:solidFill>
                    <a:cs typeface="Arial" panose="020B0604020202020204" pitchFamily="34" charset="0"/>
                  </a:rPr>
                  <a:t> </a:t>
                </a:r>
                <a14:m>
                  <m:oMath xmlns:m="http://schemas.openxmlformats.org/officeDocument/2006/math">
                    <m:sSup>
                      <m:sSupPr>
                        <m:ctrlPr>
                          <a:rPr lang="en-US" sz="2800" i="1">
                            <a:solidFill>
                              <a:srgbClr val="0070C0"/>
                            </a:solidFill>
                            <a:latin typeface="Cambria Math" panose="02040503050406030204" pitchFamily="18" charset="0"/>
                            <a:cs typeface="Arial" panose="020B0604020202020204" pitchFamily="34" charset="0"/>
                          </a:rPr>
                        </m:ctrlPr>
                      </m:sSupPr>
                      <m:e>
                        <m:r>
                          <m:rPr>
                            <m:nor/>
                          </m:rPr>
                          <a:rPr lang="en-US" sz="2800" dirty="0">
                            <a:solidFill>
                              <a:srgbClr val="0070C0"/>
                            </a:solidFill>
                            <a:latin typeface="Arial" panose="020B0604020202020204" pitchFamily="34" charset="0"/>
                            <a:cs typeface="Arial" panose="020B0604020202020204" pitchFamily="34" charset="0"/>
                          </a:rPr>
                          <m:t>B</m:t>
                        </m:r>
                      </m:e>
                      <m:sup>
                        <m:r>
                          <a:rPr lang="ru-RU" sz="2800" i="1">
                            <a:solidFill>
                              <a:srgbClr val="0070C0"/>
                            </a:solidFill>
                            <a:latin typeface="Cambria Math" panose="02040503050406030204" pitchFamily="18" charset="0"/>
                            <a:cs typeface="Arial" panose="020B0604020202020204" pitchFamily="34" charset="0"/>
                          </a:rPr>
                          <m:t>Борис</m:t>
                        </m:r>
                        <m:r>
                          <a:rPr lang="en-US" sz="2800" i="1">
                            <a:solidFill>
                              <a:srgbClr val="0070C0"/>
                            </a:solidFill>
                            <a:latin typeface="Cambria Math" panose="02040503050406030204" pitchFamily="18" charset="0"/>
                            <a:cs typeface="Arial" panose="020B0604020202020204" pitchFamily="34" charset="0"/>
                          </a:rPr>
                          <m:t>©</m:t>
                        </m:r>
                      </m:sup>
                    </m:sSup>
                  </m:oMath>
                </a14:m>
                <a:r>
                  <a:rPr lang="en-US" sz="2800" dirty="0">
                    <a:solidFill>
                      <a:srgbClr val="0070C0"/>
                    </a:solidFill>
                    <a:latin typeface="Arial" panose="020B0604020202020204" pitchFamily="34" charset="0"/>
                    <a:cs typeface="Arial" panose="020B0604020202020204" pitchFamily="34" charset="0"/>
                  </a:rPr>
                  <a:t> </a:t>
                </a:r>
                <a:r>
                  <a:rPr lang="ru-RU" sz="2800" dirty="0">
                    <a:solidFill>
                      <a:srgbClr val="0070C0"/>
                    </a:solidFill>
                    <a:latin typeface="Arial" panose="020B0604020202020204" pitchFamily="34" charset="0"/>
                    <a:cs typeface="Arial" panose="020B0604020202020204" pitchFamily="34" charset="0"/>
                  </a:rPr>
                  <a:t>– </a:t>
                </a:r>
                <a:r>
                  <a:rPr lang="en-US" sz="2800" dirty="0">
                    <a:solidFill>
                      <a:srgbClr val="0070C0"/>
                    </a:solidFill>
                    <a:latin typeface="Arial" panose="020B0604020202020204" pitchFamily="34" charset="0"/>
                    <a:cs typeface="Arial" panose="020B0604020202020204" pitchFamily="34" charset="0"/>
                  </a:rPr>
                  <a:t> </a:t>
                </a:r>
                <a:r>
                  <a:rPr lang="ru-RU" sz="2800" dirty="0">
                    <a:solidFill>
                      <a:srgbClr val="0070C0"/>
                    </a:solidFill>
                    <a:latin typeface="Arial" panose="020B0604020202020204" pitchFamily="34" charset="0"/>
                    <a:cs typeface="Arial" panose="020B0604020202020204" pitchFamily="34" charset="0"/>
                  </a:rPr>
                  <a:t>подписанные открытые ключи </a:t>
                </a:r>
                <a:endParaRPr lang="en-US" sz="2800" dirty="0" smtClean="0">
                  <a:solidFill>
                    <a:srgbClr val="0070C0"/>
                  </a:solidFill>
                  <a:latin typeface="Arial" panose="020B0604020202020204" pitchFamily="34" charset="0"/>
                  <a:cs typeface="Arial" panose="020B0604020202020204" pitchFamily="34" charset="0"/>
                </a:endParaRPr>
              </a:p>
              <a:p>
                <a:r>
                  <a:rPr lang="en-US" sz="2800" dirty="0" smtClean="0">
                    <a:solidFill>
                      <a:srgbClr val="0070C0"/>
                    </a:solidFill>
                    <a:latin typeface="Arial" panose="020B0604020202020204" pitchFamily="34" charset="0"/>
                    <a:cs typeface="Arial" panose="020B0604020202020204" pitchFamily="34" charset="0"/>
                  </a:rPr>
                  <a:t>Key </a:t>
                </a:r>
                <a:r>
                  <a:rPr lang="ru-RU" sz="2800" dirty="0" smtClean="0">
                    <a:solidFill>
                      <a:srgbClr val="0070C0"/>
                    </a:solidFill>
                    <a:latin typeface="Arial" panose="020B0604020202020204" pitchFamily="34" charset="0"/>
                    <a:cs typeface="Arial" panose="020B0604020202020204" pitchFamily="34" charset="0"/>
                  </a:rPr>
                  <a:t>–</a:t>
                </a:r>
                <a:r>
                  <a:rPr lang="en-US" sz="2800" dirty="0" smtClean="0">
                    <a:solidFill>
                      <a:srgbClr val="0070C0"/>
                    </a:solidFill>
                    <a:latin typeface="Arial" panose="020B0604020202020204" pitchFamily="34" charset="0"/>
                    <a:cs typeface="Arial" panose="020B0604020202020204" pitchFamily="34" charset="0"/>
                  </a:rPr>
                  <a:t> </a:t>
                </a:r>
                <a:r>
                  <a:rPr lang="ru-RU" sz="2800" dirty="0" smtClean="0">
                    <a:solidFill>
                      <a:srgbClr val="0070C0"/>
                    </a:solidFill>
                    <a:latin typeface="Arial" panose="020B0604020202020204" pitchFamily="34" charset="0"/>
                    <a:cs typeface="Arial" panose="020B0604020202020204" pitchFamily="34" charset="0"/>
                  </a:rPr>
                  <a:t>общий секретный ключ</a:t>
                </a:r>
              </a:p>
            </p:txBody>
          </p:sp>
        </mc:Choice>
        <mc:Fallback xmlns="">
          <p:sp>
            <p:nvSpPr>
              <p:cNvPr id="8" name="Заголовок 1"/>
              <p:cNvSpPr txBox="1">
                <a:spLocks noRot="1" noChangeAspect="1" noMove="1" noResize="1" noEditPoints="1" noAdjustHandles="1" noChangeArrowheads="1" noChangeShapeType="1" noTextEdit="1"/>
              </p:cNvSpPr>
              <p:nvPr/>
            </p:nvSpPr>
            <p:spPr>
              <a:xfrm>
                <a:off x="395536" y="548682"/>
                <a:ext cx="8568952" cy="2685646"/>
              </a:xfrm>
              <a:prstGeom prst="rect">
                <a:avLst/>
              </a:prstGeom>
              <a:blipFill rotWithShape="0">
                <a:blip r:embed="rId5"/>
                <a:stretch>
                  <a:fillRect l="-1067"/>
                </a:stretch>
              </a:blipFill>
            </p:spPr>
            <p:txBody>
              <a:bodyPr/>
              <a:lstStyle/>
              <a:p>
                <a:r>
                  <a:rPr lang="ru-RU">
                    <a:noFill/>
                  </a:rPr>
                  <a:t> </a:t>
                </a:r>
              </a:p>
            </p:txBody>
          </p:sp>
        </mc:Fallback>
      </mc:AlternateContent>
    </p:spTree>
    <p:extLst>
      <p:ext uri="{BB962C8B-B14F-4D97-AF65-F5344CB8AC3E}">
        <p14:creationId xmlns:p14="http://schemas.microsoft.com/office/powerpoint/2010/main" val="1502296254"/>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a:spLocks noGrp="1"/>
          </p:cNvSpPr>
          <p:nvPr>
            <p:ph type="title"/>
          </p:nvPr>
        </p:nvSpPr>
        <p:spPr>
          <a:xfrm>
            <a:off x="628650" y="1"/>
            <a:ext cx="7886700" cy="548680"/>
          </a:xfrm>
        </p:spPr>
        <p:txBody>
          <a:bodyPr>
            <a:normAutofit fontScale="90000"/>
          </a:bodyPr>
          <a:lstStyle/>
          <a:p>
            <a:r>
              <a:rPr lang="ru-RU" dirty="0">
                <a:solidFill>
                  <a:schemeClr val="accent6">
                    <a:lumMod val="75000"/>
                  </a:schemeClr>
                </a:solidFill>
              </a:rPr>
              <a:t>Протокол </a:t>
            </a:r>
            <a:r>
              <a:rPr lang="en-US" dirty="0">
                <a:solidFill>
                  <a:schemeClr val="accent6">
                    <a:lumMod val="75000"/>
                  </a:schemeClr>
                </a:solidFill>
              </a:rPr>
              <a:t>HTTPS</a:t>
            </a:r>
            <a:endParaRPr lang="ru-RU" dirty="0"/>
          </a:p>
        </p:txBody>
      </p:sp>
      <mc:AlternateContent xmlns:mc="http://schemas.openxmlformats.org/markup-compatibility/2006" xmlns:a14="http://schemas.microsoft.com/office/drawing/2010/main">
        <mc:Choice Requires="a14">
          <p:sp>
            <p:nvSpPr>
              <p:cNvPr id="5" name="Текст 3"/>
              <p:cNvSpPr txBox="1">
                <a:spLocks/>
              </p:cNvSpPr>
              <p:nvPr/>
            </p:nvSpPr>
            <p:spPr>
              <a:xfrm>
                <a:off x="4383872" y="775632"/>
                <a:ext cx="4364591" cy="15012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t>5</a:t>
                </a:r>
                <a:r>
                  <a:rPr lang="en-US" sz="1800" dirty="0" smtClean="0"/>
                  <a:t>. </a:t>
                </a:r>
                <a:r>
                  <a:rPr lang="ru-RU" sz="1800" dirty="0" smtClean="0"/>
                  <a:t>Аксиомы</a:t>
                </a:r>
                <a:r>
                  <a:rPr lang="en-US" sz="1800" dirty="0"/>
                  <a:t> </a:t>
                </a:r>
                <a:r>
                  <a:rPr lang="ru-RU" sz="1800" dirty="0" smtClean="0"/>
                  <a:t>подписывания</a:t>
                </a:r>
              </a:p>
              <a:p>
                <a:pPr marL="0" indent="0">
                  <a:buNone/>
                </a:pPr>
                <a14:m>
                  <m:oMath xmlns:m="http://schemas.openxmlformats.org/officeDocument/2006/math">
                    <m:sSub>
                      <m:sSubPr>
                        <m:ctrlPr>
                          <a:rPr lang="ru-RU" sz="1800" i="1">
                            <a:solidFill>
                              <a:srgbClr val="0070C0"/>
                            </a:solidFill>
                            <a:latin typeface="Cambria Math" panose="02040503050406030204" pitchFamily="18" charset="0"/>
                            <a:ea typeface="Cambria Math" panose="02040503050406030204" pitchFamily="18" charset="0"/>
                            <a:cs typeface="Arial" panose="020B0604020202020204" pitchFamily="34" charset="0"/>
                          </a:rPr>
                        </m:ctrlPr>
                      </m:sSubPr>
                      <m:e>
                        <m:r>
                          <a:rPr lang="en-US" sz="1800" i="1">
                            <a:solidFill>
                              <a:srgbClr val="0070C0"/>
                            </a:solidFill>
                            <a:latin typeface="Cambria Math" panose="02040503050406030204" pitchFamily="18" charset="0"/>
                            <a:ea typeface="Cambria Math" panose="02040503050406030204" pitchFamily="18" charset="0"/>
                            <a:cs typeface="Arial" panose="020B0604020202020204" pitchFamily="34" charset="0"/>
                          </a:rPr>
                          <m:t>𝐾</m:t>
                        </m:r>
                      </m:e>
                      <m:sub>
                        <m:r>
                          <a:rPr lang="ru-RU" sz="1800">
                            <a:solidFill>
                              <a:srgbClr val="0070C0"/>
                            </a:solidFill>
                            <a:latin typeface="Cambria Math" panose="02040503050406030204" pitchFamily="18" charset="0"/>
                            <a:ea typeface="Cambria Math" panose="02040503050406030204" pitchFamily="18" charset="0"/>
                            <a:cs typeface="Arial" panose="020B0604020202020204" pitchFamily="34" charset="0"/>
                          </a:rPr>
                          <m:t>Аня</m:t>
                        </m:r>
                      </m:sub>
                    </m:sSub>
                    <m:r>
                      <a:rPr lang="ru-RU" sz="1800" i="1">
                        <a:solidFill>
                          <a:srgbClr val="0070C0"/>
                        </a:solidFill>
                        <a:latin typeface="Cambria Math" panose="02040503050406030204" pitchFamily="18" charset="0"/>
                        <a:cs typeface="Arial" panose="020B0604020202020204" pitchFamily="34" charset="0"/>
                      </a:rPr>
                      <m:t>Аня</m:t>
                    </m:r>
                    <m:r>
                      <a:rPr lang="en-US" sz="1800" i="1">
                        <a:solidFill>
                          <a:srgbClr val="0070C0"/>
                        </a:solidFill>
                        <a:latin typeface="Cambria Math" panose="02040503050406030204" pitchFamily="18" charset="0"/>
                        <a:cs typeface="Arial" panose="020B0604020202020204" pitchFamily="34" charset="0"/>
                      </a:rPr>
                      <m:t>©</m:t>
                    </m:r>
                    <m:r>
                      <a:rPr lang="en-US" sz="1800" b="0" i="1" smtClean="0">
                        <a:solidFill>
                          <a:srgbClr val="0070C0"/>
                        </a:solidFill>
                        <a:latin typeface="Cambria Math" panose="02040503050406030204" pitchFamily="18" charset="0"/>
                        <a:ea typeface="Cambria Math" panose="02040503050406030204" pitchFamily="18" charset="0"/>
                        <a:cs typeface="Arial" panose="020B0604020202020204" pitchFamily="34" charset="0"/>
                      </a:rPr>
                      <m:t>&amp; </m:t>
                    </m:r>
                    <m:sSub>
                      <m:sSubPr>
                        <m:ctrlPr>
                          <a:rPr lang="ru-RU" sz="1800" i="1">
                            <a:solidFill>
                              <a:srgbClr val="0070C0"/>
                            </a:solidFill>
                            <a:latin typeface="Cambria Math" panose="02040503050406030204" pitchFamily="18" charset="0"/>
                            <a:ea typeface="Cambria Math" panose="02040503050406030204" pitchFamily="18" charset="0"/>
                            <a:cs typeface="Arial" panose="020B0604020202020204" pitchFamily="34" charset="0"/>
                          </a:rPr>
                        </m:ctrlPr>
                      </m:sSubPr>
                      <m:e>
                        <m:r>
                          <a:rPr lang="en-US" sz="1800" i="1">
                            <a:solidFill>
                              <a:srgbClr val="0070C0"/>
                            </a:solidFill>
                            <a:latin typeface="Cambria Math" panose="02040503050406030204" pitchFamily="18" charset="0"/>
                            <a:ea typeface="Cambria Math" panose="02040503050406030204" pitchFamily="18" charset="0"/>
                            <a:cs typeface="Arial" panose="020B0604020202020204" pitchFamily="34" charset="0"/>
                          </a:rPr>
                          <m:t>𝐾</m:t>
                        </m:r>
                      </m:e>
                      <m:sub>
                        <m:r>
                          <a:rPr lang="ru-RU" sz="1800">
                            <a:solidFill>
                              <a:srgbClr val="0070C0"/>
                            </a:solidFill>
                            <a:latin typeface="Cambria Math" panose="02040503050406030204" pitchFamily="18" charset="0"/>
                            <a:ea typeface="Cambria Math" panose="02040503050406030204" pitchFamily="18" charset="0"/>
                            <a:cs typeface="Arial" panose="020B0604020202020204" pitchFamily="34" charset="0"/>
                          </a:rPr>
                          <m:t>Аня</m:t>
                        </m:r>
                      </m:sub>
                    </m:sSub>
                    <m:r>
                      <a:rPr lang="en-US" sz="1800" b="0" i="1" smtClean="0">
                        <a:solidFill>
                          <a:srgbClr val="0070C0"/>
                        </a:solidFill>
                        <a:latin typeface="Cambria Math" panose="02040503050406030204" pitchFamily="18" charset="0"/>
                        <a:ea typeface="Cambria Math" panose="02040503050406030204" pitchFamily="18" charset="0"/>
                        <a:cs typeface="Arial" panose="020B0604020202020204" pitchFamily="34" charset="0"/>
                      </a:rPr>
                      <m:t>𝐴</m:t>
                    </m:r>
                    <m:r>
                      <a:rPr lang="en-US" sz="1800" b="0" i="1" smtClean="0">
                        <a:solidFill>
                          <a:srgbClr val="0070C0"/>
                        </a:solidFill>
                        <a:latin typeface="Cambria Math" panose="02040503050406030204" pitchFamily="18" charset="0"/>
                        <a:ea typeface="Cambria Math" panose="02040503050406030204" pitchFamily="18" charset="0"/>
                        <a:cs typeface="Arial" panose="020B0604020202020204" pitchFamily="34" charset="0"/>
                      </a:rPr>
                      <m:t> →</m:t>
                    </m:r>
                    <m:sSub>
                      <m:sSubPr>
                        <m:ctrlPr>
                          <a:rPr lang="ru-RU" sz="1800" i="1">
                            <a:solidFill>
                              <a:srgbClr val="0070C0"/>
                            </a:solidFill>
                            <a:latin typeface="Cambria Math" panose="02040503050406030204" pitchFamily="18" charset="0"/>
                            <a:ea typeface="Cambria Math" panose="02040503050406030204" pitchFamily="18" charset="0"/>
                            <a:cs typeface="Arial" panose="020B0604020202020204" pitchFamily="34" charset="0"/>
                          </a:rPr>
                        </m:ctrlPr>
                      </m:sSubPr>
                      <m:e>
                        <m:r>
                          <m:rPr>
                            <m:sty m:val="p"/>
                          </m:rPr>
                          <a:rPr lang="en-US" sz="1800">
                            <a:solidFill>
                              <a:srgbClr val="0070C0"/>
                            </a:solidFill>
                            <a:latin typeface="Cambria Math" panose="02040503050406030204" pitchFamily="18" charset="0"/>
                            <a:ea typeface="Cambria Math" panose="02040503050406030204" pitchFamily="18" charset="0"/>
                            <a:cs typeface="Arial" panose="020B0604020202020204" pitchFamily="34" charset="0"/>
                          </a:rPr>
                          <m:t>K</m:t>
                        </m:r>
                      </m:e>
                      <m:sub>
                        <m:r>
                          <a:rPr lang="ru-RU" sz="1800">
                            <a:solidFill>
                              <a:srgbClr val="0070C0"/>
                            </a:solidFill>
                            <a:latin typeface="Cambria Math" panose="02040503050406030204" pitchFamily="18" charset="0"/>
                            <a:ea typeface="Cambria Math" panose="02040503050406030204" pitchFamily="18" charset="0"/>
                            <a:cs typeface="Arial" panose="020B0604020202020204" pitchFamily="34" charset="0"/>
                          </a:rPr>
                          <m:t>Аня</m:t>
                        </m:r>
                      </m:sub>
                    </m:sSub>
                    <m:sSup>
                      <m:sSupPr>
                        <m:ctrlPr>
                          <a:rPr lang="en-US" sz="1800" i="1">
                            <a:solidFill>
                              <a:srgbClr val="0070C0"/>
                            </a:solidFill>
                            <a:latin typeface="Cambria Math" panose="02040503050406030204" pitchFamily="18" charset="0"/>
                            <a:cs typeface="Arial" panose="020B0604020202020204" pitchFamily="34" charset="0"/>
                          </a:rPr>
                        </m:ctrlPr>
                      </m:sSupPr>
                      <m:e>
                        <m:r>
                          <m:rPr>
                            <m:nor/>
                          </m:rPr>
                          <a:rPr lang="en-US" sz="1800" dirty="0">
                            <a:solidFill>
                              <a:srgbClr val="0070C0"/>
                            </a:solidFill>
                            <a:latin typeface="Arial" panose="020B0604020202020204" pitchFamily="34" charset="0"/>
                            <a:cs typeface="Arial" panose="020B0604020202020204" pitchFamily="34" charset="0"/>
                          </a:rPr>
                          <m:t>A</m:t>
                        </m:r>
                      </m:e>
                      <m:sup>
                        <m:r>
                          <a:rPr lang="ru-RU" sz="1800" i="1">
                            <a:solidFill>
                              <a:srgbClr val="0070C0"/>
                            </a:solidFill>
                            <a:latin typeface="Cambria Math" panose="02040503050406030204" pitchFamily="18" charset="0"/>
                            <a:cs typeface="Arial" panose="020B0604020202020204" pitchFamily="34" charset="0"/>
                          </a:rPr>
                          <m:t>Аня</m:t>
                        </m:r>
                        <m:r>
                          <a:rPr lang="en-US" sz="1800" i="1">
                            <a:solidFill>
                              <a:srgbClr val="0070C0"/>
                            </a:solidFill>
                            <a:latin typeface="Cambria Math" panose="02040503050406030204" pitchFamily="18" charset="0"/>
                            <a:cs typeface="Arial" panose="020B0604020202020204" pitchFamily="34" charset="0"/>
                          </a:rPr>
                          <m:t>©</m:t>
                        </m:r>
                      </m:sup>
                    </m:sSup>
                  </m:oMath>
                </a14:m>
                <a:r>
                  <a:rPr lang="en-US" sz="1800" i="1" dirty="0" smtClean="0">
                    <a:solidFill>
                      <a:srgbClr val="0070C0"/>
                    </a:solidFill>
                    <a:latin typeface="Cambria Math" panose="02040503050406030204" pitchFamily="18" charset="0"/>
                    <a:cs typeface="Arial" panose="020B0604020202020204" pitchFamily="34" charset="0"/>
                  </a:rPr>
                  <a:t> </a:t>
                </a:r>
              </a:p>
              <a:p>
                <a:pPr marL="0" indent="0">
                  <a:buNone/>
                </a:pPr>
                <a14:m>
                  <m:oMath xmlns:m="http://schemas.openxmlformats.org/officeDocument/2006/math">
                    <m:sSub>
                      <m:sSubPr>
                        <m:ctrlPr>
                          <a:rPr lang="ru-RU" sz="1800" i="1">
                            <a:solidFill>
                              <a:srgbClr val="0070C0"/>
                            </a:solidFill>
                            <a:latin typeface="Cambria Math" panose="02040503050406030204" pitchFamily="18" charset="0"/>
                            <a:ea typeface="Cambria Math" panose="02040503050406030204" pitchFamily="18" charset="0"/>
                            <a:cs typeface="Arial" panose="020B0604020202020204" pitchFamily="34" charset="0"/>
                          </a:rPr>
                        </m:ctrlPr>
                      </m:sSubPr>
                      <m:e>
                        <m:r>
                          <a:rPr lang="en-US" sz="1800" i="1">
                            <a:solidFill>
                              <a:srgbClr val="0070C0"/>
                            </a:solidFill>
                            <a:latin typeface="Cambria Math" panose="02040503050406030204" pitchFamily="18" charset="0"/>
                            <a:ea typeface="Cambria Math" panose="02040503050406030204" pitchFamily="18" charset="0"/>
                            <a:cs typeface="Arial" panose="020B0604020202020204" pitchFamily="34" charset="0"/>
                          </a:rPr>
                          <m:t>𝐾</m:t>
                        </m:r>
                      </m:e>
                      <m:sub>
                        <m:r>
                          <a:rPr lang="ru-RU" sz="1800">
                            <a:solidFill>
                              <a:srgbClr val="0070C0"/>
                            </a:solidFill>
                            <a:latin typeface="Cambria Math" panose="02040503050406030204" pitchFamily="18" charset="0"/>
                            <a:ea typeface="Cambria Math" panose="02040503050406030204" pitchFamily="18" charset="0"/>
                            <a:cs typeface="Arial" panose="020B0604020202020204" pitchFamily="34" charset="0"/>
                          </a:rPr>
                          <m:t>Борис</m:t>
                        </m:r>
                      </m:sub>
                    </m:sSub>
                    <m:r>
                      <a:rPr lang="ru-RU" sz="1800" i="1">
                        <a:solidFill>
                          <a:srgbClr val="0070C0"/>
                        </a:solidFill>
                        <a:latin typeface="Cambria Math" panose="02040503050406030204" pitchFamily="18" charset="0"/>
                        <a:cs typeface="Arial" panose="020B0604020202020204" pitchFamily="34" charset="0"/>
                      </a:rPr>
                      <m:t>Борис</m:t>
                    </m:r>
                    <m:r>
                      <a:rPr lang="en-US" sz="1800" i="1">
                        <a:solidFill>
                          <a:srgbClr val="0070C0"/>
                        </a:solidFill>
                        <a:latin typeface="Cambria Math" panose="02040503050406030204" pitchFamily="18" charset="0"/>
                        <a:cs typeface="Arial" panose="020B0604020202020204" pitchFamily="34" charset="0"/>
                      </a:rPr>
                      <m:t>©</m:t>
                    </m:r>
                    <m:r>
                      <a:rPr lang="en-US" sz="1800" b="0" i="1" smtClean="0">
                        <a:solidFill>
                          <a:srgbClr val="0070C0"/>
                        </a:solidFill>
                        <a:latin typeface="Cambria Math" panose="02040503050406030204" pitchFamily="18" charset="0"/>
                        <a:cs typeface="Arial" panose="020B0604020202020204" pitchFamily="34" charset="0"/>
                      </a:rPr>
                      <m:t> </m:t>
                    </m:r>
                    <m:r>
                      <a:rPr lang="en-US" sz="1800" b="0" i="1" smtClean="0">
                        <a:solidFill>
                          <a:srgbClr val="0070C0"/>
                        </a:solidFill>
                        <a:latin typeface="Cambria Math" panose="02040503050406030204" pitchFamily="18" charset="0"/>
                        <a:ea typeface="Cambria Math" panose="02040503050406030204" pitchFamily="18" charset="0"/>
                        <a:cs typeface="Arial" panose="020B0604020202020204" pitchFamily="34" charset="0"/>
                      </a:rPr>
                      <m:t>&amp;</m:t>
                    </m:r>
                    <m:sSub>
                      <m:sSubPr>
                        <m:ctrlPr>
                          <a:rPr lang="ru-RU" sz="1800" i="1">
                            <a:solidFill>
                              <a:srgbClr val="0070C0"/>
                            </a:solidFill>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solidFill>
                              <a:srgbClr val="0070C0"/>
                            </a:solidFill>
                            <a:latin typeface="Cambria Math" panose="02040503050406030204" pitchFamily="18" charset="0"/>
                            <a:ea typeface="Cambria Math" panose="02040503050406030204" pitchFamily="18" charset="0"/>
                            <a:cs typeface="Arial" panose="020B0604020202020204" pitchFamily="34" charset="0"/>
                          </a:rPr>
                          <m:t> </m:t>
                        </m:r>
                        <m:r>
                          <a:rPr lang="en-US" sz="1800" i="1">
                            <a:solidFill>
                              <a:srgbClr val="0070C0"/>
                            </a:solidFill>
                            <a:latin typeface="Cambria Math" panose="02040503050406030204" pitchFamily="18" charset="0"/>
                            <a:ea typeface="Cambria Math" panose="02040503050406030204" pitchFamily="18" charset="0"/>
                            <a:cs typeface="Arial" panose="020B0604020202020204" pitchFamily="34" charset="0"/>
                          </a:rPr>
                          <m:t>𝐾</m:t>
                        </m:r>
                      </m:e>
                      <m:sub>
                        <m:r>
                          <a:rPr lang="ru-RU" sz="1800">
                            <a:solidFill>
                              <a:srgbClr val="0070C0"/>
                            </a:solidFill>
                            <a:latin typeface="Cambria Math" panose="02040503050406030204" pitchFamily="18" charset="0"/>
                            <a:ea typeface="Cambria Math" panose="02040503050406030204" pitchFamily="18" charset="0"/>
                            <a:cs typeface="Arial" panose="020B0604020202020204" pitchFamily="34" charset="0"/>
                          </a:rPr>
                          <m:t>Борис</m:t>
                        </m:r>
                      </m:sub>
                    </m:sSub>
                    <m:r>
                      <a:rPr lang="en-US" sz="1800" b="0" i="1" smtClean="0">
                        <a:solidFill>
                          <a:srgbClr val="0070C0"/>
                        </a:solidFill>
                        <a:latin typeface="Cambria Math" panose="02040503050406030204" pitchFamily="18" charset="0"/>
                        <a:ea typeface="Cambria Math" panose="02040503050406030204" pitchFamily="18" charset="0"/>
                        <a:cs typeface="Arial" panose="020B0604020202020204" pitchFamily="34" charset="0"/>
                      </a:rPr>
                      <m:t>𝐵</m:t>
                    </m:r>
                  </m:oMath>
                </a14:m>
                <a:r>
                  <a:rPr lang="en-US" sz="1800" dirty="0">
                    <a:solidFill>
                      <a:srgbClr val="0070C0"/>
                    </a:solidFill>
                    <a:ea typeface="Cambria Math" panose="02040503050406030204" pitchFamily="18" charset="0"/>
                  </a:rPr>
                  <a:t> </a:t>
                </a:r>
                <a14:m>
                  <m:oMath xmlns:m="http://schemas.openxmlformats.org/officeDocument/2006/math">
                    <m:r>
                      <a:rPr lang="en-US" sz="1800" i="1">
                        <a:solidFill>
                          <a:srgbClr val="0070C0"/>
                        </a:solidFill>
                        <a:latin typeface="Cambria Math" panose="02040503050406030204" pitchFamily="18" charset="0"/>
                        <a:ea typeface="Cambria Math" panose="02040503050406030204" pitchFamily="18" charset="0"/>
                      </a:rPr>
                      <m:t>→</m:t>
                    </m:r>
                    <m:sSub>
                      <m:sSubPr>
                        <m:ctrlPr>
                          <a:rPr lang="ru-RU" sz="1800" i="1">
                            <a:solidFill>
                              <a:srgbClr val="0070C0"/>
                            </a:solidFill>
                            <a:latin typeface="Cambria Math" panose="02040503050406030204" pitchFamily="18" charset="0"/>
                            <a:ea typeface="Cambria Math" panose="02040503050406030204" pitchFamily="18" charset="0"/>
                            <a:cs typeface="Arial" panose="020B0604020202020204" pitchFamily="34" charset="0"/>
                          </a:rPr>
                        </m:ctrlPr>
                      </m:sSubPr>
                      <m:e>
                        <m:r>
                          <m:rPr>
                            <m:sty m:val="p"/>
                          </m:rPr>
                          <a:rPr lang="en-US" sz="1800">
                            <a:solidFill>
                              <a:srgbClr val="0070C0"/>
                            </a:solidFill>
                            <a:latin typeface="Cambria Math" panose="02040503050406030204" pitchFamily="18" charset="0"/>
                            <a:ea typeface="Cambria Math" panose="02040503050406030204" pitchFamily="18" charset="0"/>
                            <a:cs typeface="Arial" panose="020B0604020202020204" pitchFamily="34" charset="0"/>
                          </a:rPr>
                          <m:t>K</m:t>
                        </m:r>
                      </m:e>
                      <m:sub>
                        <m:r>
                          <a:rPr lang="ru-RU" sz="1800" b="0" i="0" smtClean="0">
                            <a:solidFill>
                              <a:srgbClr val="0070C0"/>
                            </a:solidFill>
                            <a:latin typeface="Cambria Math" panose="02040503050406030204" pitchFamily="18" charset="0"/>
                            <a:ea typeface="Cambria Math" panose="02040503050406030204" pitchFamily="18" charset="0"/>
                            <a:cs typeface="Arial" panose="020B0604020202020204" pitchFamily="34" charset="0"/>
                          </a:rPr>
                          <m:t>Б</m:t>
                        </m:r>
                        <m:r>
                          <a:rPr lang="ru-RU" sz="1800">
                            <a:solidFill>
                              <a:srgbClr val="0070C0"/>
                            </a:solidFill>
                            <a:latin typeface="Cambria Math" panose="02040503050406030204" pitchFamily="18" charset="0"/>
                            <a:ea typeface="Cambria Math" panose="02040503050406030204" pitchFamily="18" charset="0"/>
                            <a:cs typeface="Arial" panose="020B0604020202020204" pitchFamily="34" charset="0"/>
                          </a:rPr>
                          <m:t>орис</m:t>
                        </m:r>
                      </m:sub>
                    </m:sSub>
                    <m:sSup>
                      <m:sSupPr>
                        <m:ctrlPr>
                          <a:rPr lang="en-US" sz="1800" i="1">
                            <a:solidFill>
                              <a:srgbClr val="0070C0"/>
                            </a:solidFill>
                            <a:latin typeface="Cambria Math" panose="02040503050406030204" pitchFamily="18" charset="0"/>
                            <a:cs typeface="Arial" panose="020B0604020202020204" pitchFamily="34" charset="0"/>
                          </a:rPr>
                        </m:ctrlPr>
                      </m:sSupPr>
                      <m:e>
                        <m:r>
                          <m:rPr>
                            <m:nor/>
                          </m:rPr>
                          <a:rPr lang="en-US" sz="1800" dirty="0">
                            <a:solidFill>
                              <a:srgbClr val="0070C0"/>
                            </a:solidFill>
                            <a:latin typeface="Arial" panose="020B0604020202020204" pitchFamily="34" charset="0"/>
                            <a:cs typeface="Arial" panose="020B0604020202020204" pitchFamily="34" charset="0"/>
                          </a:rPr>
                          <m:t>B</m:t>
                        </m:r>
                      </m:e>
                      <m:sup>
                        <m:r>
                          <a:rPr lang="ru-RU" sz="1800" i="1">
                            <a:solidFill>
                              <a:srgbClr val="0070C0"/>
                            </a:solidFill>
                            <a:latin typeface="Cambria Math" panose="02040503050406030204" pitchFamily="18" charset="0"/>
                            <a:cs typeface="Arial" panose="020B0604020202020204" pitchFamily="34" charset="0"/>
                          </a:rPr>
                          <m:t>Борис</m:t>
                        </m:r>
                        <m:r>
                          <a:rPr lang="en-US" sz="1800" i="1">
                            <a:solidFill>
                              <a:srgbClr val="0070C0"/>
                            </a:solidFill>
                            <a:latin typeface="Cambria Math" panose="02040503050406030204" pitchFamily="18" charset="0"/>
                            <a:cs typeface="Arial" panose="020B0604020202020204" pitchFamily="34" charset="0"/>
                          </a:rPr>
                          <m:t>©</m:t>
                        </m:r>
                      </m:sup>
                    </m:sSup>
                  </m:oMath>
                </a14:m>
                <a:endParaRPr lang="en-US" sz="1800" dirty="0"/>
              </a:p>
            </p:txBody>
          </p:sp>
        </mc:Choice>
        <mc:Fallback xmlns="">
          <p:sp>
            <p:nvSpPr>
              <p:cNvPr id="5" name="Текст 3"/>
              <p:cNvSpPr txBox="1">
                <a:spLocks noRot="1" noChangeAspect="1" noMove="1" noResize="1" noEditPoints="1" noAdjustHandles="1" noChangeArrowheads="1" noChangeShapeType="1" noTextEdit="1"/>
              </p:cNvSpPr>
              <p:nvPr/>
            </p:nvSpPr>
            <p:spPr>
              <a:xfrm>
                <a:off x="4383872" y="775632"/>
                <a:ext cx="4364591" cy="1501240"/>
              </a:xfrm>
              <a:prstGeom prst="rect">
                <a:avLst/>
              </a:prstGeom>
              <a:blipFill rotWithShape="0">
                <a:blip r:embed="rId2"/>
                <a:stretch>
                  <a:fillRect l="-1117" t="-3644"/>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6" name="Объект 4"/>
              <p:cNvSpPr>
                <a:spLocks noGrp="1"/>
              </p:cNvSpPr>
              <p:nvPr>
                <p:ph sz="half" idx="4294967295"/>
              </p:nvPr>
            </p:nvSpPr>
            <p:spPr>
              <a:xfrm>
                <a:off x="151614" y="2132856"/>
                <a:ext cx="5140466" cy="1305103"/>
              </a:xfrm>
              <a:prstGeom prst="rect">
                <a:avLst/>
              </a:prstGeom>
            </p:spPr>
            <p:txBody>
              <a:bodyPr>
                <a:noAutofit/>
              </a:bodyPr>
              <a:lstStyle/>
              <a:p>
                <a:pPr marL="0" indent="0">
                  <a:buNone/>
                </a:pPr>
                <a:r>
                  <a:rPr lang="en-US" sz="1600" dirty="0" smtClean="0"/>
                  <a:t>6. </a:t>
                </a:r>
                <a:r>
                  <a:rPr lang="ru-RU" sz="1600" dirty="0" smtClean="0"/>
                  <a:t>Аксиомы сверки подписей</a:t>
                </a:r>
                <a:endParaRPr lang="en-US" sz="1600" dirty="0" smtClean="0"/>
              </a:p>
              <a:p>
                <a:pPr marL="0" indent="0">
                  <a:buNone/>
                </a:pPr>
                <a14:m>
                  <m:oMath xmlns:m="http://schemas.openxmlformats.org/officeDocument/2006/math">
                    <m:sSub>
                      <m:sSubPr>
                        <m:ctrlPr>
                          <a:rPr lang="ru-RU" sz="2000" b="1" i="1" smtClean="0">
                            <a:solidFill>
                              <a:srgbClr val="0070C0"/>
                            </a:solidFill>
                            <a:latin typeface="Cambria Math" panose="02040503050406030204" pitchFamily="18" charset="0"/>
                            <a:ea typeface="Cambria Math" panose="02040503050406030204" pitchFamily="18" charset="0"/>
                            <a:cs typeface="Arial" panose="020B0604020202020204" pitchFamily="34" charset="0"/>
                          </a:rPr>
                        </m:ctrlPr>
                      </m:sSubPr>
                      <m:e>
                        <m:r>
                          <a:rPr lang="en-US" sz="2000" b="1" i="1">
                            <a:solidFill>
                              <a:srgbClr val="0070C0"/>
                            </a:solidFill>
                            <a:latin typeface="Cambria Math" panose="02040503050406030204" pitchFamily="18" charset="0"/>
                            <a:ea typeface="Cambria Math" panose="02040503050406030204" pitchFamily="18" charset="0"/>
                            <a:cs typeface="Arial" panose="020B0604020202020204" pitchFamily="34" charset="0"/>
                          </a:rPr>
                          <m:t>𝑲</m:t>
                        </m:r>
                      </m:e>
                      <m:sub>
                        <m:r>
                          <a:rPr lang="ru-RU" sz="2000" b="1">
                            <a:solidFill>
                              <a:srgbClr val="0070C0"/>
                            </a:solidFill>
                            <a:latin typeface="Cambria Math" panose="02040503050406030204" pitchFamily="18" charset="0"/>
                            <a:ea typeface="Cambria Math" panose="02040503050406030204" pitchFamily="18" charset="0"/>
                            <a:cs typeface="Arial" panose="020B0604020202020204" pitchFamily="34" charset="0"/>
                          </a:rPr>
                          <m:t>Аня</m:t>
                        </m:r>
                      </m:sub>
                    </m:sSub>
                    <m:r>
                      <a:rPr lang="ru-RU" sz="2000" b="1" i="1">
                        <a:solidFill>
                          <a:srgbClr val="0070C0"/>
                        </a:solidFill>
                        <a:latin typeface="Cambria Math" panose="02040503050406030204" pitchFamily="18" charset="0"/>
                        <a:cs typeface="Arial" panose="020B0604020202020204" pitchFamily="34" charset="0"/>
                      </a:rPr>
                      <m:t>Борис</m:t>
                    </m:r>
                    <m:r>
                      <a:rPr lang="en-US" sz="2000" b="1" i="1">
                        <a:solidFill>
                          <a:srgbClr val="0070C0"/>
                        </a:solidFill>
                        <a:latin typeface="Cambria Math" panose="02040503050406030204" pitchFamily="18" charset="0"/>
                        <a:cs typeface="Arial" panose="020B0604020202020204" pitchFamily="34" charset="0"/>
                      </a:rPr>
                      <m:t>©</m:t>
                    </m:r>
                    <m:r>
                      <a:rPr lang="en-US" sz="2000" b="1" i="1">
                        <a:solidFill>
                          <a:srgbClr val="0070C0"/>
                        </a:solidFill>
                        <a:latin typeface="Cambria Math" panose="02040503050406030204" pitchFamily="18" charset="0"/>
                        <a:ea typeface="Cambria Math" panose="02040503050406030204" pitchFamily="18" charset="0"/>
                        <a:cs typeface="Arial" panose="020B0604020202020204" pitchFamily="34" charset="0"/>
                      </a:rPr>
                      <m:t>&amp;</m:t>
                    </m:r>
                    <m:r>
                      <a:rPr lang="en-US" sz="2000" b="1" i="1" smtClean="0">
                        <a:solidFill>
                          <a:srgbClr val="0070C0"/>
                        </a:solidFill>
                        <a:latin typeface="Cambria Math" panose="02040503050406030204" pitchFamily="18" charset="0"/>
                        <a:ea typeface="Cambria Math" panose="02040503050406030204" pitchFamily="18" charset="0"/>
                        <a:cs typeface="Arial" panose="020B0604020202020204" pitchFamily="34" charset="0"/>
                      </a:rPr>
                      <m:t> </m:t>
                    </m:r>
                    <m:sSub>
                      <m:sSubPr>
                        <m:ctrlPr>
                          <a:rPr lang="ru-RU" sz="2000" b="1" i="1">
                            <a:solidFill>
                              <a:srgbClr val="0070C0"/>
                            </a:solidFill>
                            <a:latin typeface="Cambria Math" panose="02040503050406030204" pitchFamily="18" charset="0"/>
                            <a:ea typeface="Cambria Math" panose="02040503050406030204" pitchFamily="18" charset="0"/>
                            <a:cs typeface="Arial" panose="020B0604020202020204" pitchFamily="34" charset="0"/>
                          </a:rPr>
                        </m:ctrlPr>
                      </m:sSubPr>
                      <m:e>
                        <m:r>
                          <a:rPr lang="en-US" sz="2000" b="1" i="1">
                            <a:solidFill>
                              <a:srgbClr val="0070C0"/>
                            </a:solidFill>
                            <a:latin typeface="Cambria Math" panose="02040503050406030204" pitchFamily="18" charset="0"/>
                            <a:ea typeface="Cambria Math" panose="02040503050406030204" pitchFamily="18" charset="0"/>
                            <a:cs typeface="Arial" panose="020B0604020202020204" pitchFamily="34" charset="0"/>
                          </a:rPr>
                          <m:t>𝑲</m:t>
                        </m:r>
                      </m:e>
                      <m:sub>
                        <m:r>
                          <a:rPr lang="ru-RU" sz="2000" b="1">
                            <a:solidFill>
                              <a:srgbClr val="0070C0"/>
                            </a:solidFill>
                            <a:latin typeface="Cambria Math" panose="02040503050406030204" pitchFamily="18" charset="0"/>
                            <a:ea typeface="Cambria Math" panose="02040503050406030204" pitchFamily="18" charset="0"/>
                            <a:cs typeface="Arial" panose="020B0604020202020204" pitchFamily="34" charset="0"/>
                          </a:rPr>
                          <m:t>Аня</m:t>
                        </m:r>
                      </m:sub>
                    </m:sSub>
                    <m:sSup>
                      <m:sSupPr>
                        <m:ctrlPr>
                          <a:rPr lang="en-US" sz="2000" b="1" i="1">
                            <a:solidFill>
                              <a:srgbClr val="0070C0"/>
                            </a:solidFill>
                            <a:latin typeface="Cambria Math" panose="02040503050406030204" pitchFamily="18" charset="0"/>
                            <a:cs typeface="Arial" panose="020B0604020202020204" pitchFamily="34" charset="0"/>
                          </a:rPr>
                        </m:ctrlPr>
                      </m:sSupPr>
                      <m:e>
                        <m:r>
                          <m:rPr>
                            <m:nor/>
                          </m:rPr>
                          <a:rPr lang="en-US" sz="2000" b="1" dirty="0">
                            <a:solidFill>
                              <a:srgbClr val="0070C0"/>
                            </a:solidFill>
                            <a:latin typeface="Arial" panose="020B0604020202020204" pitchFamily="34" charset="0"/>
                            <a:cs typeface="Arial" panose="020B0604020202020204" pitchFamily="34" charset="0"/>
                          </a:rPr>
                          <m:t>B</m:t>
                        </m:r>
                      </m:e>
                      <m:sup>
                        <m:r>
                          <a:rPr lang="ru-RU" sz="2000" b="1" i="1">
                            <a:solidFill>
                              <a:srgbClr val="0070C0"/>
                            </a:solidFill>
                            <a:latin typeface="Cambria Math" panose="02040503050406030204" pitchFamily="18" charset="0"/>
                            <a:cs typeface="Arial" panose="020B0604020202020204" pitchFamily="34" charset="0"/>
                          </a:rPr>
                          <m:t>Борис</m:t>
                        </m:r>
                        <m:r>
                          <a:rPr lang="en-US" sz="2000" b="1" i="1">
                            <a:solidFill>
                              <a:srgbClr val="0070C0"/>
                            </a:solidFill>
                            <a:latin typeface="Cambria Math" panose="02040503050406030204" pitchFamily="18" charset="0"/>
                            <a:cs typeface="Arial" panose="020B0604020202020204" pitchFamily="34" charset="0"/>
                          </a:rPr>
                          <m:t>©</m:t>
                        </m:r>
                      </m:sup>
                    </m:sSup>
                    <m:r>
                      <a:rPr lang="en-US" sz="2000" b="1" i="1">
                        <a:solidFill>
                          <a:srgbClr val="0070C0"/>
                        </a:solidFill>
                        <a:latin typeface="Cambria Math" panose="02040503050406030204" pitchFamily="18" charset="0"/>
                        <a:ea typeface="Cambria Math" panose="02040503050406030204" pitchFamily="18" charset="0"/>
                      </a:rPr>
                      <m:t>→</m:t>
                    </m:r>
                    <m:r>
                      <m:rPr>
                        <m:nor/>
                      </m:rPr>
                      <a:rPr lang="en-US" sz="2000" b="1" i="1" dirty="0">
                        <a:solidFill>
                          <a:srgbClr val="0070C0"/>
                        </a:solidFill>
                        <a:latin typeface="Cambria Math" panose="02040503050406030204" pitchFamily="18" charset="0"/>
                        <a:cs typeface="Arial" panose="020B0604020202020204" pitchFamily="34" charset="0"/>
                      </a:rPr>
                      <m:t> </m:t>
                    </m:r>
                    <m:sSub>
                      <m:sSubPr>
                        <m:ctrlPr>
                          <a:rPr lang="ru-RU" sz="2000" b="1" i="1">
                            <a:solidFill>
                              <a:srgbClr val="0070C0"/>
                            </a:solidFill>
                            <a:latin typeface="Cambria Math" panose="02040503050406030204" pitchFamily="18" charset="0"/>
                            <a:ea typeface="Cambria Math" panose="02040503050406030204" pitchFamily="18" charset="0"/>
                            <a:cs typeface="Arial" panose="020B0604020202020204" pitchFamily="34" charset="0"/>
                          </a:rPr>
                        </m:ctrlPr>
                      </m:sSubPr>
                      <m:e>
                        <m:r>
                          <a:rPr lang="en-US" sz="2000" b="1" i="1">
                            <a:solidFill>
                              <a:srgbClr val="0070C0"/>
                            </a:solidFill>
                            <a:latin typeface="Cambria Math" panose="02040503050406030204" pitchFamily="18" charset="0"/>
                            <a:ea typeface="Cambria Math" panose="02040503050406030204" pitchFamily="18" charset="0"/>
                            <a:cs typeface="Arial" panose="020B0604020202020204" pitchFamily="34" charset="0"/>
                          </a:rPr>
                          <m:t>𝑲</m:t>
                        </m:r>
                      </m:e>
                      <m:sub>
                        <m:r>
                          <a:rPr lang="ru-RU" sz="2000" b="1">
                            <a:solidFill>
                              <a:srgbClr val="0070C0"/>
                            </a:solidFill>
                            <a:latin typeface="Cambria Math" panose="02040503050406030204" pitchFamily="18" charset="0"/>
                            <a:ea typeface="Cambria Math" panose="02040503050406030204" pitchFamily="18" charset="0"/>
                            <a:cs typeface="Arial" panose="020B0604020202020204" pitchFamily="34" charset="0"/>
                          </a:rPr>
                          <m:t>Аня</m:t>
                        </m:r>
                      </m:sub>
                    </m:sSub>
                    <m:r>
                      <a:rPr lang="en-US" sz="2000" b="1" i="1" smtClean="0">
                        <a:solidFill>
                          <a:srgbClr val="0070C0"/>
                        </a:solidFill>
                        <a:latin typeface="Cambria Math" panose="02040503050406030204" pitchFamily="18" charset="0"/>
                        <a:ea typeface="Cambria Math" panose="02040503050406030204" pitchFamily="18" charset="0"/>
                        <a:cs typeface="Arial" panose="020B0604020202020204" pitchFamily="34" charset="0"/>
                      </a:rPr>
                      <m:t>𝑩</m:t>
                    </m:r>
                    <m:r>
                      <a:rPr lang="en-US" sz="2000" b="1" i="1">
                        <a:solidFill>
                          <a:srgbClr val="0070C0"/>
                        </a:solidFill>
                        <a:latin typeface="Cambria Math" panose="02040503050406030204" pitchFamily="18" charset="0"/>
                        <a:ea typeface="Cambria Math" panose="02040503050406030204" pitchFamily="18" charset="0"/>
                        <a:cs typeface="Arial" panose="020B0604020202020204" pitchFamily="34" charset="0"/>
                      </a:rPr>
                      <m:t> </m:t>
                    </m:r>
                  </m:oMath>
                </a14:m>
                <a:r>
                  <a:rPr lang="en-US" sz="2000" b="1" i="1" dirty="0" smtClean="0">
                    <a:solidFill>
                      <a:srgbClr val="0070C0"/>
                    </a:solidFill>
                    <a:latin typeface="Cambria Math" panose="02040503050406030204" pitchFamily="18" charset="0"/>
                    <a:cs typeface="Arial" panose="020B0604020202020204" pitchFamily="34" charset="0"/>
                  </a:rPr>
                  <a:t> </a:t>
                </a:r>
                <a14:m>
                  <m:oMath xmlns:m="http://schemas.openxmlformats.org/officeDocument/2006/math">
                    <m:sSub>
                      <m:sSubPr>
                        <m:ctrlPr>
                          <a:rPr lang="ru-RU" sz="2000" b="1" i="1">
                            <a:solidFill>
                              <a:srgbClr val="0070C0"/>
                            </a:solidFill>
                            <a:latin typeface="Cambria Math" panose="02040503050406030204" pitchFamily="18" charset="0"/>
                            <a:ea typeface="Cambria Math" panose="02040503050406030204" pitchFamily="18" charset="0"/>
                            <a:cs typeface="Arial" panose="020B0604020202020204" pitchFamily="34" charset="0"/>
                          </a:rPr>
                        </m:ctrlPr>
                      </m:sSubPr>
                      <m:e>
                        <m:r>
                          <a:rPr lang="en-US" sz="2000" b="1" i="1">
                            <a:solidFill>
                              <a:srgbClr val="0070C0"/>
                            </a:solidFill>
                            <a:latin typeface="Cambria Math" panose="02040503050406030204" pitchFamily="18" charset="0"/>
                            <a:ea typeface="Cambria Math" panose="02040503050406030204" pitchFamily="18" charset="0"/>
                            <a:cs typeface="Arial" panose="020B0604020202020204" pitchFamily="34" charset="0"/>
                          </a:rPr>
                          <m:t>𝑲</m:t>
                        </m:r>
                      </m:e>
                      <m:sub>
                        <m:r>
                          <a:rPr lang="ru-RU" sz="2000" b="1">
                            <a:solidFill>
                              <a:srgbClr val="0070C0"/>
                            </a:solidFill>
                            <a:latin typeface="Cambria Math" panose="02040503050406030204" pitchFamily="18" charset="0"/>
                            <a:ea typeface="Cambria Math" panose="02040503050406030204" pitchFamily="18" charset="0"/>
                            <a:cs typeface="Arial" panose="020B0604020202020204" pitchFamily="34" charset="0"/>
                          </a:rPr>
                          <m:t>Борис</m:t>
                        </m:r>
                      </m:sub>
                    </m:sSub>
                    <m:r>
                      <a:rPr lang="ru-RU" sz="2000" b="1" i="1">
                        <a:solidFill>
                          <a:srgbClr val="0070C0"/>
                        </a:solidFill>
                        <a:latin typeface="Cambria Math" panose="02040503050406030204" pitchFamily="18" charset="0"/>
                        <a:cs typeface="Arial" panose="020B0604020202020204" pitchFamily="34" charset="0"/>
                      </a:rPr>
                      <m:t>Аня</m:t>
                    </m:r>
                    <m:r>
                      <a:rPr lang="en-US" sz="2000" b="1" i="1">
                        <a:solidFill>
                          <a:srgbClr val="0070C0"/>
                        </a:solidFill>
                        <a:latin typeface="Cambria Math" panose="02040503050406030204" pitchFamily="18" charset="0"/>
                        <a:cs typeface="Arial" panose="020B0604020202020204" pitchFamily="34" charset="0"/>
                      </a:rPr>
                      <m:t>©</m:t>
                    </m:r>
                    <m:r>
                      <a:rPr lang="en-US" sz="2000" b="1" i="1">
                        <a:solidFill>
                          <a:srgbClr val="0070C0"/>
                        </a:solidFill>
                        <a:latin typeface="Cambria Math" panose="02040503050406030204" pitchFamily="18" charset="0"/>
                        <a:ea typeface="Cambria Math" panose="02040503050406030204" pitchFamily="18" charset="0"/>
                        <a:cs typeface="Arial" panose="020B0604020202020204" pitchFamily="34" charset="0"/>
                      </a:rPr>
                      <m:t>&amp;</m:t>
                    </m:r>
                    <m:sSub>
                      <m:sSubPr>
                        <m:ctrlPr>
                          <a:rPr lang="ru-RU" sz="2000" b="1" i="1">
                            <a:solidFill>
                              <a:srgbClr val="0070C0"/>
                            </a:solidFill>
                            <a:latin typeface="Cambria Math" panose="02040503050406030204" pitchFamily="18" charset="0"/>
                            <a:ea typeface="Cambria Math" panose="02040503050406030204" pitchFamily="18" charset="0"/>
                            <a:cs typeface="Arial" panose="020B0604020202020204" pitchFamily="34" charset="0"/>
                          </a:rPr>
                        </m:ctrlPr>
                      </m:sSubPr>
                      <m:e>
                        <m:r>
                          <a:rPr lang="en-US" sz="2000" b="1" i="0" smtClean="0">
                            <a:solidFill>
                              <a:srgbClr val="0070C0"/>
                            </a:solidFill>
                            <a:latin typeface="Cambria Math" panose="02040503050406030204" pitchFamily="18" charset="0"/>
                            <a:ea typeface="Cambria Math" panose="02040503050406030204" pitchFamily="18" charset="0"/>
                            <a:cs typeface="Arial" panose="020B0604020202020204" pitchFamily="34" charset="0"/>
                          </a:rPr>
                          <m:t> </m:t>
                        </m:r>
                        <m:r>
                          <a:rPr lang="en-US" sz="2000" b="1" i="1">
                            <a:solidFill>
                              <a:srgbClr val="0070C0"/>
                            </a:solidFill>
                            <a:latin typeface="Cambria Math" panose="02040503050406030204" pitchFamily="18" charset="0"/>
                            <a:ea typeface="Cambria Math" panose="02040503050406030204" pitchFamily="18" charset="0"/>
                            <a:cs typeface="Arial" panose="020B0604020202020204" pitchFamily="34" charset="0"/>
                          </a:rPr>
                          <m:t>𝑲</m:t>
                        </m:r>
                      </m:e>
                      <m:sub>
                        <m:r>
                          <a:rPr lang="ru-RU" sz="2000" b="1">
                            <a:solidFill>
                              <a:srgbClr val="0070C0"/>
                            </a:solidFill>
                            <a:latin typeface="Cambria Math" panose="02040503050406030204" pitchFamily="18" charset="0"/>
                            <a:ea typeface="Cambria Math" panose="02040503050406030204" pitchFamily="18" charset="0"/>
                            <a:cs typeface="Arial" panose="020B0604020202020204" pitchFamily="34" charset="0"/>
                          </a:rPr>
                          <m:t>Борис</m:t>
                        </m:r>
                      </m:sub>
                    </m:sSub>
                    <m:sSup>
                      <m:sSupPr>
                        <m:ctrlPr>
                          <a:rPr lang="en-US" sz="2000" b="1" i="1">
                            <a:solidFill>
                              <a:srgbClr val="0070C0"/>
                            </a:solidFill>
                            <a:latin typeface="Cambria Math" panose="02040503050406030204" pitchFamily="18" charset="0"/>
                            <a:cs typeface="Arial" panose="020B0604020202020204" pitchFamily="34" charset="0"/>
                          </a:rPr>
                        </m:ctrlPr>
                      </m:sSupPr>
                      <m:e>
                        <m:r>
                          <m:rPr>
                            <m:nor/>
                          </m:rPr>
                          <a:rPr lang="en-US" sz="2000" b="1" dirty="0">
                            <a:solidFill>
                              <a:srgbClr val="0070C0"/>
                            </a:solidFill>
                            <a:latin typeface="Arial" panose="020B0604020202020204" pitchFamily="34" charset="0"/>
                            <a:cs typeface="Arial" panose="020B0604020202020204" pitchFamily="34" charset="0"/>
                          </a:rPr>
                          <m:t>A</m:t>
                        </m:r>
                      </m:e>
                      <m:sup>
                        <m:r>
                          <a:rPr lang="ru-RU" sz="2000" b="1" i="1">
                            <a:solidFill>
                              <a:srgbClr val="0070C0"/>
                            </a:solidFill>
                            <a:latin typeface="Cambria Math" panose="02040503050406030204" pitchFamily="18" charset="0"/>
                            <a:cs typeface="Arial" panose="020B0604020202020204" pitchFamily="34" charset="0"/>
                          </a:rPr>
                          <m:t>Аня</m:t>
                        </m:r>
                        <m:r>
                          <a:rPr lang="en-US" sz="2000" b="1" i="1">
                            <a:solidFill>
                              <a:srgbClr val="0070C0"/>
                            </a:solidFill>
                            <a:latin typeface="Cambria Math" panose="02040503050406030204" pitchFamily="18" charset="0"/>
                            <a:cs typeface="Arial" panose="020B0604020202020204" pitchFamily="34" charset="0"/>
                          </a:rPr>
                          <m:t>©</m:t>
                        </m:r>
                      </m:sup>
                    </m:sSup>
                    <m:r>
                      <a:rPr lang="en-US" sz="2000" b="1" i="1">
                        <a:solidFill>
                          <a:srgbClr val="0070C0"/>
                        </a:solidFill>
                        <a:latin typeface="Cambria Math" panose="02040503050406030204" pitchFamily="18" charset="0"/>
                        <a:ea typeface="Cambria Math" panose="02040503050406030204" pitchFamily="18" charset="0"/>
                      </a:rPr>
                      <m:t>→</m:t>
                    </m:r>
                    <m:sSub>
                      <m:sSubPr>
                        <m:ctrlPr>
                          <a:rPr lang="ru-RU" sz="2000" b="1" i="1">
                            <a:solidFill>
                              <a:srgbClr val="0070C0"/>
                            </a:solidFill>
                            <a:latin typeface="Cambria Math" panose="02040503050406030204" pitchFamily="18" charset="0"/>
                            <a:ea typeface="Cambria Math" panose="02040503050406030204" pitchFamily="18" charset="0"/>
                            <a:cs typeface="Arial" panose="020B0604020202020204" pitchFamily="34" charset="0"/>
                          </a:rPr>
                        </m:ctrlPr>
                      </m:sSubPr>
                      <m:e>
                        <m:r>
                          <a:rPr lang="en-US" sz="2000" b="1" i="1">
                            <a:solidFill>
                              <a:srgbClr val="0070C0"/>
                            </a:solidFill>
                            <a:latin typeface="Cambria Math" panose="02040503050406030204" pitchFamily="18" charset="0"/>
                            <a:ea typeface="Cambria Math" panose="02040503050406030204" pitchFamily="18" charset="0"/>
                            <a:cs typeface="Arial" panose="020B0604020202020204" pitchFamily="34" charset="0"/>
                          </a:rPr>
                          <m:t> </m:t>
                        </m:r>
                        <m:r>
                          <a:rPr lang="en-US" sz="2000" b="1" i="1">
                            <a:solidFill>
                              <a:srgbClr val="0070C0"/>
                            </a:solidFill>
                            <a:latin typeface="Cambria Math" panose="02040503050406030204" pitchFamily="18" charset="0"/>
                            <a:ea typeface="Cambria Math" panose="02040503050406030204" pitchFamily="18" charset="0"/>
                            <a:cs typeface="Arial" panose="020B0604020202020204" pitchFamily="34" charset="0"/>
                          </a:rPr>
                          <m:t>𝑲</m:t>
                        </m:r>
                      </m:e>
                      <m:sub>
                        <m:r>
                          <a:rPr lang="ru-RU" sz="2000" b="1">
                            <a:solidFill>
                              <a:srgbClr val="0070C0"/>
                            </a:solidFill>
                            <a:latin typeface="Cambria Math" panose="02040503050406030204" pitchFamily="18" charset="0"/>
                            <a:ea typeface="Cambria Math" panose="02040503050406030204" pitchFamily="18" charset="0"/>
                            <a:cs typeface="Arial" panose="020B0604020202020204" pitchFamily="34" charset="0"/>
                          </a:rPr>
                          <m:t>Борис</m:t>
                        </m:r>
                      </m:sub>
                    </m:sSub>
                    <m:r>
                      <a:rPr lang="en-US" sz="2000" b="1" i="1" smtClean="0">
                        <a:solidFill>
                          <a:srgbClr val="0070C0"/>
                        </a:solidFill>
                        <a:latin typeface="Cambria Math" panose="02040503050406030204" pitchFamily="18" charset="0"/>
                        <a:ea typeface="Cambria Math" panose="02040503050406030204" pitchFamily="18" charset="0"/>
                        <a:cs typeface="Arial" panose="020B0604020202020204" pitchFamily="34" charset="0"/>
                      </a:rPr>
                      <m:t>𝑨</m:t>
                    </m:r>
                  </m:oMath>
                </a14:m>
                <a:endParaRPr lang="en-US" sz="2000" b="1" dirty="0" smtClean="0">
                  <a:solidFill>
                    <a:srgbClr val="0070C0"/>
                  </a:solidFill>
                  <a:ea typeface="Cambria Math" panose="02040503050406030204" pitchFamily="18" charset="0"/>
                  <a:cs typeface="Arial" panose="020B0604020202020204" pitchFamily="34" charset="0"/>
                </a:endParaRPr>
              </a:p>
            </p:txBody>
          </p:sp>
        </mc:Choice>
        <mc:Fallback xmlns="">
          <p:sp>
            <p:nvSpPr>
              <p:cNvPr id="6" name="Объект 4"/>
              <p:cNvSpPr>
                <a:spLocks noGrp="1" noRot="1" noChangeAspect="1" noMove="1" noResize="1" noEditPoints="1" noAdjustHandles="1" noChangeArrowheads="1" noChangeShapeType="1" noTextEdit="1"/>
              </p:cNvSpPr>
              <p:nvPr>
                <p:ph sz="half" idx="4294967295"/>
              </p:nvPr>
            </p:nvSpPr>
            <p:spPr>
              <a:xfrm>
                <a:off x="151614" y="2132856"/>
                <a:ext cx="5140466" cy="1305103"/>
              </a:xfrm>
              <a:prstGeom prst="rect">
                <a:avLst/>
              </a:prstGeom>
              <a:blipFill rotWithShape="0">
                <a:blip r:embed="rId3"/>
                <a:stretch>
                  <a:fillRect l="-712" t="-3271"/>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8" name="Объект 6"/>
              <p:cNvSpPr>
                <a:spLocks noGrp="1"/>
              </p:cNvSpPr>
              <p:nvPr>
                <p:ph sz="quarter" idx="4294967295"/>
              </p:nvPr>
            </p:nvSpPr>
            <p:spPr>
              <a:xfrm>
                <a:off x="0" y="711609"/>
                <a:ext cx="4499992" cy="1537392"/>
              </a:xfrm>
              <a:prstGeom prst="rect">
                <a:avLst/>
              </a:prstGeom>
            </p:spPr>
            <p:txBody>
              <a:bodyPr>
                <a:normAutofit/>
              </a:bodyPr>
              <a:lstStyle/>
              <a:p>
                <a:pPr marL="0" indent="0">
                  <a:buNone/>
                </a:pPr>
                <a:r>
                  <a:rPr lang="ru-RU" sz="1600" dirty="0" smtClean="0"/>
                  <a:t>4</a:t>
                </a:r>
                <a:r>
                  <a:rPr lang="ru-RU" sz="1800" dirty="0" smtClean="0"/>
                  <a:t>. Аксиомы вычисления общего секретного ключа(тайна)</a:t>
                </a:r>
              </a:p>
              <a:p>
                <a:pPr marL="0" indent="0">
                  <a:buNone/>
                </a:pPr>
                <a14:m>
                  <m:oMath xmlns:m="http://schemas.openxmlformats.org/officeDocument/2006/math">
                    <m:sSub>
                      <m:sSubPr>
                        <m:ctrlPr>
                          <a:rPr lang="ru-RU" sz="1800" b="1" i="1">
                            <a:solidFill>
                              <a:srgbClr val="0070C0"/>
                            </a:solidFill>
                            <a:latin typeface="Cambria Math" panose="02040503050406030204" pitchFamily="18" charset="0"/>
                            <a:ea typeface="Cambria Math" panose="02040503050406030204" pitchFamily="18" charset="0"/>
                            <a:cs typeface="Arial" panose="020B0604020202020204" pitchFamily="34" charset="0"/>
                          </a:rPr>
                        </m:ctrlPr>
                      </m:sSubPr>
                      <m:e>
                        <m:r>
                          <a:rPr lang="en-US" sz="1800" b="1" i="1">
                            <a:solidFill>
                              <a:srgbClr val="0070C0"/>
                            </a:solidFill>
                            <a:latin typeface="Cambria Math" panose="02040503050406030204" pitchFamily="18" charset="0"/>
                            <a:ea typeface="Cambria Math" panose="02040503050406030204" pitchFamily="18" charset="0"/>
                            <a:cs typeface="Arial" panose="020B0604020202020204" pitchFamily="34" charset="0"/>
                          </a:rPr>
                          <m:t>𝑲</m:t>
                        </m:r>
                      </m:e>
                      <m:sub>
                        <m:r>
                          <a:rPr lang="ru-RU" sz="1800" b="1">
                            <a:solidFill>
                              <a:srgbClr val="0070C0"/>
                            </a:solidFill>
                            <a:latin typeface="Cambria Math" panose="02040503050406030204" pitchFamily="18" charset="0"/>
                            <a:ea typeface="Cambria Math" panose="02040503050406030204" pitchFamily="18" charset="0"/>
                            <a:cs typeface="Arial" panose="020B0604020202020204" pitchFamily="34" charset="0"/>
                          </a:rPr>
                          <m:t>Аня</m:t>
                        </m:r>
                      </m:sub>
                    </m:sSub>
                    <m:r>
                      <a:rPr lang="en-US" sz="1800" b="1" i="1" smtClean="0">
                        <a:solidFill>
                          <a:srgbClr val="0070C0"/>
                        </a:solidFill>
                        <a:latin typeface="Cambria Math" panose="02040503050406030204" pitchFamily="18" charset="0"/>
                        <a:ea typeface="Cambria Math" panose="02040503050406030204" pitchFamily="18" charset="0"/>
                        <a:cs typeface="Arial" panose="020B0604020202020204" pitchFamily="34" charset="0"/>
                      </a:rPr>
                      <m:t>𝑩</m:t>
                    </m:r>
                    <m:r>
                      <a:rPr lang="en-US" sz="1800" b="1" i="1" smtClean="0">
                        <a:solidFill>
                          <a:srgbClr val="0070C0"/>
                        </a:solidFill>
                        <a:latin typeface="Cambria Math" panose="02040503050406030204" pitchFamily="18" charset="0"/>
                        <a:ea typeface="Cambria Math" panose="02040503050406030204" pitchFamily="18" charset="0"/>
                        <a:cs typeface="Arial" panose="020B0604020202020204" pitchFamily="34" charset="0"/>
                      </a:rPr>
                      <m:t> &amp;</m:t>
                    </m:r>
                    <m:sSub>
                      <m:sSubPr>
                        <m:ctrlPr>
                          <a:rPr lang="ru-RU" sz="1800" b="1" i="1">
                            <a:solidFill>
                              <a:srgbClr val="0070C0"/>
                            </a:solidFill>
                            <a:latin typeface="Cambria Math" panose="02040503050406030204" pitchFamily="18" charset="0"/>
                            <a:ea typeface="Cambria Math" panose="02040503050406030204" pitchFamily="18" charset="0"/>
                            <a:cs typeface="Arial" panose="020B0604020202020204" pitchFamily="34" charset="0"/>
                          </a:rPr>
                        </m:ctrlPr>
                      </m:sSubPr>
                      <m:e>
                        <m:r>
                          <a:rPr lang="en-US" sz="1800" b="1" i="1" smtClean="0">
                            <a:solidFill>
                              <a:srgbClr val="0070C0"/>
                            </a:solidFill>
                            <a:latin typeface="Cambria Math" panose="02040503050406030204" pitchFamily="18" charset="0"/>
                            <a:ea typeface="Cambria Math" panose="02040503050406030204" pitchFamily="18" charset="0"/>
                            <a:cs typeface="Arial" panose="020B0604020202020204" pitchFamily="34" charset="0"/>
                          </a:rPr>
                          <m:t> </m:t>
                        </m:r>
                        <m:r>
                          <a:rPr lang="en-US" sz="1800" b="1" i="1">
                            <a:solidFill>
                              <a:srgbClr val="0070C0"/>
                            </a:solidFill>
                            <a:latin typeface="Cambria Math" panose="02040503050406030204" pitchFamily="18" charset="0"/>
                            <a:ea typeface="Cambria Math" panose="02040503050406030204" pitchFamily="18" charset="0"/>
                            <a:cs typeface="Arial" panose="020B0604020202020204" pitchFamily="34" charset="0"/>
                          </a:rPr>
                          <m:t>𝑲</m:t>
                        </m:r>
                      </m:e>
                      <m:sub>
                        <m:r>
                          <a:rPr lang="ru-RU" sz="1800" b="1">
                            <a:solidFill>
                              <a:srgbClr val="0070C0"/>
                            </a:solidFill>
                            <a:latin typeface="Cambria Math" panose="02040503050406030204" pitchFamily="18" charset="0"/>
                            <a:ea typeface="Cambria Math" panose="02040503050406030204" pitchFamily="18" charset="0"/>
                            <a:cs typeface="Arial" panose="020B0604020202020204" pitchFamily="34" charset="0"/>
                          </a:rPr>
                          <m:t>Аня</m:t>
                        </m:r>
                      </m:sub>
                    </m:sSub>
                    <m:r>
                      <a:rPr lang="en-US" sz="1800" b="1" i="1" smtClean="0">
                        <a:solidFill>
                          <a:srgbClr val="0070C0"/>
                        </a:solidFill>
                        <a:latin typeface="Cambria Math" panose="02040503050406030204" pitchFamily="18" charset="0"/>
                        <a:ea typeface="Cambria Math" panose="02040503050406030204" pitchFamily="18" charset="0"/>
                        <a:cs typeface="Arial" panose="020B0604020202020204" pitchFamily="34" charset="0"/>
                      </a:rPr>
                      <m:t>𝒂</m:t>
                    </m:r>
                    <m:r>
                      <a:rPr lang="en-US" sz="1800" b="1" i="1" smtClean="0">
                        <a:solidFill>
                          <a:srgbClr val="0070C0"/>
                        </a:solidFill>
                        <a:latin typeface="Cambria Math" panose="02040503050406030204" pitchFamily="18" charset="0"/>
                        <a:ea typeface="Cambria Math" panose="02040503050406030204" pitchFamily="18" charset="0"/>
                        <a:cs typeface="Arial" panose="020B0604020202020204" pitchFamily="34" charset="0"/>
                      </a:rPr>
                      <m:t> &amp; </m:t>
                    </m:r>
                    <m:sSub>
                      <m:sSubPr>
                        <m:ctrlPr>
                          <a:rPr lang="ru-RU" sz="1800" b="1" i="1">
                            <a:solidFill>
                              <a:srgbClr val="0070C0"/>
                            </a:solidFill>
                            <a:latin typeface="Cambria Math" panose="02040503050406030204" pitchFamily="18" charset="0"/>
                            <a:ea typeface="Cambria Math" panose="02040503050406030204" pitchFamily="18" charset="0"/>
                            <a:cs typeface="Arial" panose="020B0604020202020204" pitchFamily="34" charset="0"/>
                          </a:rPr>
                        </m:ctrlPr>
                      </m:sSubPr>
                      <m:e>
                        <m:r>
                          <a:rPr lang="en-US" sz="1800" b="1" i="1">
                            <a:solidFill>
                              <a:srgbClr val="0070C0"/>
                            </a:solidFill>
                            <a:latin typeface="Cambria Math" panose="02040503050406030204" pitchFamily="18" charset="0"/>
                            <a:ea typeface="Cambria Math" panose="02040503050406030204" pitchFamily="18" charset="0"/>
                            <a:cs typeface="Arial" panose="020B0604020202020204" pitchFamily="34" charset="0"/>
                          </a:rPr>
                          <m:t>𝑲</m:t>
                        </m:r>
                      </m:e>
                      <m:sub>
                        <m:r>
                          <a:rPr lang="ru-RU" sz="1800" b="1">
                            <a:solidFill>
                              <a:srgbClr val="0070C0"/>
                            </a:solidFill>
                            <a:latin typeface="Cambria Math" panose="02040503050406030204" pitchFamily="18" charset="0"/>
                            <a:ea typeface="Cambria Math" panose="02040503050406030204" pitchFamily="18" charset="0"/>
                            <a:cs typeface="Arial" panose="020B0604020202020204" pitchFamily="34" charset="0"/>
                          </a:rPr>
                          <m:t>Аня</m:t>
                        </m:r>
                      </m:sub>
                    </m:sSub>
                    <m:r>
                      <a:rPr lang="en-US" sz="1800" b="1" i="1" smtClean="0">
                        <a:solidFill>
                          <a:srgbClr val="0070C0"/>
                        </a:solidFill>
                        <a:latin typeface="Cambria Math" panose="02040503050406030204" pitchFamily="18" charset="0"/>
                        <a:ea typeface="Cambria Math" panose="02040503050406030204" pitchFamily="18" charset="0"/>
                        <a:cs typeface="Arial" panose="020B0604020202020204" pitchFamily="34" charset="0"/>
                      </a:rPr>
                      <m:t>𝒑</m:t>
                    </m:r>
                  </m:oMath>
                </a14:m>
                <a:r>
                  <a:rPr lang="en-US" sz="1800" b="1" dirty="0">
                    <a:solidFill>
                      <a:srgbClr val="0070C0"/>
                    </a:solidFill>
                    <a:ea typeface="Cambria Math" panose="02040503050406030204" pitchFamily="18" charset="0"/>
                  </a:rPr>
                  <a:t> </a:t>
                </a:r>
                <a14:m>
                  <m:oMath xmlns:m="http://schemas.openxmlformats.org/officeDocument/2006/math">
                    <m:r>
                      <a:rPr lang="en-US" sz="1800" b="1" i="1" smtClean="0">
                        <a:solidFill>
                          <a:srgbClr val="0070C0"/>
                        </a:solidFill>
                        <a:latin typeface="Cambria Math" panose="02040503050406030204" pitchFamily="18" charset="0"/>
                        <a:ea typeface="Cambria Math" panose="02040503050406030204" pitchFamily="18" charset="0"/>
                      </a:rPr>
                      <m:t>→</m:t>
                    </m:r>
                    <m:sSub>
                      <m:sSubPr>
                        <m:ctrlPr>
                          <a:rPr lang="ru-RU" sz="1800" b="1" i="1">
                            <a:solidFill>
                              <a:srgbClr val="0070C0"/>
                            </a:solidFill>
                            <a:latin typeface="Cambria Math" panose="02040503050406030204" pitchFamily="18" charset="0"/>
                            <a:ea typeface="Cambria Math" panose="02040503050406030204" pitchFamily="18" charset="0"/>
                            <a:cs typeface="Arial" panose="020B0604020202020204" pitchFamily="34" charset="0"/>
                          </a:rPr>
                        </m:ctrlPr>
                      </m:sSubPr>
                      <m:e>
                        <m:r>
                          <a:rPr lang="en-US" sz="1800" b="1" i="1">
                            <a:solidFill>
                              <a:srgbClr val="0070C0"/>
                            </a:solidFill>
                            <a:latin typeface="Cambria Math" panose="02040503050406030204" pitchFamily="18" charset="0"/>
                            <a:ea typeface="Cambria Math" panose="02040503050406030204" pitchFamily="18" charset="0"/>
                            <a:cs typeface="Arial" panose="020B0604020202020204" pitchFamily="34" charset="0"/>
                          </a:rPr>
                          <m:t>𝑲</m:t>
                        </m:r>
                      </m:e>
                      <m:sub>
                        <m:r>
                          <a:rPr lang="ru-RU" sz="1800" b="1">
                            <a:solidFill>
                              <a:srgbClr val="0070C0"/>
                            </a:solidFill>
                            <a:latin typeface="Cambria Math" panose="02040503050406030204" pitchFamily="18" charset="0"/>
                            <a:ea typeface="Cambria Math" panose="02040503050406030204" pitchFamily="18" charset="0"/>
                            <a:cs typeface="Arial" panose="020B0604020202020204" pitchFamily="34" charset="0"/>
                          </a:rPr>
                          <m:t>Аня</m:t>
                        </m:r>
                      </m:sub>
                    </m:sSub>
                    <m:r>
                      <a:rPr lang="en-US" sz="1800" b="1" i="0" smtClean="0">
                        <a:solidFill>
                          <a:srgbClr val="0070C0"/>
                        </a:solidFill>
                        <a:latin typeface="Cambria Math" panose="02040503050406030204" pitchFamily="18" charset="0"/>
                        <a:ea typeface="Cambria Math" panose="02040503050406030204" pitchFamily="18" charset="0"/>
                        <a:cs typeface="Arial" panose="020B0604020202020204" pitchFamily="34" charset="0"/>
                      </a:rPr>
                      <m:t>𝐊𝐞𝐲</m:t>
                    </m:r>
                  </m:oMath>
                </a14:m>
                <a:endParaRPr lang="en-US" sz="1800" b="1" dirty="0"/>
              </a:p>
              <a:p>
                <a:pPr marL="0" indent="0">
                  <a:buNone/>
                </a:pPr>
                <a14:m>
                  <m:oMath xmlns:m="http://schemas.openxmlformats.org/officeDocument/2006/math">
                    <m:sSub>
                      <m:sSubPr>
                        <m:ctrlPr>
                          <a:rPr lang="ru-RU" sz="1800" b="1" i="1">
                            <a:solidFill>
                              <a:srgbClr val="0070C0"/>
                            </a:solidFill>
                            <a:latin typeface="Cambria Math" panose="02040503050406030204" pitchFamily="18" charset="0"/>
                            <a:ea typeface="Cambria Math" panose="02040503050406030204" pitchFamily="18" charset="0"/>
                            <a:cs typeface="Arial" panose="020B0604020202020204" pitchFamily="34" charset="0"/>
                          </a:rPr>
                        </m:ctrlPr>
                      </m:sSubPr>
                      <m:e>
                        <m:r>
                          <a:rPr lang="en-US" sz="1800" b="1" i="1">
                            <a:solidFill>
                              <a:srgbClr val="0070C0"/>
                            </a:solidFill>
                            <a:latin typeface="Cambria Math" panose="02040503050406030204" pitchFamily="18" charset="0"/>
                            <a:ea typeface="Cambria Math" panose="02040503050406030204" pitchFamily="18" charset="0"/>
                            <a:cs typeface="Arial" panose="020B0604020202020204" pitchFamily="34" charset="0"/>
                          </a:rPr>
                          <m:t>𝑲</m:t>
                        </m:r>
                      </m:e>
                      <m:sub>
                        <m:r>
                          <a:rPr lang="ru-RU" sz="1800" b="1">
                            <a:solidFill>
                              <a:srgbClr val="0070C0"/>
                            </a:solidFill>
                            <a:latin typeface="Cambria Math" panose="02040503050406030204" pitchFamily="18" charset="0"/>
                            <a:ea typeface="Cambria Math" panose="02040503050406030204" pitchFamily="18" charset="0"/>
                            <a:cs typeface="Arial" panose="020B0604020202020204" pitchFamily="34" charset="0"/>
                          </a:rPr>
                          <m:t>Борис</m:t>
                        </m:r>
                      </m:sub>
                    </m:sSub>
                    <m:r>
                      <a:rPr lang="en-US" sz="1800" b="1" i="1" smtClean="0">
                        <a:solidFill>
                          <a:srgbClr val="0070C0"/>
                        </a:solidFill>
                        <a:latin typeface="Cambria Math" panose="02040503050406030204" pitchFamily="18" charset="0"/>
                        <a:ea typeface="Cambria Math" panose="02040503050406030204" pitchFamily="18" charset="0"/>
                        <a:cs typeface="Arial" panose="020B0604020202020204" pitchFamily="34" charset="0"/>
                      </a:rPr>
                      <m:t>𝑨</m:t>
                    </m:r>
                    <m:r>
                      <a:rPr lang="en-US" sz="1800" b="1" i="1" smtClean="0">
                        <a:solidFill>
                          <a:srgbClr val="0070C0"/>
                        </a:solidFill>
                        <a:latin typeface="Cambria Math" panose="02040503050406030204" pitchFamily="18" charset="0"/>
                        <a:ea typeface="Cambria Math" panose="02040503050406030204" pitchFamily="18" charset="0"/>
                        <a:cs typeface="Arial" panose="020B0604020202020204" pitchFamily="34" charset="0"/>
                      </a:rPr>
                      <m:t> &amp; </m:t>
                    </m:r>
                    <m:sSub>
                      <m:sSubPr>
                        <m:ctrlPr>
                          <a:rPr lang="ru-RU" sz="1800" b="1" i="1">
                            <a:solidFill>
                              <a:srgbClr val="0070C0"/>
                            </a:solidFill>
                            <a:latin typeface="Cambria Math" panose="02040503050406030204" pitchFamily="18" charset="0"/>
                            <a:ea typeface="Cambria Math" panose="02040503050406030204" pitchFamily="18" charset="0"/>
                            <a:cs typeface="Arial" panose="020B0604020202020204" pitchFamily="34" charset="0"/>
                          </a:rPr>
                        </m:ctrlPr>
                      </m:sSubPr>
                      <m:e>
                        <m:r>
                          <a:rPr lang="en-US" sz="1800" b="1" i="1">
                            <a:solidFill>
                              <a:srgbClr val="0070C0"/>
                            </a:solidFill>
                            <a:latin typeface="Cambria Math" panose="02040503050406030204" pitchFamily="18" charset="0"/>
                            <a:ea typeface="Cambria Math" panose="02040503050406030204" pitchFamily="18" charset="0"/>
                            <a:cs typeface="Arial" panose="020B0604020202020204" pitchFamily="34" charset="0"/>
                          </a:rPr>
                          <m:t>𝑲</m:t>
                        </m:r>
                      </m:e>
                      <m:sub>
                        <m:r>
                          <a:rPr lang="ru-RU" sz="1800" b="1">
                            <a:solidFill>
                              <a:srgbClr val="0070C0"/>
                            </a:solidFill>
                            <a:latin typeface="Cambria Math" panose="02040503050406030204" pitchFamily="18" charset="0"/>
                            <a:ea typeface="Cambria Math" panose="02040503050406030204" pitchFamily="18" charset="0"/>
                            <a:cs typeface="Arial" panose="020B0604020202020204" pitchFamily="34" charset="0"/>
                          </a:rPr>
                          <m:t>Борис</m:t>
                        </m:r>
                      </m:sub>
                    </m:sSub>
                    <m:r>
                      <a:rPr lang="en-US" sz="1800" b="1" i="1" smtClean="0">
                        <a:solidFill>
                          <a:srgbClr val="0070C0"/>
                        </a:solidFill>
                        <a:latin typeface="Cambria Math" panose="02040503050406030204" pitchFamily="18" charset="0"/>
                        <a:ea typeface="Cambria Math" panose="02040503050406030204" pitchFamily="18" charset="0"/>
                        <a:cs typeface="Arial" panose="020B0604020202020204" pitchFamily="34" charset="0"/>
                      </a:rPr>
                      <m:t>𝒃</m:t>
                    </m:r>
                    <m:r>
                      <a:rPr lang="en-US" sz="1800" b="1" i="1" smtClean="0">
                        <a:solidFill>
                          <a:srgbClr val="0070C0"/>
                        </a:solidFill>
                        <a:latin typeface="Cambria Math" panose="02040503050406030204" pitchFamily="18" charset="0"/>
                        <a:ea typeface="Cambria Math" panose="02040503050406030204" pitchFamily="18" charset="0"/>
                        <a:cs typeface="Arial" panose="020B0604020202020204" pitchFamily="34" charset="0"/>
                      </a:rPr>
                      <m:t> &amp; </m:t>
                    </m:r>
                    <m:sSub>
                      <m:sSubPr>
                        <m:ctrlPr>
                          <a:rPr lang="ru-RU" sz="1800" b="1" i="1">
                            <a:solidFill>
                              <a:srgbClr val="0070C0"/>
                            </a:solidFill>
                            <a:latin typeface="Cambria Math" panose="02040503050406030204" pitchFamily="18" charset="0"/>
                            <a:ea typeface="Cambria Math" panose="02040503050406030204" pitchFamily="18" charset="0"/>
                            <a:cs typeface="Arial" panose="020B0604020202020204" pitchFamily="34" charset="0"/>
                          </a:rPr>
                        </m:ctrlPr>
                      </m:sSubPr>
                      <m:e>
                        <m:r>
                          <a:rPr lang="en-US" sz="1800" b="1" i="1">
                            <a:solidFill>
                              <a:srgbClr val="0070C0"/>
                            </a:solidFill>
                            <a:latin typeface="Cambria Math" panose="02040503050406030204" pitchFamily="18" charset="0"/>
                            <a:ea typeface="Cambria Math" panose="02040503050406030204" pitchFamily="18" charset="0"/>
                            <a:cs typeface="Arial" panose="020B0604020202020204" pitchFamily="34" charset="0"/>
                          </a:rPr>
                          <m:t>𝑲</m:t>
                        </m:r>
                      </m:e>
                      <m:sub>
                        <m:r>
                          <a:rPr lang="ru-RU" sz="1800" b="1">
                            <a:solidFill>
                              <a:srgbClr val="0070C0"/>
                            </a:solidFill>
                            <a:latin typeface="Cambria Math" panose="02040503050406030204" pitchFamily="18" charset="0"/>
                            <a:ea typeface="Cambria Math" panose="02040503050406030204" pitchFamily="18" charset="0"/>
                            <a:cs typeface="Arial" panose="020B0604020202020204" pitchFamily="34" charset="0"/>
                          </a:rPr>
                          <m:t>Борис</m:t>
                        </m:r>
                      </m:sub>
                    </m:sSub>
                    <m:r>
                      <a:rPr lang="en-US" sz="1800" b="1" i="1" smtClean="0">
                        <a:solidFill>
                          <a:srgbClr val="0070C0"/>
                        </a:solidFill>
                        <a:latin typeface="Cambria Math" panose="02040503050406030204" pitchFamily="18" charset="0"/>
                        <a:ea typeface="Cambria Math" panose="02040503050406030204" pitchFamily="18" charset="0"/>
                        <a:cs typeface="Arial" panose="020B0604020202020204" pitchFamily="34" charset="0"/>
                      </a:rPr>
                      <m:t>𝒑</m:t>
                    </m:r>
                  </m:oMath>
                </a14:m>
                <a:r>
                  <a:rPr lang="en-US" sz="1800" b="1" dirty="0">
                    <a:solidFill>
                      <a:srgbClr val="0070C0"/>
                    </a:solidFill>
                    <a:ea typeface="Cambria Math" panose="02040503050406030204" pitchFamily="18" charset="0"/>
                  </a:rPr>
                  <a:t> </a:t>
                </a:r>
                <a14:m>
                  <m:oMath xmlns:m="http://schemas.openxmlformats.org/officeDocument/2006/math">
                    <m:r>
                      <a:rPr lang="en-US" sz="1800" b="1" i="1">
                        <a:solidFill>
                          <a:srgbClr val="0070C0"/>
                        </a:solidFill>
                        <a:latin typeface="Cambria Math" panose="02040503050406030204" pitchFamily="18" charset="0"/>
                        <a:ea typeface="Cambria Math" panose="02040503050406030204" pitchFamily="18" charset="0"/>
                      </a:rPr>
                      <m:t>→</m:t>
                    </m:r>
                    <m:sSub>
                      <m:sSubPr>
                        <m:ctrlPr>
                          <a:rPr lang="ru-RU" sz="1800" b="1" i="1">
                            <a:solidFill>
                              <a:srgbClr val="0070C0"/>
                            </a:solidFill>
                            <a:latin typeface="Cambria Math" panose="02040503050406030204" pitchFamily="18" charset="0"/>
                            <a:ea typeface="Cambria Math" panose="02040503050406030204" pitchFamily="18" charset="0"/>
                            <a:cs typeface="Arial" panose="020B0604020202020204" pitchFamily="34" charset="0"/>
                          </a:rPr>
                        </m:ctrlPr>
                      </m:sSubPr>
                      <m:e>
                        <m:r>
                          <a:rPr lang="en-US" sz="1800" b="1" i="1">
                            <a:solidFill>
                              <a:srgbClr val="0070C0"/>
                            </a:solidFill>
                            <a:latin typeface="Cambria Math" panose="02040503050406030204" pitchFamily="18" charset="0"/>
                            <a:ea typeface="Cambria Math" panose="02040503050406030204" pitchFamily="18" charset="0"/>
                            <a:cs typeface="Arial" panose="020B0604020202020204" pitchFamily="34" charset="0"/>
                          </a:rPr>
                          <m:t>𝑲</m:t>
                        </m:r>
                      </m:e>
                      <m:sub>
                        <m:r>
                          <a:rPr lang="ru-RU" sz="1800" b="1">
                            <a:solidFill>
                              <a:srgbClr val="0070C0"/>
                            </a:solidFill>
                            <a:latin typeface="Cambria Math" panose="02040503050406030204" pitchFamily="18" charset="0"/>
                            <a:ea typeface="Cambria Math" panose="02040503050406030204" pitchFamily="18" charset="0"/>
                            <a:cs typeface="Arial" panose="020B0604020202020204" pitchFamily="34" charset="0"/>
                          </a:rPr>
                          <m:t>Борис</m:t>
                        </m:r>
                      </m:sub>
                    </m:sSub>
                    <m:r>
                      <a:rPr lang="en-US" sz="1800" b="1" i="0" smtClean="0">
                        <a:solidFill>
                          <a:srgbClr val="0070C0"/>
                        </a:solidFill>
                        <a:latin typeface="Cambria Math" panose="02040503050406030204" pitchFamily="18" charset="0"/>
                        <a:ea typeface="Cambria Math" panose="02040503050406030204" pitchFamily="18" charset="0"/>
                        <a:cs typeface="Arial" panose="020B0604020202020204" pitchFamily="34" charset="0"/>
                      </a:rPr>
                      <m:t>𝐊𝐞𝐲</m:t>
                    </m:r>
                  </m:oMath>
                </a14:m>
                <a:endParaRPr lang="en-US" sz="1800" b="1" dirty="0"/>
              </a:p>
              <a:p>
                <a:pPr marL="0" indent="0">
                  <a:buNone/>
                </a:pPr>
                <a:endParaRPr lang="en-US" sz="1600" dirty="0" smtClean="0"/>
              </a:p>
              <a:p>
                <a:pPr marL="0" indent="0">
                  <a:buNone/>
                </a:pPr>
                <a:endParaRPr lang="en-US" sz="1600" dirty="0"/>
              </a:p>
            </p:txBody>
          </p:sp>
        </mc:Choice>
        <mc:Fallback xmlns="">
          <p:sp>
            <p:nvSpPr>
              <p:cNvPr id="8" name="Объект 6"/>
              <p:cNvSpPr>
                <a:spLocks noGrp="1" noRot="1" noChangeAspect="1" noMove="1" noResize="1" noEditPoints="1" noAdjustHandles="1" noChangeArrowheads="1" noChangeShapeType="1" noTextEdit="1"/>
              </p:cNvSpPr>
              <p:nvPr>
                <p:ph sz="quarter" idx="4294967295"/>
              </p:nvPr>
            </p:nvSpPr>
            <p:spPr>
              <a:xfrm>
                <a:off x="0" y="711609"/>
                <a:ext cx="4499992" cy="1537392"/>
              </a:xfrm>
              <a:prstGeom prst="rect">
                <a:avLst/>
              </a:prstGeom>
              <a:blipFill rotWithShape="0">
                <a:blip r:embed="rId4"/>
                <a:stretch>
                  <a:fillRect l="-1084" t="-3968" r="-407"/>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16" name="Заголовок 1"/>
              <p:cNvSpPr txBox="1">
                <a:spLocks/>
              </p:cNvSpPr>
              <p:nvPr/>
            </p:nvSpPr>
            <p:spPr>
              <a:xfrm>
                <a:off x="287524" y="3284984"/>
                <a:ext cx="8568952" cy="3405726"/>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ru-RU" sz="2500" b="1" dirty="0" smtClean="0">
                    <a:solidFill>
                      <a:srgbClr val="0070C0"/>
                    </a:solidFill>
                  </a:rPr>
                  <a:t>Аня</a:t>
                </a:r>
                <a:r>
                  <a:rPr lang="en-US" sz="2500" b="1" dirty="0">
                    <a:solidFill>
                      <a:srgbClr val="0070C0"/>
                    </a:solidFill>
                  </a:rPr>
                  <a:t>: </a:t>
                </a:r>
                <a14:m>
                  <m:oMath xmlns:m="http://schemas.openxmlformats.org/officeDocument/2006/math">
                    <m:sSub>
                      <m:sSubPr>
                        <m:ctrlPr>
                          <a:rPr lang="en-US" sz="2500" b="1" i="1">
                            <a:solidFill>
                              <a:srgbClr val="0070C0"/>
                            </a:solidFill>
                            <a:latin typeface="Cambria Math" panose="02040503050406030204" pitchFamily="18" charset="0"/>
                          </a:rPr>
                        </m:ctrlPr>
                      </m:sSubPr>
                      <m:e>
                        <m:r>
                          <a:rPr lang="en-US" sz="2500" b="1">
                            <a:solidFill>
                              <a:srgbClr val="0070C0"/>
                            </a:solidFill>
                            <a:latin typeface="Cambria Math" panose="02040503050406030204" pitchFamily="18" charset="0"/>
                          </a:rPr>
                          <m:t>𝐊</m:t>
                        </m:r>
                      </m:e>
                      <m:sub>
                        <m:r>
                          <a:rPr lang="en-US" sz="2500" b="1">
                            <a:solidFill>
                              <a:srgbClr val="0070C0"/>
                            </a:solidFill>
                            <a:latin typeface="Cambria Math" panose="02040503050406030204" pitchFamily="18" charset="0"/>
                          </a:rPr>
                          <m:t>𝐀</m:t>
                        </m:r>
                        <m:r>
                          <a:rPr lang="ru-RU" sz="2500" b="1">
                            <a:solidFill>
                              <a:srgbClr val="0070C0"/>
                            </a:solidFill>
                            <a:latin typeface="Cambria Math" panose="02040503050406030204" pitchFamily="18" charset="0"/>
                          </a:rPr>
                          <m:t>ня</m:t>
                        </m:r>
                      </m:sub>
                    </m:sSub>
                    <m:r>
                      <m:rPr>
                        <m:nor/>
                      </m:rPr>
                      <a:rPr lang="en-US" sz="2500" b="1">
                        <a:solidFill>
                          <a:srgbClr val="0070C0"/>
                        </a:solidFill>
                        <a:latin typeface="Cambria Math" panose="02040503050406030204" pitchFamily="18" charset="0"/>
                      </a:rPr>
                      <m:t>a</m:t>
                    </m:r>
                    <m:r>
                      <a:rPr lang="en-US" sz="2500" b="1">
                        <a:solidFill>
                          <a:srgbClr val="0070C0"/>
                        </a:solidFill>
                        <a:latin typeface="Cambria Math" panose="02040503050406030204" pitchFamily="18" charset="0"/>
                      </a:rPr>
                      <m:t> &amp; </m:t>
                    </m:r>
                    <m:sSub>
                      <m:sSubPr>
                        <m:ctrlPr>
                          <a:rPr lang="en-US" sz="2500" b="1" i="1">
                            <a:solidFill>
                              <a:srgbClr val="0070C0"/>
                            </a:solidFill>
                            <a:latin typeface="Cambria Math" panose="02040503050406030204" pitchFamily="18" charset="0"/>
                          </a:rPr>
                        </m:ctrlPr>
                      </m:sSubPr>
                      <m:e>
                        <m:r>
                          <a:rPr lang="en-US" sz="2500" b="1">
                            <a:solidFill>
                              <a:srgbClr val="0070C0"/>
                            </a:solidFill>
                            <a:latin typeface="Cambria Math" panose="02040503050406030204" pitchFamily="18" charset="0"/>
                          </a:rPr>
                          <m:t>𝐊</m:t>
                        </m:r>
                      </m:e>
                      <m:sub>
                        <m:r>
                          <a:rPr lang="en-US" sz="2500" b="1">
                            <a:solidFill>
                              <a:srgbClr val="0070C0"/>
                            </a:solidFill>
                            <a:latin typeface="Cambria Math" panose="02040503050406030204" pitchFamily="18" charset="0"/>
                          </a:rPr>
                          <m:t>𝐀</m:t>
                        </m:r>
                        <m:r>
                          <a:rPr lang="ru-RU" sz="2500" b="1">
                            <a:solidFill>
                              <a:srgbClr val="0070C0"/>
                            </a:solidFill>
                            <a:latin typeface="Cambria Math" panose="02040503050406030204" pitchFamily="18" charset="0"/>
                          </a:rPr>
                          <m:t>ня</m:t>
                        </m:r>
                      </m:sub>
                    </m:sSub>
                    <m:r>
                      <m:rPr>
                        <m:nor/>
                      </m:rPr>
                      <a:rPr lang="en-US" sz="2500" b="1">
                        <a:solidFill>
                          <a:srgbClr val="0070C0"/>
                        </a:solidFill>
                        <a:latin typeface="Cambria Math" panose="02040503050406030204" pitchFamily="18" charset="0"/>
                      </a:rPr>
                      <m:t>p</m:t>
                    </m:r>
                    <m:r>
                      <m:rPr>
                        <m:nor/>
                      </m:rPr>
                      <a:rPr lang="en-US" sz="2500" b="1">
                        <a:solidFill>
                          <a:srgbClr val="0070C0"/>
                        </a:solidFill>
                        <a:latin typeface="Cambria Math" panose="02040503050406030204" pitchFamily="18" charset="0"/>
                      </a:rPr>
                      <m:t> &amp;</m:t>
                    </m:r>
                    <m:sSub>
                      <m:sSubPr>
                        <m:ctrlPr>
                          <a:rPr lang="en-US" sz="2500" b="1" i="1">
                            <a:solidFill>
                              <a:srgbClr val="0070C0"/>
                            </a:solidFill>
                            <a:latin typeface="Cambria Math" panose="02040503050406030204" pitchFamily="18" charset="0"/>
                          </a:rPr>
                        </m:ctrlPr>
                      </m:sSubPr>
                      <m:e>
                        <m:r>
                          <a:rPr lang="en-US" sz="2500" b="1">
                            <a:solidFill>
                              <a:srgbClr val="0070C0"/>
                            </a:solidFill>
                            <a:latin typeface="Cambria Math" panose="02040503050406030204" pitchFamily="18" charset="0"/>
                          </a:rPr>
                          <m:t> </m:t>
                        </m:r>
                        <m:r>
                          <a:rPr lang="en-US" sz="2500" b="1">
                            <a:solidFill>
                              <a:srgbClr val="0070C0"/>
                            </a:solidFill>
                            <a:latin typeface="Cambria Math" panose="02040503050406030204" pitchFamily="18" charset="0"/>
                          </a:rPr>
                          <m:t>𝐊</m:t>
                        </m:r>
                      </m:e>
                      <m:sub>
                        <m:r>
                          <a:rPr lang="en-US" sz="2500" b="1">
                            <a:solidFill>
                              <a:srgbClr val="0070C0"/>
                            </a:solidFill>
                            <a:latin typeface="Cambria Math" panose="02040503050406030204" pitchFamily="18" charset="0"/>
                          </a:rPr>
                          <m:t>𝐀</m:t>
                        </m:r>
                        <m:r>
                          <a:rPr lang="ru-RU" sz="2500" b="1">
                            <a:solidFill>
                              <a:srgbClr val="0070C0"/>
                            </a:solidFill>
                            <a:latin typeface="Cambria Math" panose="02040503050406030204" pitchFamily="18" charset="0"/>
                          </a:rPr>
                          <m:t>ня</m:t>
                        </m:r>
                      </m:sub>
                    </m:sSub>
                    <m:r>
                      <m:rPr>
                        <m:nor/>
                      </m:rPr>
                      <a:rPr lang="en-US" sz="2500" b="1">
                        <a:solidFill>
                          <a:srgbClr val="0070C0"/>
                        </a:solidFill>
                        <a:latin typeface="Cambria Math" panose="02040503050406030204" pitchFamily="18" charset="0"/>
                      </a:rPr>
                      <m:t>g</m:t>
                    </m:r>
                  </m:oMath>
                </a14:m>
                <a:r>
                  <a:rPr lang="en-US" sz="2500" b="1" dirty="0" smtClean="0">
                    <a:solidFill>
                      <a:srgbClr val="0070C0"/>
                    </a:solidFill>
                    <a:latin typeface="Cambria Math" panose="02040503050406030204" pitchFamily="18" charset="0"/>
                  </a:rPr>
                  <a:t> &amp; </a:t>
                </a:r>
                <a14:m>
                  <m:oMath xmlns:m="http://schemas.openxmlformats.org/officeDocument/2006/math">
                    <m:sSub>
                      <m:sSubPr>
                        <m:ctrlPr>
                          <a:rPr lang="ru-RU" sz="2500" i="1">
                            <a:solidFill>
                              <a:srgbClr val="0070C0"/>
                            </a:solidFill>
                            <a:latin typeface="Cambria Math" panose="02040503050406030204" pitchFamily="18" charset="0"/>
                            <a:ea typeface="Cambria Math" panose="02040503050406030204" pitchFamily="18" charset="0"/>
                            <a:cs typeface="Arial" panose="020B0604020202020204" pitchFamily="34" charset="0"/>
                          </a:rPr>
                        </m:ctrlPr>
                      </m:sSubPr>
                      <m:e>
                        <m:r>
                          <a:rPr lang="en-US" sz="2500" i="1">
                            <a:solidFill>
                              <a:srgbClr val="0070C0"/>
                            </a:solidFill>
                            <a:latin typeface="Cambria Math" panose="02040503050406030204" pitchFamily="18" charset="0"/>
                            <a:ea typeface="Cambria Math" panose="02040503050406030204" pitchFamily="18" charset="0"/>
                            <a:cs typeface="Arial" panose="020B0604020202020204" pitchFamily="34" charset="0"/>
                          </a:rPr>
                          <m:t>𝐾</m:t>
                        </m:r>
                      </m:e>
                      <m:sub>
                        <m:r>
                          <a:rPr lang="ru-RU" sz="2500">
                            <a:solidFill>
                              <a:srgbClr val="0070C0"/>
                            </a:solidFill>
                            <a:latin typeface="Cambria Math" panose="02040503050406030204" pitchFamily="18" charset="0"/>
                            <a:ea typeface="Cambria Math" panose="02040503050406030204" pitchFamily="18" charset="0"/>
                            <a:cs typeface="Arial" panose="020B0604020202020204" pitchFamily="34" charset="0"/>
                          </a:rPr>
                          <m:t>Аня</m:t>
                        </m:r>
                      </m:sub>
                    </m:sSub>
                    <m:r>
                      <a:rPr lang="ru-RU" sz="2500" i="1">
                        <a:solidFill>
                          <a:srgbClr val="0070C0"/>
                        </a:solidFill>
                        <a:latin typeface="Cambria Math" panose="02040503050406030204" pitchFamily="18" charset="0"/>
                        <a:cs typeface="Arial" panose="020B0604020202020204" pitchFamily="34" charset="0"/>
                      </a:rPr>
                      <m:t>Аня</m:t>
                    </m:r>
                    <m:r>
                      <a:rPr lang="en-US" sz="2500" i="1">
                        <a:solidFill>
                          <a:srgbClr val="0070C0"/>
                        </a:solidFill>
                        <a:latin typeface="Cambria Math" panose="02040503050406030204" pitchFamily="18" charset="0"/>
                        <a:cs typeface="Arial" panose="020B0604020202020204" pitchFamily="34" charset="0"/>
                      </a:rPr>
                      <m:t>© </m:t>
                    </m:r>
                  </m:oMath>
                </a14:m>
                <a:r>
                  <a:rPr lang="en-US" sz="2500" b="1" dirty="0" smtClean="0">
                    <a:solidFill>
                      <a:srgbClr val="0070C0"/>
                    </a:solidFill>
                    <a:latin typeface="Cambria Math" panose="02040503050406030204" pitchFamily="18" charset="0"/>
                  </a:rPr>
                  <a:t>&amp;</a:t>
                </a:r>
                <a14:m>
                  <m:oMath xmlns:m="http://schemas.openxmlformats.org/officeDocument/2006/math">
                    <m:sSub>
                      <m:sSubPr>
                        <m:ctrlPr>
                          <a:rPr lang="ru-RU" sz="2500" i="1">
                            <a:solidFill>
                              <a:srgbClr val="0070C0"/>
                            </a:solidFill>
                            <a:latin typeface="Cambria Math" panose="02040503050406030204" pitchFamily="18" charset="0"/>
                            <a:ea typeface="Cambria Math" panose="02040503050406030204" pitchFamily="18" charset="0"/>
                            <a:cs typeface="Arial" panose="020B0604020202020204" pitchFamily="34" charset="0"/>
                          </a:rPr>
                        </m:ctrlPr>
                      </m:sSubPr>
                      <m:e>
                        <m:r>
                          <a:rPr lang="en-US" sz="2500" i="1">
                            <a:solidFill>
                              <a:srgbClr val="0070C0"/>
                            </a:solidFill>
                            <a:latin typeface="Cambria Math" panose="02040503050406030204" pitchFamily="18" charset="0"/>
                            <a:ea typeface="Cambria Math" panose="02040503050406030204" pitchFamily="18" charset="0"/>
                            <a:cs typeface="Arial" panose="020B0604020202020204" pitchFamily="34" charset="0"/>
                          </a:rPr>
                          <m:t>𝐾</m:t>
                        </m:r>
                      </m:e>
                      <m:sub>
                        <m:r>
                          <a:rPr lang="ru-RU" sz="2500">
                            <a:solidFill>
                              <a:srgbClr val="0070C0"/>
                            </a:solidFill>
                            <a:latin typeface="Cambria Math" panose="02040503050406030204" pitchFamily="18" charset="0"/>
                            <a:ea typeface="Cambria Math" panose="02040503050406030204" pitchFamily="18" charset="0"/>
                            <a:cs typeface="Arial" panose="020B0604020202020204" pitchFamily="34" charset="0"/>
                          </a:rPr>
                          <m:t>Аня</m:t>
                        </m:r>
                      </m:sub>
                    </m:sSub>
                    <m:r>
                      <a:rPr lang="ru-RU" sz="2500" i="1">
                        <a:solidFill>
                          <a:srgbClr val="0070C0"/>
                        </a:solidFill>
                        <a:latin typeface="Cambria Math" panose="02040503050406030204" pitchFamily="18" charset="0"/>
                        <a:cs typeface="Arial" panose="020B0604020202020204" pitchFamily="34" charset="0"/>
                      </a:rPr>
                      <m:t>Борис</m:t>
                    </m:r>
                    <m:r>
                      <a:rPr lang="en-US" sz="2500" i="1">
                        <a:solidFill>
                          <a:srgbClr val="0070C0"/>
                        </a:solidFill>
                        <a:latin typeface="Cambria Math" panose="02040503050406030204" pitchFamily="18" charset="0"/>
                        <a:cs typeface="Arial" panose="020B0604020202020204" pitchFamily="34" charset="0"/>
                      </a:rPr>
                      <m:t>©</m:t>
                    </m:r>
                  </m:oMath>
                </a14:m>
                <a:endParaRPr lang="en-US" sz="2500" b="1" dirty="0">
                  <a:solidFill>
                    <a:srgbClr val="0070C0"/>
                  </a:solidFill>
                  <a:latin typeface="Cambria Math" panose="02040503050406030204" pitchFamily="18" charset="0"/>
                </a:endParaRPr>
              </a:p>
              <a:p>
                <a:r>
                  <a:rPr lang="ru-RU" sz="2500" b="1" dirty="0" smtClean="0">
                    <a:solidFill>
                      <a:srgbClr val="0070C0"/>
                    </a:solidFill>
                  </a:rPr>
                  <a:t>Борис</a:t>
                </a:r>
                <a:r>
                  <a:rPr lang="en-US" sz="2500" b="1" dirty="0">
                    <a:solidFill>
                      <a:srgbClr val="0070C0"/>
                    </a:solidFill>
                  </a:rPr>
                  <a:t>: </a:t>
                </a:r>
                <a14:m>
                  <m:oMath xmlns:m="http://schemas.openxmlformats.org/officeDocument/2006/math">
                    <m:sSub>
                      <m:sSubPr>
                        <m:ctrlPr>
                          <a:rPr lang="en-US" sz="2500" b="1" i="1">
                            <a:solidFill>
                              <a:srgbClr val="0070C0"/>
                            </a:solidFill>
                            <a:latin typeface="Cambria Math" panose="02040503050406030204" pitchFamily="18" charset="0"/>
                          </a:rPr>
                        </m:ctrlPr>
                      </m:sSubPr>
                      <m:e>
                        <m:r>
                          <a:rPr lang="en-US" sz="2500" b="1">
                            <a:solidFill>
                              <a:srgbClr val="0070C0"/>
                            </a:solidFill>
                            <a:latin typeface="Cambria Math" panose="02040503050406030204" pitchFamily="18" charset="0"/>
                          </a:rPr>
                          <m:t>𝐊</m:t>
                        </m:r>
                      </m:e>
                      <m:sub>
                        <m:r>
                          <a:rPr lang="ru-RU" sz="2500" b="1">
                            <a:solidFill>
                              <a:srgbClr val="0070C0"/>
                            </a:solidFill>
                            <a:latin typeface="Cambria Math" panose="02040503050406030204" pitchFamily="18" charset="0"/>
                          </a:rPr>
                          <m:t>Борис</m:t>
                        </m:r>
                      </m:sub>
                    </m:sSub>
                    <m:r>
                      <m:rPr>
                        <m:nor/>
                      </m:rPr>
                      <a:rPr lang="en-US" sz="2500" b="1">
                        <a:solidFill>
                          <a:srgbClr val="0070C0"/>
                        </a:solidFill>
                        <a:latin typeface="Cambria Math" panose="02040503050406030204" pitchFamily="18" charset="0"/>
                      </a:rPr>
                      <m:t>b</m:t>
                    </m:r>
                  </m:oMath>
                </a14:m>
                <a:r>
                  <a:rPr lang="en-US" sz="2500" b="1" dirty="0">
                    <a:solidFill>
                      <a:srgbClr val="0070C0"/>
                    </a:solidFill>
                    <a:latin typeface="Cambria Math" panose="02040503050406030204" pitchFamily="18" charset="0"/>
                  </a:rPr>
                  <a:t>&amp; </a:t>
                </a:r>
                <a14:m>
                  <m:oMath xmlns:m="http://schemas.openxmlformats.org/officeDocument/2006/math">
                    <m:sSub>
                      <m:sSubPr>
                        <m:ctrlPr>
                          <a:rPr lang="ru-RU" sz="2500" i="1">
                            <a:solidFill>
                              <a:srgbClr val="0070C0"/>
                            </a:solidFill>
                            <a:latin typeface="Cambria Math" panose="02040503050406030204" pitchFamily="18" charset="0"/>
                            <a:ea typeface="Cambria Math" panose="02040503050406030204" pitchFamily="18" charset="0"/>
                            <a:cs typeface="Arial" panose="020B0604020202020204" pitchFamily="34" charset="0"/>
                          </a:rPr>
                        </m:ctrlPr>
                      </m:sSubPr>
                      <m:e>
                        <m:r>
                          <a:rPr lang="en-US" sz="2500" i="1">
                            <a:solidFill>
                              <a:srgbClr val="0070C0"/>
                            </a:solidFill>
                            <a:latin typeface="Cambria Math" panose="02040503050406030204" pitchFamily="18" charset="0"/>
                            <a:ea typeface="Cambria Math" panose="02040503050406030204" pitchFamily="18" charset="0"/>
                            <a:cs typeface="Arial" panose="020B0604020202020204" pitchFamily="34" charset="0"/>
                          </a:rPr>
                          <m:t>𝐾</m:t>
                        </m:r>
                      </m:e>
                      <m:sub>
                        <m:r>
                          <a:rPr lang="ru-RU" sz="2500" b="0" i="0" smtClean="0">
                            <a:solidFill>
                              <a:srgbClr val="0070C0"/>
                            </a:solidFill>
                            <a:latin typeface="Cambria Math" panose="02040503050406030204" pitchFamily="18" charset="0"/>
                            <a:ea typeface="Cambria Math" panose="02040503050406030204" pitchFamily="18" charset="0"/>
                            <a:cs typeface="Arial" panose="020B0604020202020204" pitchFamily="34" charset="0"/>
                          </a:rPr>
                          <m:t>Борис</m:t>
                        </m:r>
                      </m:sub>
                    </m:sSub>
                    <m:r>
                      <a:rPr lang="ru-RU" sz="2500" i="1">
                        <a:solidFill>
                          <a:srgbClr val="0070C0"/>
                        </a:solidFill>
                        <a:latin typeface="Cambria Math" panose="02040503050406030204" pitchFamily="18" charset="0"/>
                        <a:cs typeface="Arial" panose="020B0604020202020204" pitchFamily="34" charset="0"/>
                      </a:rPr>
                      <m:t>Аня</m:t>
                    </m:r>
                    <m:r>
                      <a:rPr lang="en-US" sz="2500" i="1">
                        <a:solidFill>
                          <a:srgbClr val="0070C0"/>
                        </a:solidFill>
                        <a:latin typeface="Cambria Math" panose="02040503050406030204" pitchFamily="18" charset="0"/>
                        <a:cs typeface="Arial" panose="020B0604020202020204" pitchFamily="34" charset="0"/>
                      </a:rPr>
                      <m:t>© </m:t>
                    </m:r>
                  </m:oMath>
                </a14:m>
                <a:r>
                  <a:rPr lang="en-US" sz="2500" b="1" dirty="0">
                    <a:solidFill>
                      <a:srgbClr val="0070C0"/>
                    </a:solidFill>
                    <a:latin typeface="Cambria Math" panose="02040503050406030204" pitchFamily="18" charset="0"/>
                  </a:rPr>
                  <a:t>&amp;</a:t>
                </a:r>
                <a14:m>
                  <m:oMath xmlns:m="http://schemas.openxmlformats.org/officeDocument/2006/math">
                    <m:sSub>
                      <m:sSubPr>
                        <m:ctrlPr>
                          <a:rPr lang="ru-RU" sz="2500" i="1">
                            <a:solidFill>
                              <a:srgbClr val="0070C0"/>
                            </a:solidFill>
                            <a:latin typeface="Cambria Math" panose="02040503050406030204" pitchFamily="18" charset="0"/>
                            <a:ea typeface="Cambria Math" panose="02040503050406030204" pitchFamily="18" charset="0"/>
                            <a:cs typeface="Arial" panose="020B0604020202020204" pitchFamily="34" charset="0"/>
                          </a:rPr>
                        </m:ctrlPr>
                      </m:sSubPr>
                      <m:e>
                        <m:r>
                          <a:rPr lang="en-US" sz="2500" i="1">
                            <a:solidFill>
                              <a:srgbClr val="0070C0"/>
                            </a:solidFill>
                            <a:latin typeface="Cambria Math" panose="02040503050406030204" pitchFamily="18" charset="0"/>
                            <a:ea typeface="Cambria Math" panose="02040503050406030204" pitchFamily="18" charset="0"/>
                            <a:cs typeface="Arial" panose="020B0604020202020204" pitchFamily="34" charset="0"/>
                          </a:rPr>
                          <m:t>𝐾</m:t>
                        </m:r>
                      </m:e>
                      <m:sub>
                        <m:r>
                          <a:rPr lang="ru-RU" sz="2500" b="0" i="0" smtClean="0">
                            <a:solidFill>
                              <a:srgbClr val="0070C0"/>
                            </a:solidFill>
                            <a:latin typeface="Cambria Math" panose="02040503050406030204" pitchFamily="18" charset="0"/>
                            <a:ea typeface="Cambria Math" panose="02040503050406030204" pitchFamily="18" charset="0"/>
                            <a:cs typeface="Arial" panose="020B0604020202020204" pitchFamily="34" charset="0"/>
                          </a:rPr>
                          <m:t>Борис</m:t>
                        </m:r>
                      </m:sub>
                    </m:sSub>
                    <m:r>
                      <a:rPr lang="ru-RU" sz="2500" i="1">
                        <a:solidFill>
                          <a:srgbClr val="0070C0"/>
                        </a:solidFill>
                        <a:latin typeface="Cambria Math" panose="02040503050406030204" pitchFamily="18" charset="0"/>
                        <a:cs typeface="Arial" panose="020B0604020202020204" pitchFamily="34" charset="0"/>
                      </a:rPr>
                      <m:t>Борис</m:t>
                    </m:r>
                    <m:r>
                      <a:rPr lang="en-US" sz="2500" i="1">
                        <a:solidFill>
                          <a:srgbClr val="0070C0"/>
                        </a:solidFill>
                        <a:latin typeface="Cambria Math" panose="02040503050406030204" pitchFamily="18" charset="0"/>
                        <a:cs typeface="Arial" panose="020B0604020202020204" pitchFamily="34" charset="0"/>
                      </a:rPr>
                      <m:t>©</m:t>
                    </m:r>
                  </m:oMath>
                </a14:m>
                <a:endParaRPr lang="en-US" sz="2500" b="1" dirty="0" smtClean="0">
                  <a:solidFill>
                    <a:srgbClr val="0070C0"/>
                  </a:solidFill>
                </a:endParaRPr>
              </a:p>
              <a:p>
                <a:r>
                  <a:rPr lang="ru-RU" sz="2800" dirty="0"/>
                  <a:t>Аня сообщает </a:t>
                </a:r>
                <a:r>
                  <a:rPr lang="en-US" sz="2800" dirty="0">
                    <a:solidFill>
                      <a:srgbClr val="0070C0"/>
                    </a:solidFill>
                  </a:rPr>
                  <a:t>p</a:t>
                </a:r>
                <a:r>
                  <a:rPr lang="en-US" sz="2800" dirty="0"/>
                  <a:t> </a:t>
                </a:r>
                <a:r>
                  <a:rPr lang="ru-RU" sz="2800" dirty="0"/>
                  <a:t>и </a:t>
                </a:r>
                <a:r>
                  <a:rPr lang="en-US" sz="2800" dirty="0">
                    <a:solidFill>
                      <a:srgbClr val="0070C0"/>
                    </a:solidFill>
                  </a:rPr>
                  <a:t>g</a:t>
                </a:r>
                <a:r>
                  <a:rPr lang="en-US" sz="2800" dirty="0"/>
                  <a:t> </a:t>
                </a:r>
                <a:r>
                  <a:rPr lang="ru-RU" sz="2800" dirty="0"/>
                  <a:t>Борису </a:t>
                </a:r>
                <a:r>
                  <a:rPr lang="en-US" sz="2800" dirty="0">
                    <a:solidFill>
                      <a:srgbClr val="0070C0"/>
                    </a:solidFill>
                  </a:rPr>
                  <a:t>[!p] [!g]</a:t>
                </a:r>
                <a:r>
                  <a:rPr lang="en-US" sz="2800" b="1" dirty="0">
                    <a:solidFill>
                      <a:srgbClr val="0070C0"/>
                    </a:solidFill>
                  </a:rPr>
                  <a:t> </a:t>
                </a:r>
                <a14:m>
                  <m:oMath xmlns:m="http://schemas.openxmlformats.org/officeDocument/2006/math">
                    <m:sSub>
                      <m:sSubPr>
                        <m:ctrlPr>
                          <a:rPr lang="en-US" sz="2800" b="1" i="1">
                            <a:solidFill>
                              <a:srgbClr val="0070C0"/>
                            </a:solidFill>
                            <a:latin typeface="Cambria Math" panose="02040503050406030204" pitchFamily="18" charset="0"/>
                          </a:rPr>
                        </m:ctrlPr>
                      </m:sSubPr>
                      <m:e>
                        <m:r>
                          <a:rPr lang="en-US" sz="2800" b="1">
                            <a:solidFill>
                              <a:srgbClr val="0070C0"/>
                            </a:solidFill>
                            <a:latin typeface="Cambria Math" panose="02040503050406030204" pitchFamily="18" charset="0"/>
                          </a:rPr>
                          <m:t>𝐊</m:t>
                        </m:r>
                      </m:e>
                      <m:sub>
                        <m:r>
                          <a:rPr lang="ru-RU" sz="2800" b="1">
                            <a:solidFill>
                              <a:srgbClr val="0070C0"/>
                            </a:solidFill>
                            <a:latin typeface="Cambria Math" panose="02040503050406030204" pitchFamily="18" charset="0"/>
                          </a:rPr>
                          <m:t>Борис</m:t>
                        </m:r>
                      </m:sub>
                    </m:sSub>
                    <m:r>
                      <m:rPr>
                        <m:nor/>
                      </m:rPr>
                      <a:rPr lang="en-US" sz="2800" b="1">
                        <a:solidFill>
                          <a:srgbClr val="0070C0"/>
                        </a:solidFill>
                        <a:latin typeface="Cambria Math" panose="02040503050406030204" pitchFamily="18" charset="0"/>
                      </a:rPr>
                      <m:t>p</m:t>
                    </m:r>
                    <m:r>
                      <m:rPr>
                        <m:nor/>
                      </m:rPr>
                      <a:rPr lang="en-US" sz="2800" b="1">
                        <a:solidFill>
                          <a:srgbClr val="0070C0"/>
                        </a:solidFill>
                        <a:latin typeface="Cambria Math" panose="02040503050406030204" pitchFamily="18" charset="0"/>
                      </a:rPr>
                      <m:t> &amp;</m:t>
                    </m:r>
                    <m:sSub>
                      <m:sSubPr>
                        <m:ctrlPr>
                          <a:rPr lang="en-US" sz="2800" b="1" i="1">
                            <a:solidFill>
                              <a:srgbClr val="0070C0"/>
                            </a:solidFill>
                            <a:latin typeface="Cambria Math" panose="02040503050406030204" pitchFamily="18" charset="0"/>
                          </a:rPr>
                        </m:ctrlPr>
                      </m:sSubPr>
                      <m:e>
                        <m:r>
                          <a:rPr lang="en-US" sz="2800" b="1">
                            <a:solidFill>
                              <a:srgbClr val="0070C0"/>
                            </a:solidFill>
                            <a:latin typeface="Cambria Math" panose="02040503050406030204" pitchFamily="18" charset="0"/>
                          </a:rPr>
                          <m:t> </m:t>
                        </m:r>
                        <m:r>
                          <a:rPr lang="en-US" sz="2800" b="1">
                            <a:solidFill>
                              <a:srgbClr val="0070C0"/>
                            </a:solidFill>
                            <a:latin typeface="Cambria Math" panose="02040503050406030204" pitchFamily="18" charset="0"/>
                          </a:rPr>
                          <m:t>𝐊</m:t>
                        </m:r>
                      </m:e>
                      <m:sub>
                        <m:r>
                          <a:rPr lang="ru-RU" sz="2800" b="1">
                            <a:solidFill>
                              <a:srgbClr val="0070C0"/>
                            </a:solidFill>
                            <a:latin typeface="Cambria Math" panose="02040503050406030204" pitchFamily="18" charset="0"/>
                          </a:rPr>
                          <m:t>Борис</m:t>
                        </m:r>
                      </m:sub>
                    </m:sSub>
                    <m:r>
                      <m:rPr>
                        <m:nor/>
                      </m:rPr>
                      <a:rPr lang="en-US" sz="2800" b="1">
                        <a:solidFill>
                          <a:srgbClr val="0070C0"/>
                        </a:solidFill>
                        <a:latin typeface="Cambria Math" panose="02040503050406030204" pitchFamily="18" charset="0"/>
                      </a:rPr>
                      <m:t>g</m:t>
                    </m:r>
                  </m:oMath>
                </a14:m>
                <a:endParaRPr lang="en-US" sz="2800" dirty="0">
                  <a:solidFill>
                    <a:srgbClr val="0070C0"/>
                  </a:solidFill>
                </a:endParaRPr>
              </a:p>
              <a:p>
                <a:r>
                  <a:rPr lang="ru-RU" sz="2800" b="1" dirty="0">
                    <a:solidFill>
                      <a:srgbClr val="0070C0"/>
                    </a:solidFill>
                  </a:rPr>
                  <a:t>Борис</a:t>
                </a:r>
                <a:r>
                  <a:rPr lang="en-US" sz="2800" b="1" dirty="0">
                    <a:solidFill>
                      <a:srgbClr val="0070C0"/>
                    </a:solidFill>
                  </a:rPr>
                  <a:t>:</a:t>
                </a:r>
                <a14:m>
                  <m:oMath xmlns:m="http://schemas.openxmlformats.org/officeDocument/2006/math">
                    <m:sSub>
                      <m:sSubPr>
                        <m:ctrlPr>
                          <a:rPr lang="en-US" sz="2100" b="1" i="1">
                            <a:solidFill>
                              <a:srgbClr val="0070C0"/>
                            </a:solidFill>
                            <a:latin typeface="Cambria Math" panose="02040503050406030204" pitchFamily="18" charset="0"/>
                          </a:rPr>
                        </m:ctrlPr>
                      </m:sSubPr>
                      <m:e>
                        <m:r>
                          <a:rPr lang="en-US" sz="2100" b="1">
                            <a:solidFill>
                              <a:srgbClr val="0070C0"/>
                            </a:solidFill>
                            <a:latin typeface="Cambria Math" panose="02040503050406030204" pitchFamily="18" charset="0"/>
                          </a:rPr>
                          <m:t> </m:t>
                        </m:r>
                        <m:r>
                          <a:rPr lang="en-US" sz="2100" b="1">
                            <a:solidFill>
                              <a:srgbClr val="0070C0"/>
                            </a:solidFill>
                            <a:latin typeface="Cambria Math" panose="02040503050406030204" pitchFamily="18" charset="0"/>
                          </a:rPr>
                          <m:t>𝐊</m:t>
                        </m:r>
                      </m:e>
                      <m:sub>
                        <m:r>
                          <a:rPr lang="ru-RU" sz="2100" b="1">
                            <a:solidFill>
                              <a:srgbClr val="0070C0"/>
                            </a:solidFill>
                            <a:latin typeface="Cambria Math" panose="02040503050406030204" pitchFamily="18" charset="0"/>
                          </a:rPr>
                          <m:t>Борис</m:t>
                        </m:r>
                      </m:sub>
                    </m:sSub>
                    <m:r>
                      <m:rPr>
                        <m:nor/>
                      </m:rPr>
                      <a:rPr lang="en-US" sz="2100" b="1">
                        <a:solidFill>
                          <a:srgbClr val="0070C0"/>
                        </a:solidFill>
                        <a:latin typeface="Cambria Math" panose="02040503050406030204" pitchFamily="18" charset="0"/>
                      </a:rPr>
                      <m:t>b</m:t>
                    </m:r>
                    <m:sSub>
                      <m:sSubPr>
                        <m:ctrlPr>
                          <a:rPr lang="en-US" sz="2100" b="1" i="1">
                            <a:solidFill>
                              <a:srgbClr val="0070C0"/>
                            </a:solidFill>
                            <a:latin typeface="Cambria Math" panose="02040503050406030204" pitchFamily="18" charset="0"/>
                          </a:rPr>
                        </m:ctrlPr>
                      </m:sSubPr>
                      <m:e>
                        <m:r>
                          <a:rPr lang="en-US" sz="2100" b="1">
                            <a:solidFill>
                              <a:srgbClr val="0070C0"/>
                            </a:solidFill>
                            <a:latin typeface="Cambria Math" panose="02040503050406030204" pitchFamily="18" charset="0"/>
                          </a:rPr>
                          <m:t> &amp; </m:t>
                        </m:r>
                        <m:r>
                          <a:rPr lang="en-US" sz="2100" b="1">
                            <a:solidFill>
                              <a:srgbClr val="0070C0"/>
                            </a:solidFill>
                            <a:latin typeface="Cambria Math" panose="02040503050406030204" pitchFamily="18" charset="0"/>
                          </a:rPr>
                          <m:t>𝐊</m:t>
                        </m:r>
                      </m:e>
                      <m:sub>
                        <m:r>
                          <a:rPr lang="ru-RU" sz="2100" b="1">
                            <a:solidFill>
                              <a:srgbClr val="0070C0"/>
                            </a:solidFill>
                            <a:latin typeface="Cambria Math" panose="02040503050406030204" pitchFamily="18" charset="0"/>
                          </a:rPr>
                          <m:t>Борис</m:t>
                        </m:r>
                      </m:sub>
                    </m:sSub>
                    <m:r>
                      <m:rPr>
                        <m:nor/>
                      </m:rPr>
                      <a:rPr lang="en-US" sz="2100" b="1">
                        <a:solidFill>
                          <a:srgbClr val="0070C0"/>
                        </a:solidFill>
                        <a:latin typeface="Cambria Math" panose="02040503050406030204" pitchFamily="18" charset="0"/>
                      </a:rPr>
                      <m:t>p</m:t>
                    </m:r>
                    <m:r>
                      <m:rPr>
                        <m:nor/>
                      </m:rPr>
                      <a:rPr lang="en-US" sz="2100" b="1">
                        <a:solidFill>
                          <a:srgbClr val="0070C0"/>
                        </a:solidFill>
                        <a:latin typeface="Cambria Math" panose="02040503050406030204" pitchFamily="18" charset="0"/>
                      </a:rPr>
                      <m:t> &amp;</m:t>
                    </m:r>
                    <m:sSub>
                      <m:sSubPr>
                        <m:ctrlPr>
                          <a:rPr lang="en-US" sz="2100" b="1" i="1">
                            <a:solidFill>
                              <a:srgbClr val="0070C0"/>
                            </a:solidFill>
                            <a:latin typeface="Cambria Math" panose="02040503050406030204" pitchFamily="18" charset="0"/>
                          </a:rPr>
                        </m:ctrlPr>
                      </m:sSubPr>
                      <m:e>
                        <m:r>
                          <a:rPr lang="en-US" sz="2100" b="1">
                            <a:solidFill>
                              <a:srgbClr val="0070C0"/>
                            </a:solidFill>
                            <a:latin typeface="Cambria Math" panose="02040503050406030204" pitchFamily="18" charset="0"/>
                          </a:rPr>
                          <m:t> </m:t>
                        </m:r>
                        <m:r>
                          <a:rPr lang="en-US" sz="2100" b="1">
                            <a:solidFill>
                              <a:srgbClr val="0070C0"/>
                            </a:solidFill>
                            <a:latin typeface="Cambria Math" panose="02040503050406030204" pitchFamily="18" charset="0"/>
                          </a:rPr>
                          <m:t>𝐊</m:t>
                        </m:r>
                      </m:e>
                      <m:sub>
                        <m:r>
                          <a:rPr lang="ru-RU" sz="2100" b="1">
                            <a:solidFill>
                              <a:srgbClr val="0070C0"/>
                            </a:solidFill>
                            <a:latin typeface="Cambria Math" panose="02040503050406030204" pitchFamily="18" charset="0"/>
                          </a:rPr>
                          <m:t>Борис</m:t>
                        </m:r>
                      </m:sub>
                    </m:sSub>
                    <m:r>
                      <m:rPr>
                        <m:nor/>
                      </m:rPr>
                      <a:rPr lang="en-US" sz="2100" b="1">
                        <a:solidFill>
                          <a:srgbClr val="0070C0"/>
                        </a:solidFill>
                        <a:latin typeface="Cambria Math" panose="02040503050406030204" pitchFamily="18" charset="0"/>
                      </a:rPr>
                      <m:t>g</m:t>
                    </m:r>
                  </m:oMath>
                </a14:m>
                <a:r>
                  <a:rPr lang="en-US" sz="2100" b="1" dirty="0">
                    <a:solidFill>
                      <a:srgbClr val="0070C0"/>
                    </a:solidFill>
                    <a:latin typeface="Cambria Math" panose="02040503050406030204" pitchFamily="18" charset="0"/>
                  </a:rPr>
                  <a:t>&amp; </a:t>
                </a:r>
                <a14:m>
                  <m:oMath xmlns:m="http://schemas.openxmlformats.org/officeDocument/2006/math">
                    <m:sSub>
                      <m:sSubPr>
                        <m:ctrlPr>
                          <a:rPr lang="ru-RU" sz="2100" i="1">
                            <a:solidFill>
                              <a:srgbClr val="0070C0"/>
                            </a:solidFill>
                            <a:latin typeface="Cambria Math" panose="02040503050406030204" pitchFamily="18" charset="0"/>
                            <a:ea typeface="Cambria Math" panose="02040503050406030204" pitchFamily="18" charset="0"/>
                            <a:cs typeface="Arial" panose="020B0604020202020204" pitchFamily="34" charset="0"/>
                          </a:rPr>
                        </m:ctrlPr>
                      </m:sSubPr>
                      <m:e>
                        <m:r>
                          <a:rPr lang="en-US" sz="2100" i="1">
                            <a:solidFill>
                              <a:srgbClr val="0070C0"/>
                            </a:solidFill>
                            <a:latin typeface="Cambria Math" panose="02040503050406030204" pitchFamily="18" charset="0"/>
                            <a:ea typeface="Cambria Math" panose="02040503050406030204" pitchFamily="18" charset="0"/>
                            <a:cs typeface="Arial" panose="020B0604020202020204" pitchFamily="34" charset="0"/>
                          </a:rPr>
                          <m:t>𝐾</m:t>
                        </m:r>
                      </m:e>
                      <m:sub>
                        <m:r>
                          <a:rPr lang="ru-RU" sz="2100">
                            <a:solidFill>
                              <a:srgbClr val="0070C0"/>
                            </a:solidFill>
                            <a:latin typeface="Cambria Math" panose="02040503050406030204" pitchFamily="18" charset="0"/>
                            <a:ea typeface="Cambria Math" panose="02040503050406030204" pitchFamily="18" charset="0"/>
                            <a:cs typeface="Arial" panose="020B0604020202020204" pitchFamily="34" charset="0"/>
                          </a:rPr>
                          <m:t>Борис</m:t>
                        </m:r>
                      </m:sub>
                    </m:sSub>
                    <m:r>
                      <a:rPr lang="ru-RU" sz="2100" i="1">
                        <a:solidFill>
                          <a:srgbClr val="0070C0"/>
                        </a:solidFill>
                        <a:latin typeface="Cambria Math" panose="02040503050406030204" pitchFamily="18" charset="0"/>
                        <a:cs typeface="Arial" panose="020B0604020202020204" pitchFamily="34" charset="0"/>
                      </a:rPr>
                      <m:t>Аня</m:t>
                    </m:r>
                    <m:r>
                      <a:rPr lang="en-US" sz="2100" i="1">
                        <a:solidFill>
                          <a:srgbClr val="0070C0"/>
                        </a:solidFill>
                        <a:latin typeface="Cambria Math" panose="02040503050406030204" pitchFamily="18" charset="0"/>
                        <a:cs typeface="Arial" panose="020B0604020202020204" pitchFamily="34" charset="0"/>
                      </a:rPr>
                      <m:t>© </m:t>
                    </m:r>
                  </m:oMath>
                </a14:m>
                <a:r>
                  <a:rPr lang="en-US" sz="2100" b="1" dirty="0">
                    <a:solidFill>
                      <a:srgbClr val="0070C0"/>
                    </a:solidFill>
                    <a:latin typeface="Cambria Math" panose="02040503050406030204" pitchFamily="18" charset="0"/>
                  </a:rPr>
                  <a:t>&amp;</a:t>
                </a:r>
                <a14:m>
                  <m:oMath xmlns:m="http://schemas.openxmlformats.org/officeDocument/2006/math">
                    <m:sSub>
                      <m:sSubPr>
                        <m:ctrlPr>
                          <a:rPr lang="ru-RU" sz="2100" i="1">
                            <a:solidFill>
                              <a:srgbClr val="0070C0"/>
                            </a:solidFill>
                            <a:latin typeface="Cambria Math" panose="02040503050406030204" pitchFamily="18" charset="0"/>
                            <a:ea typeface="Cambria Math" panose="02040503050406030204" pitchFamily="18" charset="0"/>
                            <a:cs typeface="Arial" panose="020B0604020202020204" pitchFamily="34" charset="0"/>
                          </a:rPr>
                        </m:ctrlPr>
                      </m:sSubPr>
                      <m:e>
                        <m:r>
                          <a:rPr lang="en-US" sz="2100" i="1">
                            <a:solidFill>
                              <a:srgbClr val="0070C0"/>
                            </a:solidFill>
                            <a:latin typeface="Cambria Math" panose="02040503050406030204" pitchFamily="18" charset="0"/>
                            <a:ea typeface="Cambria Math" panose="02040503050406030204" pitchFamily="18" charset="0"/>
                            <a:cs typeface="Arial" panose="020B0604020202020204" pitchFamily="34" charset="0"/>
                          </a:rPr>
                          <m:t>𝐾</m:t>
                        </m:r>
                      </m:e>
                      <m:sub>
                        <m:r>
                          <a:rPr lang="ru-RU" sz="2100">
                            <a:solidFill>
                              <a:srgbClr val="0070C0"/>
                            </a:solidFill>
                            <a:latin typeface="Cambria Math" panose="02040503050406030204" pitchFamily="18" charset="0"/>
                            <a:ea typeface="Cambria Math" panose="02040503050406030204" pitchFamily="18" charset="0"/>
                            <a:cs typeface="Arial" panose="020B0604020202020204" pitchFamily="34" charset="0"/>
                          </a:rPr>
                          <m:t>Борис</m:t>
                        </m:r>
                      </m:sub>
                    </m:sSub>
                    <m:r>
                      <a:rPr lang="ru-RU" sz="2100" i="1">
                        <a:solidFill>
                          <a:srgbClr val="0070C0"/>
                        </a:solidFill>
                        <a:latin typeface="Cambria Math" panose="02040503050406030204" pitchFamily="18" charset="0"/>
                        <a:cs typeface="Arial" panose="020B0604020202020204" pitchFamily="34" charset="0"/>
                      </a:rPr>
                      <m:t>Борис</m:t>
                    </m:r>
                    <m:r>
                      <a:rPr lang="en-US" sz="2100" i="1">
                        <a:solidFill>
                          <a:srgbClr val="0070C0"/>
                        </a:solidFill>
                        <a:latin typeface="Cambria Math" panose="02040503050406030204" pitchFamily="18" charset="0"/>
                        <a:cs typeface="Arial" panose="020B0604020202020204" pitchFamily="34" charset="0"/>
                      </a:rPr>
                      <m:t>©</m:t>
                    </m:r>
                  </m:oMath>
                </a14:m>
                <a:endParaRPr lang="en-US" sz="2100" dirty="0">
                  <a:solidFill>
                    <a:srgbClr val="0070C0"/>
                  </a:solidFill>
                </a:endParaRPr>
              </a:p>
              <a:p>
                <a:r>
                  <a:rPr lang="ru-RU" sz="2800" dirty="0" smtClean="0"/>
                  <a:t>Агенты вычисляют</a:t>
                </a:r>
                <a:r>
                  <a:rPr lang="ru-RU" sz="2800" dirty="0"/>
                  <a:t> </a:t>
                </a:r>
                <a:r>
                  <a:rPr lang="ru-RU" sz="2800" i="1" dirty="0" smtClean="0"/>
                  <a:t>открытые ключи</a:t>
                </a:r>
                <a:r>
                  <a:rPr lang="ru-RU" sz="2800" dirty="0" smtClean="0"/>
                  <a:t>, используя преобразование над </a:t>
                </a:r>
                <a:r>
                  <a:rPr lang="ru-RU" sz="2800" i="1" dirty="0" smtClean="0"/>
                  <a:t>закрытым ключом </a:t>
                </a:r>
                <a14:m>
                  <m:oMath xmlns:m="http://schemas.openxmlformats.org/officeDocument/2006/math">
                    <m:sSup>
                      <m:sSupPr>
                        <m:ctrlPr>
                          <a:rPr lang="ru-RU" sz="2800" i="1" smtClean="0">
                            <a:solidFill>
                              <a:srgbClr val="0070C0"/>
                            </a:solidFill>
                            <a:latin typeface="Cambria Math" panose="02040503050406030204" pitchFamily="18" charset="0"/>
                          </a:rPr>
                        </m:ctrlPr>
                      </m:sSupPr>
                      <m:e>
                        <m:r>
                          <a:rPr lang="en-US" sz="2800" i="1">
                            <a:solidFill>
                              <a:srgbClr val="0070C0"/>
                            </a:solidFill>
                            <a:latin typeface="Cambria Math" panose="02040503050406030204" pitchFamily="18" charset="0"/>
                          </a:rPr>
                          <m:t>𝑔</m:t>
                        </m:r>
                      </m:e>
                      <m:sup>
                        <m:r>
                          <a:rPr lang="en-US" sz="2800" i="1">
                            <a:solidFill>
                              <a:srgbClr val="0070C0"/>
                            </a:solidFill>
                            <a:latin typeface="Cambria Math" panose="02040503050406030204" pitchFamily="18" charset="0"/>
                          </a:rPr>
                          <m:t>𝑎</m:t>
                        </m:r>
                        <m:r>
                          <a:rPr lang="ru-RU" sz="2800" i="1">
                            <a:solidFill>
                              <a:srgbClr val="0070C0"/>
                            </a:solidFill>
                            <a:latin typeface="Cambria Math" panose="02040503050406030204" pitchFamily="18" charset="0"/>
                            <a:ea typeface="Cambria Math" panose="02040503050406030204" pitchFamily="18" charset="0"/>
                          </a:rPr>
                          <m:t>∨</m:t>
                        </m:r>
                        <m:r>
                          <a:rPr lang="en-US" sz="2800" i="1">
                            <a:solidFill>
                              <a:srgbClr val="0070C0"/>
                            </a:solidFill>
                            <a:latin typeface="Cambria Math" panose="02040503050406030204" pitchFamily="18" charset="0"/>
                            <a:ea typeface="Cambria Math" panose="02040503050406030204" pitchFamily="18" charset="0"/>
                          </a:rPr>
                          <m:t>𝑏</m:t>
                        </m:r>
                      </m:sup>
                    </m:sSup>
                    <m:r>
                      <a:rPr lang="en-US" sz="2800" i="1">
                        <a:solidFill>
                          <a:srgbClr val="0070C0"/>
                        </a:solidFill>
                        <a:latin typeface="Cambria Math" panose="02040503050406030204" pitchFamily="18" charset="0"/>
                      </a:rPr>
                      <m:t>𝑚𝑜𝑑</m:t>
                    </m:r>
                    <m:r>
                      <a:rPr lang="en-US" sz="2800" i="1">
                        <a:solidFill>
                          <a:srgbClr val="0070C0"/>
                        </a:solidFill>
                        <a:latin typeface="Cambria Math" panose="02040503050406030204" pitchFamily="18" charset="0"/>
                      </a:rPr>
                      <m:t> </m:t>
                    </m:r>
                    <m:r>
                      <a:rPr lang="en-US" sz="2800" i="1">
                        <a:solidFill>
                          <a:srgbClr val="0070C0"/>
                        </a:solidFill>
                        <a:latin typeface="Cambria Math" panose="02040503050406030204" pitchFamily="18" charset="0"/>
                      </a:rPr>
                      <m:t>𝑝</m:t>
                    </m:r>
                  </m:oMath>
                </a14:m>
                <a:endParaRPr lang="en-US" sz="2800" dirty="0">
                  <a:solidFill>
                    <a:srgbClr val="0070C0"/>
                  </a:solidFill>
                </a:endParaRPr>
              </a:p>
              <a:p>
                <a:r>
                  <a:rPr lang="ru-RU" sz="2800" b="1" dirty="0">
                    <a:solidFill>
                      <a:srgbClr val="0070C0"/>
                    </a:solidFill>
                  </a:rPr>
                  <a:t>Аня</a:t>
                </a:r>
                <a:r>
                  <a:rPr lang="en-US" sz="2800" b="1" dirty="0">
                    <a:solidFill>
                      <a:srgbClr val="0070C0"/>
                    </a:solidFill>
                  </a:rPr>
                  <a:t>:</a:t>
                </a:r>
                <a:r>
                  <a:rPr lang="en-US" sz="2800" dirty="0">
                    <a:solidFill>
                      <a:srgbClr val="0070C0"/>
                    </a:solidFill>
                  </a:rPr>
                  <a:t> </a:t>
                </a:r>
                <a14:m>
                  <m:oMath xmlns:m="http://schemas.openxmlformats.org/officeDocument/2006/math">
                    <m:sSub>
                      <m:sSubPr>
                        <m:ctrlPr>
                          <a:rPr lang="en-US" sz="2800" b="1" i="1">
                            <a:solidFill>
                              <a:srgbClr val="0070C0"/>
                            </a:solidFill>
                            <a:latin typeface="Cambria Math" panose="02040503050406030204" pitchFamily="18" charset="0"/>
                          </a:rPr>
                        </m:ctrlPr>
                      </m:sSubPr>
                      <m:e>
                        <m:r>
                          <a:rPr lang="en-US" sz="2800" b="1">
                            <a:solidFill>
                              <a:srgbClr val="0070C0"/>
                            </a:solidFill>
                            <a:latin typeface="Cambria Math" panose="02040503050406030204" pitchFamily="18" charset="0"/>
                          </a:rPr>
                          <m:t>𝐊</m:t>
                        </m:r>
                      </m:e>
                      <m:sub>
                        <m:r>
                          <a:rPr lang="en-US" sz="2800" b="1">
                            <a:solidFill>
                              <a:srgbClr val="0070C0"/>
                            </a:solidFill>
                            <a:latin typeface="Cambria Math" panose="02040503050406030204" pitchFamily="18" charset="0"/>
                          </a:rPr>
                          <m:t>𝐀</m:t>
                        </m:r>
                        <m:r>
                          <a:rPr lang="ru-RU" sz="2800" b="1">
                            <a:solidFill>
                              <a:srgbClr val="0070C0"/>
                            </a:solidFill>
                            <a:latin typeface="Cambria Math" panose="02040503050406030204" pitchFamily="18" charset="0"/>
                          </a:rPr>
                          <m:t>ня</m:t>
                        </m:r>
                      </m:sub>
                    </m:sSub>
                    <m:r>
                      <m:rPr>
                        <m:nor/>
                      </m:rPr>
                      <a:rPr lang="en-US" sz="2800" b="1">
                        <a:solidFill>
                          <a:srgbClr val="0070C0"/>
                        </a:solidFill>
                        <a:latin typeface="Cambria Math" panose="02040503050406030204" pitchFamily="18" charset="0"/>
                      </a:rPr>
                      <m:t>a</m:t>
                    </m:r>
                    <m:r>
                      <a:rPr lang="en-US" sz="2800" b="1">
                        <a:solidFill>
                          <a:srgbClr val="0070C0"/>
                        </a:solidFill>
                        <a:latin typeface="Cambria Math" panose="02040503050406030204" pitchFamily="18" charset="0"/>
                      </a:rPr>
                      <m:t> &amp; </m:t>
                    </m:r>
                    <m:sSub>
                      <m:sSubPr>
                        <m:ctrlPr>
                          <a:rPr lang="en-US" sz="2800" b="1" i="1">
                            <a:solidFill>
                              <a:srgbClr val="0070C0"/>
                            </a:solidFill>
                            <a:latin typeface="Cambria Math" panose="02040503050406030204" pitchFamily="18" charset="0"/>
                          </a:rPr>
                        </m:ctrlPr>
                      </m:sSubPr>
                      <m:e>
                        <m:r>
                          <a:rPr lang="en-US" sz="2800" b="1">
                            <a:solidFill>
                              <a:srgbClr val="0070C0"/>
                            </a:solidFill>
                            <a:latin typeface="Cambria Math" panose="02040503050406030204" pitchFamily="18" charset="0"/>
                          </a:rPr>
                          <m:t>𝐊</m:t>
                        </m:r>
                      </m:e>
                      <m:sub>
                        <m:r>
                          <a:rPr lang="en-US" sz="2800" b="1">
                            <a:solidFill>
                              <a:srgbClr val="0070C0"/>
                            </a:solidFill>
                            <a:latin typeface="Cambria Math" panose="02040503050406030204" pitchFamily="18" charset="0"/>
                          </a:rPr>
                          <m:t>𝐀</m:t>
                        </m:r>
                        <m:r>
                          <a:rPr lang="ru-RU" sz="2800" b="1">
                            <a:solidFill>
                              <a:srgbClr val="0070C0"/>
                            </a:solidFill>
                            <a:latin typeface="Cambria Math" panose="02040503050406030204" pitchFamily="18" charset="0"/>
                          </a:rPr>
                          <m:t>ня</m:t>
                        </m:r>
                      </m:sub>
                    </m:sSub>
                    <m:r>
                      <m:rPr>
                        <m:nor/>
                      </m:rPr>
                      <a:rPr lang="en-US" sz="2800" b="1">
                        <a:solidFill>
                          <a:srgbClr val="0070C0"/>
                        </a:solidFill>
                        <a:latin typeface="Cambria Math" panose="02040503050406030204" pitchFamily="18" charset="0"/>
                      </a:rPr>
                      <m:t>p</m:t>
                    </m:r>
                    <m:r>
                      <m:rPr>
                        <m:nor/>
                      </m:rPr>
                      <a:rPr lang="en-US" sz="2800" b="1">
                        <a:solidFill>
                          <a:srgbClr val="0070C0"/>
                        </a:solidFill>
                        <a:latin typeface="Cambria Math" panose="02040503050406030204" pitchFamily="18" charset="0"/>
                      </a:rPr>
                      <m:t> &amp;</m:t>
                    </m:r>
                    <m:sSub>
                      <m:sSubPr>
                        <m:ctrlPr>
                          <a:rPr lang="en-US" sz="2800" b="1" i="1">
                            <a:solidFill>
                              <a:srgbClr val="0070C0"/>
                            </a:solidFill>
                            <a:latin typeface="Cambria Math" panose="02040503050406030204" pitchFamily="18" charset="0"/>
                          </a:rPr>
                        </m:ctrlPr>
                      </m:sSubPr>
                      <m:e>
                        <m:r>
                          <a:rPr lang="en-US" sz="2800" b="1">
                            <a:solidFill>
                              <a:srgbClr val="0070C0"/>
                            </a:solidFill>
                            <a:latin typeface="Cambria Math" panose="02040503050406030204" pitchFamily="18" charset="0"/>
                          </a:rPr>
                          <m:t> </m:t>
                        </m:r>
                        <m:r>
                          <a:rPr lang="en-US" sz="2800" b="1">
                            <a:solidFill>
                              <a:srgbClr val="0070C0"/>
                            </a:solidFill>
                            <a:latin typeface="Cambria Math" panose="02040503050406030204" pitchFamily="18" charset="0"/>
                          </a:rPr>
                          <m:t>𝐊</m:t>
                        </m:r>
                      </m:e>
                      <m:sub>
                        <m:r>
                          <a:rPr lang="en-US" sz="2800" b="1">
                            <a:solidFill>
                              <a:srgbClr val="0070C0"/>
                            </a:solidFill>
                            <a:latin typeface="Cambria Math" panose="02040503050406030204" pitchFamily="18" charset="0"/>
                          </a:rPr>
                          <m:t>𝐀</m:t>
                        </m:r>
                        <m:r>
                          <a:rPr lang="ru-RU" sz="2800" b="1">
                            <a:solidFill>
                              <a:srgbClr val="0070C0"/>
                            </a:solidFill>
                            <a:latin typeface="Cambria Math" panose="02040503050406030204" pitchFamily="18" charset="0"/>
                          </a:rPr>
                          <m:t>ня</m:t>
                        </m:r>
                      </m:sub>
                    </m:sSub>
                    <m:r>
                      <m:rPr>
                        <m:nor/>
                      </m:rPr>
                      <a:rPr lang="en-US" sz="2800" b="1">
                        <a:solidFill>
                          <a:srgbClr val="0070C0"/>
                        </a:solidFill>
                        <a:latin typeface="Cambria Math" panose="02040503050406030204" pitchFamily="18" charset="0"/>
                      </a:rPr>
                      <m:t>g</m:t>
                    </m:r>
                  </m:oMath>
                </a14:m>
                <a:r>
                  <a:rPr lang="en-US" sz="2800" dirty="0">
                    <a:solidFill>
                      <a:srgbClr val="0070C0"/>
                    </a:solidFill>
                  </a:rPr>
                  <a:t> </a:t>
                </a:r>
                <a14:m>
                  <m:oMath xmlns:m="http://schemas.openxmlformats.org/officeDocument/2006/math">
                    <m:r>
                      <a:rPr lang="en-US" sz="2800" i="1">
                        <a:solidFill>
                          <a:srgbClr val="0070C0"/>
                        </a:solidFill>
                        <a:latin typeface="Cambria Math" panose="02040503050406030204" pitchFamily="18" charset="0"/>
                        <a:ea typeface="Cambria Math" panose="02040503050406030204" pitchFamily="18" charset="0"/>
                      </a:rPr>
                      <m:t>→</m:t>
                    </m:r>
                    <m:sSub>
                      <m:sSubPr>
                        <m:ctrlPr>
                          <a:rPr lang="ru-RU" sz="2800" i="1">
                            <a:solidFill>
                              <a:srgbClr val="0070C0"/>
                            </a:solidFill>
                            <a:latin typeface="Cambria Math" panose="02040503050406030204" pitchFamily="18" charset="0"/>
                            <a:ea typeface="Cambria Math" panose="02040503050406030204" pitchFamily="18" charset="0"/>
                            <a:cs typeface="Arial" panose="020B0604020202020204" pitchFamily="34" charset="0"/>
                          </a:rPr>
                        </m:ctrlPr>
                      </m:sSubPr>
                      <m:e>
                        <m:r>
                          <m:rPr>
                            <m:sty m:val="p"/>
                          </m:rPr>
                          <a:rPr lang="en-US" sz="2800">
                            <a:solidFill>
                              <a:srgbClr val="0070C0"/>
                            </a:solidFill>
                            <a:latin typeface="Cambria Math" panose="02040503050406030204" pitchFamily="18" charset="0"/>
                            <a:ea typeface="Cambria Math" panose="02040503050406030204" pitchFamily="18" charset="0"/>
                            <a:cs typeface="Arial" panose="020B0604020202020204" pitchFamily="34" charset="0"/>
                          </a:rPr>
                          <m:t>K</m:t>
                        </m:r>
                      </m:e>
                      <m:sub>
                        <m:r>
                          <a:rPr lang="ru-RU" sz="2800">
                            <a:solidFill>
                              <a:srgbClr val="0070C0"/>
                            </a:solidFill>
                            <a:latin typeface="Cambria Math" panose="02040503050406030204" pitchFamily="18" charset="0"/>
                            <a:ea typeface="Cambria Math" panose="02040503050406030204" pitchFamily="18" charset="0"/>
                            <a:cs typeface="Arial" panose="020B0604020202020204" pitchFamily="34" charset="0"/>
                          </a:rPr>
                          <m:t>Аня</m:t>
                        </m:r>
                      </m:sub>
                    </m:sSub>
                    <m:r>
                      <m:rPr>
                        <m:sty m:val="p"/>
                      </m:rPr>
                      <a:rPr lang="en-US" sz="2800">
                        <a:solidFill>
                          <a:srgbClr val="0070C0"/>
                        </a:solidFill>
                        <a:latin typeface="Cambria Math" panose="02040503050406030204" pitchFamily="18" charset="0"/>
                        <a:ea typeface="Cambria Math" panose="02040503050406030204" pitchFamily="18" charset="0"/>
                        <a:cs typeface="Arial" panose="020B0604020202020204" pitchFamily="34" charset="0"/>
                      </a:rPr>
                      <m:t>A</m:t>
                    </m:r>
                  </m:oMath>
                </a14:m>
                <a:r>
                  <a:rPr lang="ru-RU" sz="2800" dirty="0">
                    <a:solidFill>
                      <a:srgbClr val="0070C0"/>
                    </a:solidFill>
                    <a:ea typeface="Cambria Math" panose="02040503050406030204" pitchFamily="18" charset="0"/>
                    <a:cs typeface="Arial" panose="020B0604020202020204" pitchFamily="34" charset="0"/>
                  </a:rPr>
                  <a:t> </a:t>
                </a:r>
                <a:r>
                  <a:rPr lang="ru-RU" sz="2800" dirty="0">
                    <a:ea typeface="Cambria Math" panose="02040503050406030204" pitchFamily="18" charset="0"/>
                    <a:cs typeface="Arial" panose="020B0604020202020204" pitchFamily="34" charset="0"/>
                  </a:rPr>
                  <a:t>(акс.3)</a:t>
                </a:r>
              </a:p>
              <a:p>
                <a:r>
                  <a:rPr lang="ru-RU" sz="2800" b="1" dirty="0">
                    <a:solidFill>
                      <a:srgbClr val="0070C0"/>
                    </a:solidFill>
                  </a:rPr>
                  <a:t>Борис</a:t>
                </a:r>
                <a:r>
                  <a:rPr lang="en-US" sz="2800" b="1" dirty="0">
                    <a:solidFill>
                      <a:srgbClr val="0070C0"/>
                    </a:solidFill>
                  </a:rPr>
                  <a:t>:</a:t>
                </a:r>
                <a14:m>
                  <m:oMath xmlns:m="http://schemas.openxmlformats.org/officeDocument/2006/math">
                    <m:sSub>
                      <m:sSubPr>
                        <m:ctrlPr>
                          <a:rPr lang="en-US" sz="2800" b="1" i="1" smtClean="0">
                            <a:solidFill>
                              <a:srgbClr val="0070C0"/>
                            </a:solidFill>
                            <a:latin typeface="Cambria Math" panose="02040503050406030204" pitchFamily="18" charset="0"/>
                          </a:rPr>
                        </m:ctrlPr>
                      </m:sSubPr>
                      <m:e>
                        <m:r>
                          <a:rPr lang="en-US" sz="2800" b="1">
                            <a:solidFill>
                              <a:srgbClr val="0070C0"/>
                            </a:solidFill>
                            <a:latin typeface="Cambria Math" panose="02040503050406030204" pitchFamily="18" charset="0"/>
                          </a:rPr>
                          <m:t> </m:t>
                        </m:r>
                        <m:r>
                          <a:rPr lang="en-US" sz="2800" b="1">
                            <a:solidFill>
                              <a:srgbClr val="0070C0"/>
                            </a:solidFill>
                            <a:latin typeface="Cambria Math" panose="02040503050406030204" pitchFamily="18" charset="0"/>
                          </a:rPr>
                          <m:t>𝐊</m:t>
                        </m:r>
                      </m:e>
                      <m:sub>
                        <m:r>
                          <a:rPr lang="ru-RU" sz="2800" b="1">
                            <a:solidFill>
                              <a:srgbClr val="0070C0"/>
                            </a:solidFill>
                            <a:latin typeface="Cambria Math" panose="02040503050406030204" pitchFamily="18" charset="0"/>
                          </a:rPr>
                          <m:t>Борис</m:t>
                        </m:r>
                      </m:sub>
                    </m:sSub>
                    <m:r>
                      <m:rPr>
                        <m:nor/>
                      </m:rPr>
                      <a:rPr lang="en-US" sz="2800" b="1">
                        <a:solidFill>
                          <a:srgbClr val="0070C0"/>
                        </a:solidFill>
                        <a:latin typeface="Cambria Math" panose="02040503050406030204" pitchFamily="18" charset="0"/>
                      </a:rPr>
                      <m:t>b</m:t>
                    </m:r>
                    <m:sSub>
                      <m:sSubPr>
                        <m:ctrlPr>
                          <a:rPr lang="en-US" sz="2800" b="1" i="1">
                            <a:solidFill>
                              <a:srgbClr val="0070C0"/>
                            </a:solidFill>
                            <a:latin typeface="Cambria Math" panose="02040503050406030204" pitchFamily="18" charset="0"/>
                          </a:rPr>
                        </m:ctrlPr>
                      </m:sSubPr>
                      <m:e>
                        <m:r>
                          <a:rPr lang="en-US" sz="2800" b="1">
                            <a:solidFill>
                              <a:srgbClr val="0070C0"/>
                            </a:solidFill>
                            <a:latin typeface="Cambria Math" panose="02040503050406030204" pitchFamily="18" charset="0"/>
                          </a:rPr>
                          <m:t> &amp; </m:t>
                        </m:r>
                        <m:r>
                          <a:rPr lang="en-US" sz="2800" b="1">
                            <a:solidFill>
                              <a:srgbClr val="0070C0"/>
                            </a:solidFill>
                            <a:latin typeface="Cambria Math" panose="02040503050406030204" pitchFamily="18" charset="0"/>
                          </a:rPr>
                          <m:t>𝐊</m:t>
                        </m:r>
                      </m:e>
                      <m:sub>
                        <m:r>
                          <a:rPr lang="ru-RU" sz="2800" b="1">
                            <a:solidFill>
                              <a:srgbClr val="0070C0"/>
                            </a:solidFill>
                            <a:latin typeface="Cambria Math" panose="02040503050406030204" pitchFamily="18" charset="0"/>
                          </a:rPr>
                          <m:t>Борис</m:t>
                        </m:r>
                      </m:sub>
                    </m:sSub>
                    <m:r>
                      <m:rPr>
                        <m:nor/>
                      </m:rPr>
                      <a:rPr lang="en-US" sz="2800" b="1">
                        <a:solidFill>
                          <a:srgbClr val="0070C0"/>
                        </a:solidFill>
                        <a:latin typeface="Cambria Math" panose="02040503050406030204" pitchFamily="18" charset="0"/>
                      </a:rPr>
                      <m:t>p</m:t>
                    </m:r>
                    <m:r>
                      <m:rPr>
                        <m:nor/>
                      </m:rPr>
                      <a:rPr lang="en-US" sz="2800" b="1">
                        <a:solidFill>
                          <a:srgbClr val="0070C0"/>
                        </a:solidFill>
                        <a:latin typeface="Cambria Math" panose="02040503050406030204" pitchFamily="18" charset="0"/>
                      </a:rPr>
                      <m:t> &amp;</m:t>
                    </m:r>
                    <m:sSub>
                      <m:sSubPr>
                        <m:ctrlPr>
                          <a:rPr lang="en-US" sz="2800" b="1" i="1">
                            <a:solidFill>
                              <a:srgbClr val="0070C0"/>
                            </a:solidFill>
                            <a:latin typeface="Cambria Math" panose="02040503050406030204" pitchFamily="18" charset="0"/>
                          </a:rPr>
                        </m:ctrlPr>
                      </m:sSubPr>
                      <m:e>
                        <m:r>
                          <a:rPr lang="en-US" sz="2800" b="1">
                            <a:solidFill>
                              <a:srgbClr val="0070C0"/>
                            </a:solidFill>
                            <a:latin typeface="Cambria Math" panose="02040503050406030204" pitchFamily="18" charset="0"/>
                          </a:rPr>
                          <m:t> </m:t>
                        </m:r>
                        <m:r>
                          <a:rPr lang="en-US" sz="2800" b="1">
                            <a:solidFill>
                              <a:srgbClr val="0070C0"/>
                            </a:solidFill>
                            <a:latin typeface="Cambria Math" panose="02040503050406030204" pitchFamily="18" charset="0"/>
                          </a:rPr>
                          <m:t>𝐊</m:t>
                        </m:r>
                      </m:e>
                      <m:sub>
                        <m:r>
                          <a:rPr lang="ru-RU" sz="2800" b="1">
                            <a:solidFill>
                              <a:srgbClr val="0070C0"/>
                            </a:solidFill>
                            <a:latin typeface="Cambria Math" panose="02040503050406030204" pitchFamily="18" charset="0"/>
                          </a:rPr>
                          <m:t>Борис</m:t>
                        </m:r>
                      </m:sub>
                    </m:sSub>
                    <m:r>
                      <m:rPr>
                        <m:nor/>
                      </m:rPr>
                      <a:rPr lang="en-US" sz="2800" b="1">
                        <a:solidFill>
                          <a:srgbClr val="0070C0"/>
                        </a:solidFill>
                        <a:latin typeface="Cambria Math" panose="02040503050406030204" pitchFamily="18" charset="0"/>
                      </a:rPr>
                      <m:t>g</m:t>
                    </m:r>
                  </m:oMath>
                </a14:m>
                <a:r>
                  <a:rPr lang="en-US" sz="2800" dirty="0">
                    <a:solidFill>
                      <a:srgbClr val="0070C0"/>
                    </a:solidFill>
                    <a:ea typeface="Cambria Math" panose="02040503050406030204" pitchFamily="18" charset="0"/>
                  </a:rPr>
                  <a:t> </a:t>
                </a:r>
                <a14:m>
                  <m:oMath xmlns:m="http://schemas.openxmlformats.org/officeDocument/2006/math">
                    <m:r>
                      <a:rPr lang="en-US" sz="2800" i="1">
                        <a:solidFill>
                          <a:srgbClr val="0070C0"/>
                        </a:solidFill>
                        <a:latin typeface="Cambria Math" panose="02040503050406030204" pitchFamily="18" charset="0"/>
                        <a:ea typeface="Cambria Math" panose="02040503050406030204" pitchFamily="18" charset="0"/>
                      </a:rPr>
                      <m:t>→</m:t>
                    </m:r>
                    <m:sSub>
                      <m:sSubPr>
                        <m:ctrlPr>
                          <a:rPr lang="ru-RU" sz="2800" i="1">
                            <a:solidFill>
                              <a:srgbClr val="0070C0"/>
                            </a:solidFill>
                            <a:latin typeface="Cambria Math" panose="02040503050406030204" pitchFamily="18" charset="0"/>
                            <a:ea typeface="Cambria Math" panose="02040503050406030204" pitchFamily="18" charset="0"/>
                            <a:cs typeface="Arial" panose="020B0604020202020204" pitchFamily="34" charset="0"/>
                          </a:rPr>
                        </m:ctrlPr>
                      </m:sSubPr>
                      <m:e>
                        <m:r>
                          <m:rPr>
                            <m:sty m:val="p"/>
                          </m:rPr>
                          <a:rPr lang="en-US" sz="2800">
                            <a:solidFill>
                              <a:srgbClr val="0070C0"/>
                            </a:solidFill>
                            <a:latin typeface="Cambria Math" panose="02040503050406030204" pitchFamily="18" charset="0"/>
                            <a:ea typeface="Cambria Math" panose="02040503050406030204" pitchFamily="18" charset="0"/>
                            <a:cs typeface="Arial" panose="020B0604020202020204" pitchFamily="34" charset="0"/>
                          </a:rPr>
                          <m:t>K</m:t>
                        </m:r>
                      </m:e>
                      <m:sub>
                        <m:r>
                          <a:rPr lang="ru-RU" sz="2800">
                            <a:solidFill>
                              <a:srgbClr val="0070C0"/>
                            </a:solidFill>
                            <a:latin typeface="Cambria Math" panose="02040503050406030204" pitchFamily="18" charset="0"/>
                            <a:ea typeface="Cambria Math" panose="02040503050406030204" pitchFamily="18" charset="0"/>
                            <a:cs typeface="Arial" panose="020B0604020202020204" pitchFamily="34" charset="0"/>
                          </a:rPr>
                          <m:t>Борис</m:t>
                        </m:r>
                      </m:sub>
                    </m:sSub>
                    <m:r>
                      <m:rPr>
                        <m:sty m:val="p"/>
                      </m:rPr>
                      <a:rPr lang="en-US" sz="2800">
                        <a:solidFill>
                          <a:srgbClr val="0070C0"/>
                        </a:solidFill>
                        <a:latin typeface="Cambria Math" panose="02040503050406030204" pitchFamily="18" charset="0"/>
                        <a:ea typeface="Cambria Math" panose="02040503050406030204" pitchFamily="18" charset="0"/>
                        <a:cs typeface="Arial" panose="020B0604020202020204" pitchFamily="34" charset="0"/>
                      </a:rPr>
                      <m:t>B</m:t>
                    </m:r>
                  </m:oMath>
                </a14:m>
                <a:r>
                  <a:rPr lang="ru-RU" sz="2800" dirty="0"/>
                  <a:t> </a:t>
                </a:r>
                <a:r>
                  <a:rPr lang="ru-RU" sz="2800" dirty="0">
                    <a:ea typeface="Cambria Math" panose="02040503050406030204" pitchFamily="18" charset="0"/>
                    <a:cs typeface="Arial" panose="020B0604020202020204" pitchFamily="34" charset="0"/>
                  </a:rPr>
                  <a:t>(</a:t>
                </a:r>
                <a:r>
                  <a:rPr lang="ru-RU" sz="2800" dirty="0" smtClean="0">
                    <a:ea typeface="Cambria Math" panose="02040503050406030204" pitchFamily="18" charset="0"/>
                    <a:cs typeface="Arial" panose="020B0604020202020204" pitchFamily="34" charset="0"/>
                  </a:rPr>
                  <a:t>акс.3)</a:t>
                </a:r>
                <a:endParaRPr lang="ru-RU" sz="2800" dirty="0">
                  <a:ea typeface="Cambria Math" panose="02040503050406030204" pitchFamily="18" charset="0"/>
                  <a:cs typeface="Arial" panose="020B0604020202020204" pitchFamily="34" charset="0"/>
                </a:endParaRPr>
              </a:p>
            </p:txBody>
          </p:sp>
        </mc:Choice>
        <mc:Fallback xmlns="">
          <p:sp>
            <p:nvSpPr>
              <p:cNvPr id="16" name="Заголовок 1"/>
              <p:cNvSpPr txBox="1">
                <a:spLocks noRot="1" noChangeAspect="1" noMove="1" noResize="1" noEditPoints="1" noAdjustHandles="1" noChangeArrowheads="1" noChangeShapeType="1" noTextEdit="1"/>
              </p:cNvSpPr>
              <p:nvPr/>
            </p:nvSpPr>
            <p:spPr>
              <a:xfrm>
                <a:off x="287524" y="3284984"/>
                <a:ext cx="8568952" cy="3405726"/>
              </a:xfrm>
              <a:prstGeom prst="rect">
                <a:avLst/>
              </a:prstGeom>
              <a:blipFill rotWithShape="0">
                <a:blip r:embed="rId5"/>
                <a:stretch>
                  <a:fillRect l="-1351"/>
                </a:stretch>
              </a:blipFill>
            </p:spPr>
            <p:txBody>
              <a:bodyPr/>
              <a:lstStyle/>
              <a:p>
                <a:r>
                  <a:rPr lang="ru-RU">
                    <a:noFill/>
                  </a:rPr>
                  <a:t> </a:t>
                </a:r>
              </a:p>
            </p:txBody>
          </p:sp>
        </mc:Fallback>
      </mc:AlternateContent>
    </p:spTree>
    <p:extLst>
      <p:ext uri="{BB962C8B-B14F-4D97-AF65-F5344CB8AC3E}">
        <p14:creationId xmlns:p14="http://schemas.microsoft.com/office/powerpoint/2010/main" val="993022901"/>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28650" y="1"/>
            <a:ext cx="7886700" cy="548680"/>
          </a:xfrm>
        </p:spPr>
        <p:txBody>
          <a:bodyPr>
            <a:normAutofit fontScale="90000"/>
          </a:bodyPr>
          <a:lstStyle/>
          <a:p>
            <a:r>
              <a:rPr lang="ru-RU" dirty="0">
                <a:solidFill>
                  <a:schemeClr val="accent6">
                    <a:lumMod val="75000"/>
                  </a:schemeClr>
                </a:solidFill>
              </a:rPr>
              <a:t>Протокол </a:t>
            </a:r>
            <a:r>
              <a:rPr lang="en-US" dirty="0">
                <a:solidFill>
                  <a:schemeClr val="accent6">
                    <a:lumMod val="75000"/>
                  </a:schemeClr>
                </a:solidFill>
              </a:rPr>
              <a:t>HTTPS</a:t>
            </a:r>
            <a:endParaRPr lang="ru-RU" dirty="0"/>
          </a:p>
        </p:txBody>
      </p:sp>
      <mc:AlternateContent xmlns:mc="http://schemas.openxmlformats.org/markup-compatibility/2006" xmlns:a14="http://schemas.microsoft.com/office/drawing/2010/main">
        <mc:Choice Requires="a14">
          <p:sp>
            <p:nvSpPr>
              <p:cNvPr id="3" name="Объект 2"/>
              <p:cNvSpPr>
                <a:spLocks noGrp="1"/>
              </p:cNvSpPr>
              <p:nvPr>
                <p:ph idx="1"/>
              </p:nvPr>
            </p:nvSpPr>
            <p:spPr>
              <a:xfrm>
                <a:off x="251520" y="548680"/>
                <a:ext cx="8568952" cy="6120679"/>
              </a:xfrm>
            </p:spPr>
            <p:txBody>
              <a:bodyPr>
                <a:normAutofit lnSpcReduction="10000"/>
              </a:bodyPr>
              <a:lstStyle/>
              <a:p>
                <a:pPr marL="0" indent="0">
                  <a:buNone/>
                </a:pPr>
                <a:r>
                  <a:rPr lang="ru-RU" dirty="0" smtClean="0"/>
                  <a:t>Агенты</a:t>
                </a:r>
                <a:r>
                  <a:rPr lang="ru-RU" dirty="0"/>
                  <a:t> подписывают </a:t>
                </a:r>
                <a:r>
                  <a:rPr lang="ru-RU" i="1" dirty="0"/>
                  <a:t>открытые ключи </a:t>
                </a:r>
              </a:p>
              <a:p>
                <a:pPr marL="0" indent="0">
                  <a:buNone/>
                </a:pPr>
                <a:r>
                  <a:rPr lang="ru-RU" sz="2400" b="1" dirty="0">
                    <a:solidFill>
                      <a:srgbClr val="0070C0"/>
                    </a:solidFill>
                  </a:rPr>
                  <a:t>Аня</a:t>
                </a:r>
                <a:r>
                  <a:rPr lang="en-US" sz="2400" b="1" dirty="0">
                    <a:solidFill>
                      <a:srgbClr val="0070C0"/>
                    </a:solidFill>
                  </a:rPr>
                  <a:t>:</a:t>
                </a:r>
                <a:r>
                  <a:rPr lang="en-US" sz="2400" dirty="0">
                    <a:solidFill>
                      <a:srgbClr val="0070C0"/>
                    </a:solidFill>
                  </a:rPr>
                  <a:t> </a:t>
                </a:r>
                <a14:m>
                  <m:oMath xmlns:m="http://schemas.openxmlformats.org/officeDocument/2006/math">
                    <m:sSub>
                      <m:sSubPr>
                        <m:ctrlPr>
                          <a:rPr lang="ru-RU" sz="2400" i="1">
                            <a:solidFill>
                              <a:srgbClr val="0070C0"/>
                            </a:solidFill>
                            <a:latin typeface="Cambria Math" panose="02040503050406030204" pitchFamily="18" charset="0"/>
                            <a:ea typeface="Cambria Math" panose="02040503050406030204" pitchFamily="18" charset="0"/>
                            <a:cs typeface="Arial" panose="020B0604020202020204" pitchFamily="34" charset="0"/>
                          </a:rPr>
                        </m:ctrlPr>
                      </m:sSubPr>
                      <m:e>
                        <m:r>
                          <a:rPr lang="en-US" sz="2400" i="1">
                            <a:solidFill>
                              <a:srgbClr val="0070C0"/>
                            </a:solidFill>
                            <a:latin typeface="Cambria Math" panose="02040503050406030204" pitchFamily="18" charset="0"/>
                            <a:ea typeface="Cambria Math" panose="02040503050406030204" pitchFamily="18" charset="0"/>
                            <a:cs typeface="Arial" panose="020B0604020202020204" pitchFamily="34" charset="0"/>
                          </a:rPr>
                          <m:t>𝐾</m:t>
                        </m:r>
                      </m:e>
                      <m:sub>
                        <m:r>
                          <a:rPr lang="ru-RU" sz="2400">
                            <a:solidFill>
                              <a:srgbClr val="0070C0"/>
                            </a:solidFill>
                            <a:latin typeface="Cambria Math" panose="02040503050406030204" pitchFamily="18" charset="0"/>
                            <a:ea typeface="Cambria Math" panose="02040503050406030204" pitchFamily="18" charset="0"/>
                            <a:cs typeface="Arial" panose="020B0604020202020204" pitchFamily="34" charset="0"/>
                          </a:rPr>
                          <m:t>Аня</m:t>
                        </m:r>
                      </m:sub>
                    </m:sSub>
                    <m:r>
                      <a:rPr lang="ru-RU" sz="2400" i="1">
                        <a:solidFill>
                          <a:srgbClr val="0070C0"/>
                        </a:solidFill>
                        <a:latin typeface="Cambria Math" panose="02040503050406030204" pitchFamily="18" charset="0"/>
                        <a:cs typeface="Arial" panose="020B0604020202020204" pitchFamily="34" charset="0"/>
                      </a:rPr>
                      <m:t>Аня</m:t>
                    </m:r>
                    <m:r>
                      <a:rPr lang="en-US" sz="2400" i="1">
                        <a:solidFill>
                          <a:srgbClr val="0070C0"/>
                        </a:solidFill>
                        <a:latin typeface="Cambria Math" panose="02040503050406030204" pitchFamily="18" charset="0"/>
                        <a:cs typeface="Arial" panose="020B0604020202020204" pitchFamily="34" charset="0"/>
                      </a:rPr>
                      <m:t>©</m:t>
                    </m:r>
                    <m:r>
                      <a:rPr lang="en-US" sz="2400" i="1">
                        <a:solidFill>
                          <a:srgbClr val="0070C0"/>
                        </a:solidFill>
                        <a:latin typeface="Cambria Math" panose="02040503050406030204" pitchFamily="18" charset="0"/>
                        <a:ea typeface="Cambria Math" panose="02040503050406030204" pitchFamily="18" charset="0"/>
                        <a:cs typeface="Arial" panose="020B0604020202020204" pitchFamily="34" charset="0"/>
                      </a:rPr>
                      <m:t>&amp; </m:t>
                    </m:r>
                    <m:sSub>
                      <m:sSubPr>
                        <m:ctrlPr>
                          <a:rPr lang="ru-RU" sz="2400" i="1">
                            <a:solidFill>
                              <a:srgbClr val="0070C0"/>
                            </a:solidFill>
                            <a:latin typeface="Cambria Math" panose="02040503050406030204" pitchFamily="18" charset="0"/>
                            <a:ea typeface="Cambria Math" panose="02040503050406030204" pitchFamily="18" charset="0"/>
                            <a:cs typeface="Arial" panose="020B0604020202020204" pitchFamily="34" charset="0"/>
                          </a:rPr>
                        </m:ctrlPr>
                      </m:sSubPr>
                      <m:e>
                        <m:r>
                          <a:rPr lang="en-US" sz="2400" i="1">
                            <a:solidFill>
                              <a:srgbClr val="0070C0"/>
                            </a:solidFill>
                            <a:latin typeface="Cambria Math" panose="02040503050406030204" pitchFamily="18" charset="0"/>
                            <a:ea typeface="Cambria Math" panose="02040503050406030204" pitchFamily="18" charset="0"/>
                            <a:cs typeface="Arial" panose="020B0604020202020204" pitchFamily="34" charset="0"/>
                          </a:rPr>
                          <m:t>𝐾</m:t>
                        </m:r>
                      </m:e>
                      <m:sub>
                        <m:r>
                          <a:rPr lang="ru-RU" sz="2400">
                            <a:solidFill>
                              <a:srgbClr val="0070C0"/>
                            </a:solidFill>
                            <a:latin typeface="Cambria Math" panose="02040503050406030204" pitchFamily="18" charset="0"/>
                            <a:ea typeface="Cambria Math" panose="02040503050406030204" pitchFamily="18" charset="0"/>
                            <a:cs typeface="Arial" panose="020B0604020202020204" pitchFamily="34" charset="0"/>
                          </a:rPr>
                          <m:t>Аня</m:t>
                        </m:r>
                      </m:sub>
                    </m:sSub>
                    <m:r>
                      <a:rPr lang="en-US" sz="2400" i="1">
                        <a:solidFill>
                          <a:srgbClr val="0070C0"/>
                        </a:solidFill>
                        <a:latin typeface="Cambria Math" panose="02040503050406030204" pitchFamily="18" charset="0"/>
                        <a:ea typeface="Cambria Math" panose="02040503050406030204" pitchFamily="18" charset="0"/>
                        <a:cs typeface="Arial" panose="020B0604020202020204" pitchFamily="34" charset="0"/>
                      </a:rPr>
                      <m:t>𝐴</m:t>
                    </m:r>
                    <m:r>
                      <a:rPr lang="en-US" sz="2400" i="1">
                        <a:solidFill>
                          <a:srgbClr val="0070C0"/>
                        </a:solidFill>
                        <a:latin typeface="Cambria Math" panose="02040503050406030204" pitchFamily="18" charset="0"/>
                        <a:ea typeface="Cambria Math" panose="02040503050406030204" pitchFamily="18" charset="0"/>
                        <a:cs typeface="Arial" panose="020B0604020202020204" pitchFamily="34" charset="0"/>
                      </a:rPr>
                      <m:t> →</m:t>
                    </m:r>
                    <m:sSub>
                      <m:sSubPr>
                        <m:ctrlPr>
                          <a:rPr lang="ru-RU" sz="2400" i="1">
                            <a:solidFill>
                              <a:srgbClr val="0070C0"/>
                            </a:solidFill>
                            <a:latin typeface="Cambria Math" panose="02040503050406030204" pitchFamily="18" charset="0"/>
                            <a:ea typeface="Cambria Math" panose="02040503050406030204" pitchFamily="18" charset="0"/>
                            <a:cs typeface="Arial" panose="020B0604020202020204" pitchFamily="34" charset="0"/>
                          </a:rPr>
                        </m:ctrlPr>
                      </m:sSubPr>
                      <m:e>
                        <m:r>
                          <m:rPr>
                            <m:sty m:val="p"/>
                          </m:rPr>
                          <a:rPr lang="en-US" sz="2400">
                            <a:solidFill>
                              <a:srgbClr val="0070C0"/>
                            </a:solidFill>
                            <a:latin typeface="Cambria Math" panose="02040503050406030204" pitchFamily="18" charset="0"/>
                            <a:ea typeface="Cambria Math" panose="02040503050406030204" pitchFamily="18" charset="0"/>
                            <a:cs typeface="Arial" panose="020B0604020202020204" pitchFamily="34" charset="0"/>
                          </a:rPr>
                          <m:t>K</m:t>
                        </m:r>
                      </m:e>
                      <m:sub>
                        <m:r>
                          <a:rPr lang="ru-RU" sz="2400">
                            <a:solidFill>
                              <a:srgbClr val="0070C0"/>
                            </a:solidFill>
                            <a:latin typeface="Cambria Math" panose="02040503050406030204" pitchFamily="18" charset="0"/>
                            <a:ea typeface="Cambria Math" panose="02040503050406030204" pitchFamily="18" charset="0"/>
                            <a:cs typeface="Arial" panose="020B0604020202020204" pitchFamily="34" charset="0"/>
                          </a:rPr>
                          <m:t>Аня</m:t>
                        </m:r>
                      </m:sub>
                    </m:sSub>
                    <m:sSup>
                      <m:sSupPr>
                        <m:ctrlPr>
                          <a:rPr lang="en-US" sz="2400" i="1">
                            <a:solidFill>
                              <a:srgbClr val="0070C0"/>
                            </a:solidFill>
                            <a:latin typeface="Cambria Math" panose="02040503050406030204" pitchFamily="18" charset="0"/>
                            <a:cs typeface="Arial" panose="020B0604020202020204" pitchFamily="34" charset="0"/>
                          </a:rPr>
                        </m:ctrlPr>
                      </m:sSupPr>
                      <m:e>
                        <m:r>
                          <m:rPr>
                            <m:nor/>
                          </m:rPr>
                          <a:rPr lang="en-US" sz="2400" dirty="0">
                            <a:solidFill>
                              <a:srgbClr val="0070C0"/>
                            </a:solidFill>
                            <a:latin typeface="Arial" panose="020B0604020202020204" pitchFamily="34" charset="0"/>
                            <a:cs typeface="Arial" panose="020B0604020202020204" pitchFamily="34" charset="0"/>
                          </a:rPr>
                          <m:t>A</m:t>
                        </m:r>
                      </m:e>
                      <m:sup>
                        <m:r>
                          <a:rPr lang="ru-RU" sz="2400" i="1">
                            <a:solidFill>
                              <a:srgbClr val="0070C0"/>
                            </a:solidFill>
                            <a:latin typeface="Cambria Math" panose="02040503050406030204" pitchFamily="18" charset="0"/>
                            <a:cs typeface="Arial" panose="020B0604020202020204" pitchFamily="34" charset="0"/>
                          </a:rPr>
                          <m:t>Аня</m:t>
                        </m:r>
                        <m:r>
                          <a:rPr lang="en-US" sz="2400" i="1">
                            <a:solidFill>
                              <a:srgbClr val="0070C0"/>
                            </a:solidFill>
                            <a:latin typeface="Cambria Math" panose="02040503050406030204" pitchFamily="18" charset="0"/>
                            <a:cs typeface="Arial" panose="020B0604020202020204" pitchFamily="34" charset="0"/>
                          </a:rPr>
                          <m:t>©</m:t>
                        </m:r>
                      </m:sup>
                    </m:sSup>
                    <m:r>
                      <a:rPr lang="en-US" sz="2400" i="1">
                        <a:solidFill>
                          <a:srgbClr val="0070C0"/>
                        </a:solidFill>
                        <a:latin typeface="Cambria Math" panose="02040503050406030204" pitchFamily="18" charset="0"/>
                        <a:cs typeface="Arial" panose="020B0604020202020204" pitchFamily="34" charset="0"/>
                      </a:rPr>
                      <m:t> </m:t>
                    </m:r>
                  </m:oMath>
                </a14:m>
                <a:r>
                  <a:rPr lang="ru-RU" sz="2400" dirty="0">
                    <a:ea typeface="Cambria Math" panose="02040503050406030204" pitchFamily="18" charset="0"/>
                    <a:cs typeface="Arial" panose="020B0604020202020204" pitchFamily="34" charset="0"/>
                  </a:rPr>
                  <a:t>(акс.5)</a:t>
                </a:r>
              </a:p>
              <a:p>
                <a:pPr marL="0" indent="0">
                  <a:buNone/>
                </a:pPr>
                <a:r>
                  <a:rPr lang="ru-RU" sz="2400" b="1" dirty="0">
                    <a:solidFill>
                      <a:srgbClr val="0070C0"/>
                    </a:solidFill>
                  </a:rPr>
                  <a:t>Борис</a:t>
                </a:r>
                <a:r>
                  <a:rPr lang="en-US" sz="2400" b="1" dirty="0">
                    <a:solidFill>
                      <a:srgbClr val="0070C0"/>
                    </a:solidFill>
                  </a:rPr>
                  <a:t>:</a:t>
                </a:r>
                <a14:m>
                  <m:oMath xmlns:m="http://schemas.openxmlformats.org/officeDocument/2006/math">
                    <m:sSub>
                      <m:sSubPr>
                        <m:ctrlPr>
                          <a:rPr lang="ru-RU" sz="2400" i="1">
                            <a:solidFill>
                              <a:srgbClr val="0070C0"/>
                            </a:solidFill>
                            <a:latin typeface="Cambria Math" panose="02040503050406030204" pitchFamily="18" charset="0"/>
                            <a:ea typeface="Cambria Math" panose="02040503050406030204" pitchFamily="18" charset="0"/>
                            <a:cs typeface="Arial" panose="020B0604020202020204" pitchFamily="34" charset="0"/>
                          </a:rPr>
                        </m:ctrlPr>
                      </m:sSubPr>
                      <m:e>
                        <m:r>
                          <a:rPr lang="en-US" sz="2400" i="1">
                            <a:solidFill>
                              <a:srgbClr val="0070C0"/>
                            </a:solidFill>
                            <a:latin typeface="Cambria Math" panose="02040503050406030204" pitchFamily="18" charset="0"/>
                            <a:ea typeface="Cambria Math" panose="02040503050406030204" pitchFamily="18" charset="0"/>
                            <a:cs typeface="Arial" panose="020B0604020202020204" pitchFamily="34" charset="0"/>
                          </a:rPr>
                          <m:t>𝐾</m:t>
                        </m:r>
                      </m:e>
                      <m:sub>
                        <m:r>
                          <a:rPr lang="ru-RU" sz="2400">
                            <a:solidFill>
                              <a:srgbClr val="0070C0"/>
                            </a:solidFill>
                            <a:latin typeface="Cambria Math" panose="02040503050406030204" pitchFamily="18" charset="0"/>
                            <a:ea typeface="Cambria Math" panose="02040503050406030204" pitchFamily="18" charset="0"/>
                            <a:cs typeface="Arial" panose="020B0604020202020204" pitchFamily="34" charset="0"/>
                          </a:rPr>
                          <m:t>Борис</m:t>
                        </m:r>
                      </m:sub>
                    </m:sSub>
                    <m:r>
                      <a:rPr lang="ru-RU" sz="2400" i="1">
                        <a:solidFill>
                          <a:srgbClr val="0070C0"/>
                        </a:solidFill>
                        <a:latin typeface="Cambria Math" panose="02040503050406030204" pitchFamily="18" charset="0"/>
                        <a:cs typeface="Arial" panose="020B0604020202020204" pitchFamily="34" charset="0"/>
                      </a:rPr>
                      <m:t>Борис</m:t>
                    </m:r>
                    <m:r>
                      <a:rPr lang="en-US" sz="2400" i="1">
                        <a:solidFill>
                          <a:srgbClr val="0070C0"/>
                        </a:solidFill>
                        <a:latin typeface="Cambria Math" panose="02040503050406030204" pitchFamily="18" charset="0"/>
                        <a:cs typeface="Arial" panose="020B0604020202020204" pitchFamily="34" charset="0"/>
                      </a:rPr>
                      <m:t>© </m:t>
                    </m:r>
                    <m:r>
                      <a:rPr lang="en-US" sz="2400" i="1">
                        <a:solidFill>
                          <a:srgbClr val="0070C0"/>
                        </a:solidFill>
                        <a:latin typeface="Cambria Math" panose="02040503050406030204" pitchFamily="18" charset="0"/>
                        <a:ea typeface="Cambria Math" panose="02040503050406030204" pitchFamily="18" charset="0"/>
                        <a:cs typeface="Arial" panose="020B0604020202020204" pitchFamily="34" charset="0"/>
                      </a:rPr>
                      <m:t>&amp;</m:t>
                    </m:r>
                    <m:sSub>
                      <m:sSubPr>
                        <m:ctrlPr>
                          <a:rPr lang="ru-RU" sz="2400" i="1">
                            <a:solidFill>
                              <a:srgbClr val="0070C0"/>
                            </a:solidFill>
                            <a:latin typeface="Cambria Math" panose="02040503050406030204" pitchFamily="18" charset="0"/>
                            <a:ea typeface="Cambria Math" panose="02040503050406030204" pitchFamily="18" charset="0"/>
                            <a:cs typeface="Arial" panose="020B0604020202020204" pitchFamily="34" charset="0"/>
                          </a:rPr>
                        </m:ctrlPr>
                      </m:sSubPr>
                      <m:e>
                        <m:r>
                          <a:rPr lang="en-US" sz="2400" i="1">
                            <a:solidFill>
                              <a:srgbClr val="0070C0"/>
                            </a:solidFill>
                            <a:latin typeface="Cambria Math" panose="02040503050406030204" pitchFamily="18" charset="0"/>
                            <a:ea typeface="Cambria Math" panose="02040503050406030204" pitchFamily="18" charset="0"/>
                            <a:cs typeface="Arial" panose="020B0604020202020204" pitchFamily="34" charset="0"/>
                          </a:rPr>
                          <m:t> </m:t>
                        </m:r>
                        <m:r>
                          <a:rPr lang="en-US" sz="2400" i="1">
                            <a:solidFill>
                              <a:srgbClr val="0070C0"/>
                            </a:solidFill>
                            <a:latin typeface="Cambria Math" panose="02040503050406030204" pitchFamily="18" charset="0"/>
                            <a:ea typeface="Cambria Math" panose="02040503050406030204" pitchFamily="18" charset="0"/>
                            <a:cs typeface="Arial" panose="020B0604020202020204" pitchFamily="34" charset="0"/>
                          </a:rPr>
                          <m:t>𝐾</m:t>
                        </m:r>
                      </m:e>
                      <m:sub>
                        <m:r>
                          <a:rPr lang="ru-RU" sz="2400">
                            <a:solidFill>
                              <a:srgbClr val="0070C0"/>
                            </a:solidFill>
                            <a:latin typeface="Cambria Math" panose="02040503050406030204" pitchFamily="18" charset="0"/>
                            <a:ea typeface="Cambria Math" panose="02040503050406030204" pitchFamily="18" charset="0"/>
                            <a:cs typeface="Arial" panose="020B0604020202020204" pitchFamily="34" charset="0"/>
                          </a:rPr>
                          <m:t>Борис</m:t>
                        </m:r>
                      </m:sub>
                    </m:sSub>
                    <m:r>
                      <a:rPr lang="en-US" sz="2400" i="1">
                        <a:solidFill>
                          <a:srgbClr val="0070C0"/>
                        </a:solidFill>
                        <a:latin typeface="Cambria Math" panose="02040503050406030204" pitchFamily="18" charset="0"/>
                        <a:ea typeface="Cambria Math" panose="02040503050406030204" pitchFamily="18" charset="0"/>
                        <a:cs typeface="Arial" panose="020B0604020202020204" pitchFamily="34" charset="0"/>
                      </a:rPr>
                      <m:t>𝐵</m:t>
                    </m:r>
                  </m:oMath>
                </a14:m>
                <a:r>
                  <a:rPr lang="en-US" sz="2400" dirty="0">
                    <a:solidFill>
                      <a:srgbClr val="0070C0"/>
                    </a:solidFill>
                    <a:ea typeface="Cambria Math" panose="02040503050406030204" pitchFamily="18" charset="0"/>
                  </a:rPr>
                  <a:t> </a:t>
                </a:r>
                <a14:m>
                  <m:oMath xmlns:m="http://schemas.openxmlformats.org/officeDocument/2006/math">
                    <m:r>
                      <a:rPr lang="en-US" sz="2400" i="1">
                        <a:solidFill>
                          <a:srgbClr val="0070C0"/>
                        </a:solidFill>
                        <a:latin typeface="Cambria Math" panose="02040503050406030204" pitchFamily="18" charset="0"/>
                        <a:ea typeface="Cambria Math" panose="02040503050406030204" pitchFamily="18" charset="0"/>
                      </a:rPr>
                      <m:t>→</m:t>
                    </m:r>
                    <m:sSub>
                      <m:sSubPr>
                        <m:ctrlPr>
                          <a:rPr lang="ru-RU" sz="2400" i="1">
                            <a:solidFill>
                              <a:srgbClr val="0070C0"/>
                            </a:solidFill>
                            <a:latin typeface="Cambria Math" panose="02040503050406030204" pitchFamily="18" charset="0"/>
                            <a:ea typeface="Cambria Math" panose="02040503050406030204" pitchFamily="18" charset="0"/>
                            <a:cs typeface="Arial" panose="020B0604020202020204" pitchFamily="34" charset="0"/>
                          </a:rPr>
                        </m:ctrlPr>
                      </m:sSubPr>
                      <m:e>
                        <m:r>
                          <m:rPr>
                            <m:sty m:val="p"/>
                          </m:rPr>
                          <a:rPr lang="en-US" sz="2400">
                            <a:solidFill>
                              <a:srgbClr val="0070C0"/>
                            </a:solidFill>
                            <a:latin typeface="Cambria Math" panose="02040503050406030204" pitchFamily="18" charset="0"/>
                            <a:ea typeface="Cambria Math" panose="02040503050406030204" pitchFamily="18" charset="0"/>
                            <a:cs typeface="Arial" panose="020B0604020202020204" pitchFamily="34" charset="0"/>
                          </a:rPr>
                          <m:t>K</m:t>
                        </m:r>
                      </m:e>
                      <m:sub>
                        <m:r>
                          <a:rPr lang="ru-RU" sz="2400">
                            <a:solidFill>
                              <a:srgbClr val="0070C0"/>
                            </a:solidFill>
                            <a:latin typeface="Cambria Math" panose="02040503050406030204" pitchFamily="18" charset="0"/>
                            <a:ea typeface="Cambria Math" panose="02040503050406030204" pitchFamily="18" charset="0"/>
                            <a:cs typeface="Arial" panose="020B0604020202020204" pitchFamily="34" charset="0"/>
                          </a:rPr>
                          <m:t>Борис</m:t>
                        </m:r>
                      </m:sub>
                    </m:sSub>
                    <m:sSup>
                      <m:sSupPr>
                        <m:ctrlPr>
                          <a:rPr lang="en-US" sz="2400" i="1">
                            <a:solidFill>
                              <a:srgbClr val="0070C0"/>
                            </a:solidFill>
                            <a:latin typeface="Cambria Math" panose="02040503050406030204" pitchFamily="18" charset="0"/>
                            <a:cs typeface="Arial" panose="020B0604020202020204" pitchFamily="34" charset="0"/>
                          </a:rPr>
                        </m:ctrlPr>
                      </m:sSupPr>
                      <m:e>
                        <m:r>
                          <m:rPr>
                            <m:nor/>
                          </m:rPr>
                          <a:rPr lang="en-US" sz="2400" dirty="0">
                            <a:solidFill>
                              <a:srgbClr val="0070C0"/>
                            </a:solidFill>
                            <a:latin typeface="Arial" panose="020B0604020202020204" pitchFamily="34" charset="0"/>
                            <a:cs typeface="Arial" panose="020B0604020202020204" pitchFamily="34" charset="0"/>
                          </a:rPr>
                          <m:t>B</m:t>
                        </m:r>
                      </m:e>
                      <m:sup>
                        <m:r>
                          <a:rPr lang="ru-RU" sz="2400" i="1">
                            <a:solidFill>
                              <a:srgbClr val="0070C0"/>
                            </a:solidFill>
                            <a:latin typeface="Cambria Math" panose="02040503050406030204" pitchFamily="18" charset="0"/>
                            <a:cs typeface="Arial" panose="020B0604020202020204" pitchFamily="34" charset="0"/>
                          </a:rPr>
                          <m:t>Борис</m:t>
                        </m:r>
                        <m:r>
                          <a:rPr lang="en-US" sz="2400" i="1">
                            <a:solidFill>
                              <a:srgbClr val="0070C0"/>
                            </a:solidFill>
                            <a:latin typeface="Cambria Math" panose="02040503050406030204" pitchFamily="18" charset="0"/>
                            <a:cs typeface="Arial" panose="020B0604020202020204" pitchFamily="34" charset="0"/>
                          </a:rPr>
                          <m:t>©</m:t>
                        </m:r>
                      </m:sup>
                    </m:sSup>
                    <m:r>
                      <a:rPr lang="en-US" sz="2400" i="1">
                        <a:solidFill>
                          <a:srgbClr val="0070C0"/>
                        </a:solidFill>
                        <a:latin typeface="Cambria Math" panose="02040503050406030204" pitchFamily="18" charset="0"/>
                        <a:cs typeface="Arial" panose="020B0604020202020204" pitchFamily="34" charset="0"/>
                      </a:rPr>
                      <m:t> </m:t>
                    </m:r>
                  </m:oMath>
                </a14:m>
                <a:r>
                  <a:rPr lang="ru-RU" sz="2400" dirty="0">
                    <a:ea typeface="Cambria Math" panose="02040503050406030204" pitchFamily="18" charset="0"/>
                    <a:cs typeface="Arial" panose="020B0604020202020204" pitchFamily="34" charset="0"/>
                  </a:rPr>
                  <a:t>(акс.5</a:t>
                </a:r>
                <a:r>
                  <a:rPr lang="ru-RU" sz="2400" dirty="0" smtClean="0">
                    <a:ea typeface="Cambria Math" panose="02040503050406030204" pitchFamily="18" charset="0"/>
                    <a:cs typeface="Arial" panose="020B0604020202020204" pitchFamily="34" charset="0"/>
                  </a:rPr>
                  <a:t>)</a:t>
                </a:r>
              </a:p>
              <a:p>
                <a:pPr marL="0" indent="0">
                  <a:buNone/>
                </a:pPr>
                <a:r>
                  <a:rPr lang="ru-RU" sz="2400" dirty="0"/>
                  <a:t>Агенты </a:t>
                </a:r>
                <a:r>
                  <a:rPr lang="ru-RU" sz="2400" dirty="0" smtClean="0"/>
                  <a:t>обмениваются подписанными </a:t>
                </a:r>
                <a:r>
                  <a:rPr lang="ru-RU" sz="2400" i="1" dirty="0"/>
                  <a:t>открытыми ключами</a:t>
                </a:r>
                <a:r>
                  <a:rPr lang="ru-RU" sz="2400" dirty="0"/>
                  <a:t> с удалённой стороной</a:t>
                </a:r>
              </a:p>
              <a:p>
                <a:pPr marL="0" indent="0">
                  <a:buNone/>
                </a:pPr>
                <a:r>
                  <a:rPr lang="ru-RU" sz="2400" b="1" dirty="0">
                    <a:solidFill>
                      <a:srgbClr val="0070C0"/>
                    </a:solidFill>
                  </a:rPr>
                  <a:t>Аня</a:t>
                </a:r>
                <a:r>
                  <a:rPr lang="en-US" sz="2400" b="1" dirty="0">
                    <a:solidFill>
                      <a:srgbClr val="0070C0"/>
                    </a:solidFill>
                  </a:rPr>
                  <a:t>: [!</a:t>
                </a:r>
                <a:r>
                  <a:rPr lang="en-US" sz="2400" dirty="0">
                    <a:solidFill>
                      <a:srgbClr val="0070C0"/>
                    </a:solidFill>
                    <a:cs typeface="Arial" panose="020B0604020202020204" pitchFamily="34" charset="0"/>
                  </a:rPr>
                  <a:t> </a:t>
                </a:r>
                <a14:m>
                  <m:oMath xmlns:m="http://schemas.openxmlformats.org/officeDocument/2006/math">
                    <m:sSup>
                      <m:sSupPr>
                        <m:ctrlPr>
                          <a:rPr lang="en-US" sz="2400" i="1">
                            <a:solidFill>
                              <a:srgbClr val="0070C0"/>
                            </a:solidFill>
                            <a:latin typeface="Cambria Math" panose="02040503050406030204" pitchFamily="18" charset="0"/>
                            <a:cs typeface="Arial" panose="020B0604020202020204" pitchFamily="34" charset="0"/>
                          </a:rPr>
                        </m:ctrlPr>
                      </m:sSupPr>
                      <m:e>
                        <m:r>
                          <m:rPr>
                            <m:nor/>
                          </m:rPr>
                          <a:rPr lang="en-US" sz="2400" dirty="0">
                            <a:solidFill>
                              <a:srgbClr val="0070C0"/>
                            </a:solidFill>
                            <a:latin typeface="Arial" panose="020B0604020202020204" pitchFamily="34" charset="0"/>
                            <a:cs typeface="Arial" panose="020B0604020202020204" pitchFamily="34" charset="0"/>
                          </a:rPr>
                          <m:t>A</m:t>
                        </m:r>
                      </m:e>
                      <m:sup>
                        <m:r>
                          <a:rPr lang="ru-RU" sz="2400" i="1">
                            <a:solidFill>
                              <a:srgbClr val="0070C0"/>
                            </a:solidFill>
                            <a:latin typeface="Cambria Math" panose="02040503050406030204" pitchFamily="18" charset="0"/>
                            <a:cs typeface="Arial" panose="020B0604020202020204" pitchFamily="34" charset="0"/>
                          </a:rPr>
                          <m:t>Аня</m:t>
                        </m:r>
                        <m:r>
                          <a:rPr lang="en-US" sz="2400" i="1">
                            <a:solidFill>
                              <a:srgbClr val="0070C0"/>
                            </a:solidFill>
                            <a:latin typeface="Cambria Math" panose="02040503050406030204" pitchFamily="18" charset="0"/>
                            <a:cs typeface="Arial" panose="020B0604020202020204" pitchFamily="34" charset="0"/>
                          </a:rPr>
                          <m:t>©</m:t>
                        </m:r>
                      </m:sup>
                    </m:sSup>
                  </m:oMath>
                </a14:m>
                <a:r>
                  <a:rPr lang="en-US" sz="2400" b="1" dirty="0">
                    <a:solidFill>
                      <a:srgbClr val="0070C0"/>
                    </a:solidFill>
                  </a:rPr>
                  <a:t>] </a:t>
                </a:r>
                <a14:m>
                  <m:oMath xmlns:m="http://schemas.openxmlformats.org/officeDocument/2006/math">
                    <m:sSub>
                      <m:sSubPr>
                        <m:ctrlPr>
                          <a:rPr lang="en-US" sz="2400" b="1" i="1">
                            <a:solidFill>
                              <a:srgbClr val="0070C0"/>
                            </a:solidFill>
                            <a:latin typeface="Cambria Math" panose="02040503050406030204" pitchFamily="18" charset="0"/>
                          </a:rPr>
                        </m:ctrlPr>
                      </m:sSubPr>
                      <m:e>
                        <m:r>
                          <a:rPr lang="en-US" sz="2400" b="1">
                            <a:solidFill>
                              <a:srgbClr val="0070C0"/>
                            </a:solidFill>
                            <a:latin typeface="Cambria Math" panose="02040503050406030204" pitchFamily="18" charset="0"/>
                          </a:rPr>
                          <m:t> </m:t>
                        </m:r>
                        <m:r>
                          <a:rPr lang="en-US" sz="2400" b="1">
                            <a:solidFill>
                              <a:srgbClr val="0070C0"/>
                            </a:solidFill>
                            <a:latin typeface="Cambria Math" panose="02040503050406030204" pitchFamily="18" charset="0"/>
                          </a:rPr>
                          <m:t>𝐊</m:t>
                        </m:r>
                      </m:e>
                      <m:sub>
                        <m:r>
                          <a:rPr lang="ru-RU" sz="2400" b="1">
                            <a:solidFill>
                              <a:srgbClr val="0070C0"/>
                            </a:solidFill>
                            <a:latin typeface="Cambria Math" panose="02040503050406030204" pitchFamily="18" charset="0"/>
                          </a:rPr>
                          <m:t>Борис</m:t>
                        </m:r>
                      </m:sub>
                    </m:sSub>
                    <m:sSup>
                      <m:sSupPr>
                        <m:ctrlPr>
                          <a:rPr lang="en-US" sz="2400" i="1">
                            <a:solidFill>
                              <a:srgbClr val="0070C0"/>
                            </a:solidFill>
                            <a:latin typeface="Cambria Math" panose="02040503050406030204" pitchFamily="18" charset="0"/>
                            <a:cs typeface="Arial" panose="020B0604020202020204" pitchFamily="34" charset="0"/>
                          </a:rPr>
                        </m:ctrlPr>
                      </m:sSupPr>
                      <m:e>
                        <m:r>
                          <m:rPr>
                            <m:nor/>
                          </m:rPr>
                          <a:rPr lang="en-US" sz="2400" dirty="0">
                            <a:solidFill>
                              <a:srgbClr val="0070C0"/>
                            </a:solidFill>
                            <a:latin typeface="Arial" panose="020B0604020202020204" pitchFamily="34" charset="0"/>
                            <a:cs typeface="Arial" panose="020B0604020202020204" pitchFamily="34" charset="0"/>
                          </a:rPr>
                          <m:t>A</m:t>
                        </m:r>
                      </m:e>
                      <m:sup>
                        <m:r>
                          <a:rPr lang="ru-RU" sz="2400" i="1">
                            <a:solidFill>
                              <a:srgbClr val="0070C0"/>
                            </a:solidFill>
                            <a:latin typeface="Cambria Math" panose="02040503050406030204" pitchFamily="18" charset="0"/>
                            <a:cs typeface="Arial" panose="020B0604020202020204" pitchFamily="34" charset="0"/>
                          </a:rPr>
                          <m:t>Аня</m:t>
                        </m:r>
                        <m:r>
                          <a:rPr lang="en-US" sz="2400" i="1">
                            <a:solidFill>
                              <a:srgbClr val="0070C0"/>
                            </a:solidFill>
                            <a:latin typeface="Cambria Math" panose="02040503050406030204" pitchFamily="18" charset="0"/>
                            <a:cs typeface="Arial" panose="020B0604020202020204" pitchFamily="34" charset="0"/>
                          </a:rPr>
                          <m:t>©</m:t>
                        </m:r>
                      </m:sup>
                    </m:sSup>
                  </m:oMath>
                </a14:m>
                <a:endParaRPr lang="ru-RU" sz="2400" b="1" dirty="0" smtClean="0">
                  <a:solidFill>
                    <a:srgbClr val="0070C0"/>
                  </a:solidFill>
                </a:endParaRPr>
              </a:p>
              <a:p>
                <a:pPr marL="0" indent="0">
                  <a:buNone/>
                </a:pPr>
                <a:r>
                  <a:rPr lang="ru-RU" sz="2400" b="1" dirty="0">
                    <a:solidFill>
                      <a:srgbClr val="0070C0"/>
                    </a:solidFill>
                  </a:rPr>
                  <a:t>Борис</a:t>
                </a:r>
                <a:r>
                  <a:rPr lang="en-US" sz="2400" b="1" dirty="0">
                    <a:solidFill>
                      <a:srgbClr val="0070C0"/>
                    </a:solidFill>
                  </a:rPr>
                  <a:t>: [!</a:t>
                </a:r>
                <a:r>
                  <a:rPr lang="en-US" sz="2400" dirty="0">
                    <a:solidFill>
                      <a:srgbClr val="0070C0"/>
                    </a:solidFill>
                    <a:cs typeface="Arial" panose="020B0604020202020204" pitchFamily="34" charset="0"/>
                  </a:rPr>
                  <a:t> </a:t>
                </a:r>
                <a14:m>
                  <m:oMath xmlns:m="http://schemas.openxmlformats.org/officeDocument/2006/math">
                    <m:sSup>
                      <m:sSupPr>
                        <m:ctrlPr>
                          <a:rPr lang="en-US" sz="2400" i="1">
                            <a:solidFill>
                              <a:srgbClr val="0070C0"/>
                            </a:solidFill>
                            <a:latin typeface="Cambria Math" panose="02040503050406030204" pitchFamily="18" charset="0"/>
                            <a:cs typeface="Arial" panose="020B0604020202020204" pitchFamily="34" charset="0"/>
                          </a:rPr>
                        </m:ctrlPr>
                      </m:sSupPr>
                      <m:e>
                        <m:r>
                          <m:rPr>
                            <m:nor/>
                          </m:rPr>
                          <a:rPr lang="en-US" sz="2400" dirty="0">
                            <a:solidFill>
                              <a:srgbClr val="0070C0"/>
                            </a:solidFill>
                            <a:latin typeface="Arial" panose="020B0604020202020204" pitchFamily="34" charset="0"/>
                            <a:cs typeface="Arial" panose="020B0604020202020204" pitchFamily="34" charset="0"/>
                          </a:rPr>
                          <m:t>B</m:t>
                        </m:r>
                      </m:e>
                      <m:sup>
                        <m:r>
                          <a:rPr lang="ru-RU" sz="2400" i="1">
                            <a:solidFill>
                              <a:srgbClr val="0070C0"/>
                            </a:solidFill>
                            <a:latin typeface="Cambria Math" panose="02040503050406030204" pitchFamily="18" charset="0"/>
                            <a:cs typeface="Arial" panose="020B0604020202020204" pitchFamily="34" charset="0"/>
                          </a:rPr>
                          <m:t>Борис</m:t>
                        </m:r>
                        <m:r>
                          <a:rPr lang="en-US" sz="2400" i="1">
                            <a:solidFill>
                              <a:srgbClr val="0070C0"/>
                            </a:solidFill>
                            <a:latin typeface="Cambria Math" panose="02040503050406030204" pitchFamily="18" charset="0"/>
                            <a:cs typeface="Arial" panose="020B0604020202020204" pitchFamily="34" charset="0"/>
                          </a:rPr>
                          <m:t>©</m:t>
                        </m:r>
                      </m:sup>
                    </m:sSup>
                  </m:oMath>
                </a14:m>
                <a:r>
                  <a:rPr lang="en-US" sz="2400" b="1" dirty="0">
                    <a:solidFill>
                      <a:srgbClr val="0070C0"/>
                    </a:solidFill>
                  </a:rPr>
                  <a:t>] </a:t>
                </a:r>
                <a14:m>
                  <m:oMath xmlns:m="http://schemas.openxmlformats.org/officeDocument/2006/math">
                    <m:sSub>
                      <m:sSubPr>
                        <m:ctrlPr>
                          <a:rPr lang="en-US" sz="2400" b="1" i="1">
                            <a:solidFill>
                              <a:srgbClr val="0070C0"/>
                            </a:solidFill>
                            <a:latin typeface="Cambria Math" panose="02040503050406030204" pitchFamily="18" charset="0"/>
                          </a:rPr>
                        </m:ctrlPr>
                      </m:sSubPr>
                      <m:e>
                        <m:r>
                          <a:rPr lang="en-US" sz="2400" b="1">
                            <a:solidFill>
                              <a:srgbClr val="0070C0"/>
                            </a:solidFill>
                            <a:latin typeface="Cambria Math" panose="02040503050406030204" pitchFamily="18" charset="0"/>
                          </a:rPr>
                          <m:t> </m:t>
                        </m:r>
                        <m:r>
                          <a:rPr lang="en-US" sz="2400" b="1">
                            <a:solidFill>
                              <a:srgbClr val="0070C0"/>
                            </a:solidFill>
                            <a:latin typeface="Cambria Math" panose="02040503050406030204" pitchFamily="18" charset="0"/>
                          </a:rPr>
                          <m:t>𝐊</m:t>
                        </m:r>
                      </m:e>
                      <m:sub>
                        <m:r>
                          <a:rPr lang="en-US" sz="2400" b="1">
                            <a:solidFill>
                              <a:srgbClr val="0070C0"/>
                            </a:solidFill>
                            <a:latin typeface="Cambria Math" panose="02040503050406030204" pitchFamily="18" charset="0"/>
                          </a:rPr>
                          <m:t>𝐀</m:t>
                        </m:r>
                        <m:r>
                          <a:rPr lang="ru-RU" sz="2400" b="1">
                            <a:solidFill>
                              <a:srgbClr val="0070C0"/>
                            </a:solidFill>
                            <a:latin typeface="Cambria Math" panose="02040503050406030204" pitchFamily="18" charset="0"/>
                          </a:rPr>
                          <m:t>ня</m:t>
                        </m:r>
                      </m:sub>
                    </m:sSub>
                    <m:sSup>
                      <m:sSupPr>
                        <m:ctrlPr>
                          <a:rPr lang="en-US" sz="2400" i="1">
                            <a:solidFill>
                              <a:srgbClr val="0070C0"/>
                            </a:solidFill>
                            <a:latin typeface="Cambria Math" panose="02040503050406030204" pitchFamily="18" charset="0"/>
                            <a:cs typeface="Arial" panose="020B0604020202020204" pitchFamily="34" charset="0"/>
                          </a:rPr>
                        </m:ctrlPr>
                      </m:sSupPr>
                      <m:e>
                        <m:r>
                          <m:rPr>
                            <m:nor/>
                          </m:rPr>
                          <a:rPr lang="en-US" sz="2400" dirty="0">
                            <a:solidFill>
                              <a:srgbClr val="0070C0"/>
                            </a:solidFill>
                            <a:latin typeface="Arial" panose="020B0604020202020204" pitchFamily="34" charset="0"/>
                            <a:cs typeface="Arial" panose="020B0604020202020204" pitchFamily="34" charset="0"/>
                          </a:rPr>
                          <m:t>B</m:t>
                        </m:r>
                      </m:e>
                      <m:sup>
                        <m:r>
                          <a:rPr lang="ru-RU" sz="2400" i="1">
                            <a:solidFill>
                              <a:srgbClr val="0070C0"/>
                            </a:solidFill>
                            <a:latin typeface="Cambria Math" panose="02040503050406030204" pitchFamily="18" charset="0"/>
                            <a:cs typeface="Arial" panose="020B0604020202020204" pitchFamily="34" charset="0"/>
                          </a:rPr>
                          <m:t>Борис</m:t>
                        </m:r>
                        <m:r>
                          <a:rPr lang="en-US" sz="2400" i="1">
                            <a:solidFill>
                              <a:srgbClr val="0070C0"/>
                            </a:solidFill>
                            <a:latin typeface="Cambria Math" panose="02040503050406030204" pitchFamily="18" charset="0"/>
                            <a:cs typeface="Arial" panose="020B0604020202020204" pitchFamily="34" charset="0"/>
                          </a:rPr>
                          <m:t>©</m:t>
                        </m:r>
                      </m:sup>
                    </m:sSup>
                  </m:oMath>
                </a14:m>
                <a:endParaRPr lang="ru-RU" sz="2400" dirty="0" smtClean="0"/>
              </a:p>
              <a:p>
                <a:pPr marL="0" indent="0">
                  <a:buNone/>
                </a:pPr>
                <a:r>
                  <a:rPr lang="ru-RU" sz="2400" dirty="0" smtClean="0"/>
                  <a:t>Агенты сверяют подписи</a:t>
                </a:r>
              </a:p>
              <a:p>
                <a:pPr marL="0" indent="0">
                  <a:buNone/>
                </a:pPr>
                <a:r>
                  <a:rPr lang="ru-RU" sz="2400" b="1" dirty="0" smtClean="0">
                    <a:solidFill>
                      <a:srgbClr val="0070C0"/>
                    </a:solidFill>
                    <a:ea typeface="Cambria Math" panose="02040503050406030204" pitchFamily="18" charset="0"/>
                    <a:cs typeface="Arial" panose="020B0604020202020204" pitchFamily="34" charset="0"/>
                  </a:rPr>
                  <a:t>Аня</a:t>
                </a:r>
                <a:r>
                  <a:rPr lang="en-US" sz="2400" b="1" dirty="0" smtClean="0">
                    <a:solidFill>
                      <a:srgbClr val="0070C0"/>
                    </a:solidFill>
                    <a:ea typeface="Cambria Math" panose="02040503050406030204" pitchFamily="18" charset="0"/>
                    <a:cs typeface="Arial" panose="020B0604020202020204" pitchFamily="34" charset="0"/>
                  </a:rPr>
                  <a:t>:</a:t>
                </a:r>
                <a14:m>
                  <m:oMath xmlns:m="http://schemas.openxmlformats.org/officeDocument/2006/math">
                    <m:sSub>
                      <m:sSubPr>
                        <m:ctrlPr>
                          <a:rPr lang="ru-RU" sz="2400" i="1">
                            <a:solidFill>
                              <a:srgbClr val="0070C0"/>
                            </a:solidFill>
                            <a:latin typeface="Cambria Math" panose="02040503050406030204" pitchFamily="18" charset="0"/>
                            <a:ea typeface="Cambria Math" panose="02040503050406030204" pitchFamily="18" charset="0"/>
                            <a:cs typeface="Arial" panose="020B0604020202020204" pitchFamily="34" charset="0"/>
                          </a:rPr>
                        </m:ctrlPr>
                      </m:sSubPr>
                      <m:e>
                        <m:r>
                          <a:rPr lang="en-US" sz="2400" b="0" i="1" smtClean="0">
                            <a:solidFill>
                              <a:srgbClr val="0070C0"/>
                            </a:solidFill>
                            <a:latin typeface="Cambria Math" panose="02040503050406030204" pitchFamily="18" charset="0"/>
                            <a:ea typeface="Cambria Math" panose="02040503050406030204" pitchFamily="18" charset="0"/>
                            <a:cs typeface="Arial" panose="020B0604020202020204" pitchFamily="34" charset="0"/>
                          </a:rPr>
                          <m:t> </m:t>
                        </m:r>
                        <m:r>
                          <a:rPr lang="en-US" sz="2400" i="1">
                            <a:solidFill>
                              <a:srgbClr val="0070C0"/>
                            </a:solidFill>
                            <a:latin typeface="Cambria Math" panose="02040503050406030204" pitchFamily="18" charset="0"/>
                            <a:ea typeface="Cambria Math" panose="02040503050406030204" pitchFamily="18" charset="0"/>
                            <a:cs typeface="Arial" panose="020B0604020202020204" pitchFamily="34" charset="0"/>
                          </a:rPr>
                          <m:t>𝐾</m:t>
                        </m:r>
                      </m:e>
                      <m:sub>
                        <m:r>
                          <a:rPr lang="ru-RU" sz="2400">
                            <a:solidFill>
                              <a:srgbClr val="0070C0"/>
                            </a:solidFill>
                            <a:latin typeface="Cambria Math" panose="02040503050406030204" pitchFamily="18" charset="0"/>
                            <a:ea typeface="Cambria Math" panose="02040503050406030204" pitchFamily="18" charset="0"/>
                            <a:cs typeface="Arial" panose="020B0604020202020204" pitchFamily="34" charset="0"/>
                          </a:rPr>
                          <m:t>Аня</m:t>
                        </m:r>
                      </m:sub>
                    </m:sSub>
                    <m:r>
                      <a:rPr lang="ru-RU" sz="2400" i="1">
                        <a:solidFill>
                          <a:srgbClr val="0070C0"/>
                        </a:solidFill>
                        <a:latin typeface="Cambria Math" panose="02040503050406030204" pitchFamily="18" charset="0"/>
                        <a:cs typeface="Arial" panose="020B0604020202020204" pitchFamily="34" charset="0"/>
                      </a:rPr>
                      <m:t>Борис</m:t>
                    </m:r>
                    <m:r>
                      <a:rPr lang="en-US" sz="2400" i="1">
                        <a:solidFill>
                          <a:srgbClr val="0070C0"/>
                        </a:solidFill>
                        <a:latin typeface="Cambria Math" panose="02040503050406030204" pitchFamily="18" charset="0"/>
                        <a:cs typeface="Arial" panose="020B0604020202020204" pitchFamily="34" charset="0"/>
                      </a:rPr>
                      <m:t>©</m:t>
                    </m:r>
                    <m:r>
                      <a:rPr lang="en-US" sz="2400" b="0" i="1" smtClean="0">
                        <a:solidFill>
                          <a:srgbClr val="0070C0"/>
                        </a:solidFill>
                        <a:latin typeface="Cambria Math" panose="02040503050406030204" pitchFamily="18" charset="0"/>
                        <a:cs typeface="Arial" panose="020B0604020202020204" pitchFamily="34" charset="0"/>
                      </a:rPr>
                      <m:t> </m:t>
                    </m:r>
                    <m:r>
                      <a:rPr lang="en-US" sz="2400" i="1">
                        <a:solidFill>
                          <a:srgbClr val="0070C0"/>
                        </a:solidFill>
                        <a:latin typeface="Cambria Math" panose="02040503050406030204" pitchFamily="18" charset="0"/>
                        <a:ea typeface="Cambria Math" panose="02040503050406030204" pitchFamily="18" charset="0"/>
                        <a:cs typeface="Arial" panose="020B0604020202020204" pitchFamily="34" charset="0"/>
                      </a:rPr>
                      <m:t>&amp; </m:t>
                    </m:r>
                    <m:sSub>
                      <m:sSubPr>
                        <m:ctrlPr>
                          <a:rPr lang="ru-RU" sz="2400" i="1">
                            <a:solidFill>
                              <a:srgbClr val="0070C0"/>
                            </a:solidFill>
                            <a:latin typeface="Cambria Math" panose="02040503050406030204" pitchFamily="18" charset="0"/>
                            <a:ea typeface="Cambria Math" panose="02040503050406030204" pitchFamily="18" charset="0"/>
                            <a:cs typeface="Arial" panose="020B0604020202020204" pitchFamily="34" charset="0"/>
                          </a:rPr>
                        </m:ctrlPr>
                      </m:sSubPr>
                      <m:e>
                        <m:r>
                          <m:rPr>
                            <m:sty m:val="p"/>
                          </m:rPr>
                          <a:rPr lang="en-US" sz="2400">
                            <a:solidFill>
                              <a:srgbClr val="0070C0"/>
                            </a:solidFill>
                            <a:latin typeface="Cambria Math" panose="02040503050406030204" pitchFamily="18" charset="0"/>
                            <a:ea typeface="Cambria Math" panose="02040503050406030204" pitchFamily="18" charset="0"/>
                            <a:cs typeface="Arial" panose="020B0604020202020204" pitchFamily="34" charset="0"/>
                          </a:rPr>
                          <m:t>K</m:t>
                        </m:r>
                      </m:e>
                      <m:sub>
                        <m:r>
                          <a:rPr lang="ru-RU" sz="2400">
                            <a:solidFill>
                              <a:srgbClr val="0070C0"/>
                            </a:solidFill>
                            <a:latin typeface="Cambria Math" panose="02040503050406030204" pitchFamily="18" charset="0"/>
                            <a:ea typeface="Cambria Math" panose="02040503050406030204" pitchFamily="18" charset="0"/>
                            <a:cs typeface="Arial" panose="020B0604020202020204" pitchFamily="34" charset="0"/>
                          </a:rPr>
                          <m:t>Аня</m:t>
                        </m:r>
                      </m:sub>
                    </m:sSub>
                    <m:sSup>
                      <m:sSupPr>
                        <m:ctrlPr>
                          <a:rPr lang="en-US" sz="2400" i="1">
                            <a:solidFill>
                              <a:srgbClr val="0070C0"/>
                            </a:solidFill>
                            <a:latin typeface="Cambria Math" panose="02040503050406030204" pitchFamily="18" charset="0"/>
                            <a:cs typeface="Arial" panose="020B0604020202020204" pitchFamily="34" charset="0"/>
                          </a:rPr>
                        </m:ctrlPr>
                      </m:sSupPr>
                      <m:e>
                        <m:r>
                          <m:rPr>
                            <m:nor/>
                          </m:rPr>
                          <a:rPr lang="en-US" sz="2400" dirty="0">
                            <a:solidFill>
                              <a:srgbClr val="0070C0"/>
                            </a:solidFill>
                            <a:latin typeface="Arial" panose="020B0604020202020204" pitchFamily="34" charset="0"/>
                            <a:cs typeface="Arial" panose="020B0604020202020204" pitchFamily="34" charset="0"/>
                          </a:rPr>
                          <m:t>B</m:t>
                        </m:r>
                      </m:e>
                      <m:sup>
                        <m:r>
                          <a:rPr lang="ru-RU" sz="2400" i="1">
                            <a:solidFill>
                              <a:srgbClr val="0070C0"/>
                            </a:solidFill>
                            <a:latin typeface="Cambria Math" panose="02040503050406030204" pitchFamily="18" charset="0"/>
                            <a:cs typeface="Arial" panose="020B0604020202020204" pitchFamily="34" charset="0"/>
                          </a:rPr>
                          <m:t>Борис</m:t>
                        </m:r>
                        <m:r>
                          <a:rPr lang="en-US" sz="2400" i="1">
                            <a:solidFill>
                              <a:srgbClr val="0070C0"/>
                            </a:solidFill>
                            <a:latin typeface="Cambria Math" panose="02040503050406030204" pitchFamily="18" charset="0"/>
                            <a:cs typeface="Arial" panose="020B0604020202020204" pitchFamily="34" charset="0"/>
                          </a:rPr>
                          <m:t>©</m:t>
                        </m:r>
                      </m:sup>
                    </m:sSup>
                    <m:r>
                      <a:rPr lang="en-US" sz="2400" i="1">
                        <a:solidFill>
                          <a:srgbClr val="0070C0"/>
                        </a:solidFill>
                        <a:latin typeface="Cambria Math" panose="02040503050406030204" pitchFamily="18" charset="0"/>
                        <a:ea typeface="Cambria Math" panose="02040503050406030204" pitchFamily="18" charset="0"/>
                      </a:rPr>
                      <m:t>→</m:t>
                    </m:r>
                    <m:r>
                      <m:rPr>
                        <m:nor/>
                      </m:rPr>
                      <a:rPr lang="en-US" sz="2400" i="1" dirty="0">
                        <a:solidFill>
                          <a:srgbClr val="0070C0"/>
                        </a:solidFill>
                        <a:latin typeface="Cambria Math" panose="02040503050406030204" pitchFamily="18" charset="0"/>
                        <a:cs typeface="Arial" panose="020B0604020202020204" pitchFamily="34" charset="0"/>
                      </a:rPr>
                      <m:t> </m:t>
                    </m:r>
                    <m:sSub>
                      <m:sSubPr>
                        <m:ctrlPr>
                          <a:rPr lang="ru-RU" sz="2400" i="1">
                            <a:solidFill>
                              <a:srgbClr val="0070C0"/>
                            </a:solidFill>
                            <a:latin typeface="Cambria Math" panose="02040503050406030204" pitchFamily="18" charset="0"/>
                            <a:ea typeface="Cambria Math" panose="02040503050406030204" pitchFamily="18" charset="0"/>
                            <a:cs typeface="Arial" panose="020B0604020202020204" pitchFamily="34" charset="0"/>
                          </a:rPr>
                        </m:ctrlPr>
                      </m:sSubPr>
                      <m:e>
                        <m:r>
                          <a:rPr lang="en-US" sz="2400" i="1">
                            <a:solidFill>
                              <a:srgbClr val="0070C0"/>
                            </a:solidFill>
                            <a:latin typeface="Cambria Math" panose="02040503050406030204" pitchFamily="18" charset="0"/>
                            <a:ea typeface="Cambria Math" panose="02040503050406030204" pitchFamily="18" charset="0"/>
                            <a:cs typeface="Arial" panose="020B0604020202020204" pitchFamily="34" charset="0"/>
                          </a:rPr>
                          <m:t>𝐾</m:t>
                        </m:r>
                      </m:e>
                      <m:sub>
                        <m:r>
                          <a:rPr lang="ru-RU" sz="2400">
                            <a:solidFill>
                              <a:srgbClr val="0070C0"/>
                            </a:solidFill>
                            <a:latin typeface="Cambria Math" panose="02040503050406030204" pitchFamily="18" charset="0"/>
                            <a:ea typeface="Cambria Math" panose="02040503050406030204" pitchFamily="18" charset="0"/>
                            <a:cs typeface="Arial" panose="020B0604020202020204" pitchFamily="34" charset="0"/>
                          </a:rPr>
                          <m:t>Аня</m:t>
                        </m:r>
                      </m:sub>
                    </m:sSub>
                    <m:r>
                      <a:rPr lang="en-US" sz="2400" i="1">
                        <a:solidFill>
                          <a:srgbClr val="0070C0"/>
                        </a:solidFill>
                        <a:latin typeface="Cambria Math" panose="02040503050406030204" pitchFamily="18" charset="0"/>
                        <a:ea typeface="Cambria Math" panose="02040503050406030204" pitchFamily="18" charset="0"/>
                        <a:cs typeface="Arial" panose="020B0604020202020204" pitchFamily="34" charset="0"/>
                      </a:rPr>
                      <m:t>𝐵</m:t>
                    </m:r>
                  </m:oMath>
                </a14:m>
                <a:r>
                  <a:rPr lang="en-US" sz="2400" dirty="0">
                    <a:latin typeface="Cambria Math" panose="02040503050406030204" pitchFamily="18" charset="0"/>
                    <a:ea typeface="Cambria Math" panose="02040503050406030204" pitchFamily="18" charset="0"/>
                    <a:cs typeface="Arial" panose="020B0604020202020204" pitchFamily="34" charset="0"/>
                  </a:rPr>
                  <a:t>(</a:t>
                </a:r>
                <a:r>
                  <a:rPr lang="ru-RU" sz="2400" dirty="0" err="1" smtClean="0">
                    <a:latin typeface="Cambria Math" panose="02040503050406030204" pitchFamily="18" charset="0"/>
                    <a:ea typeface="Cambria Math" panose="02040503050406030204" pitchFamily="18" charset="0"/>
                    <a:cs typeface="Arial" panose="020B0604020202020204" pitchFamily="34" charset="0"/>
                  </a:rPr>
                  <a:t>акс</a:t>
                </a:r>
                <a:r>
                  <a:rPr lang="ru-RU" sz="2400" dirty="0" smtClean="0">
                    <a:latin typeface="Cambria Math" panose="02040503050406030204" pitchFamily="18" charset="0"/>
                    <a:ea typeface="Cambria Math" panose="02040503050406030204" pitchFamily="18" charset="0"/>
                    <a:cs typeface="Arial" panose="020B0604020202020204" pitchFamily="34" charset="0"/>
                  </a:rPr>
                  <a:t>.</a:t>
                </a:r>
                <a:r>
                  <a:rPr lang="en-US" sz="2400" dirty="0" smtClean="0">
                    <a:latin typeface="Cambria Math" panose="02040503050406030204" pitchFamily="18" charset="0"/>
                    <a:ea typeface="Cambria Math" panose="02040503050406030204" pitchFamily="18" charset="0"/>
                    <a:cs typeface="Arial" panose="020B0604020202020204" pitchFamily="34" charset="0"/>
                  </a:rPr>
                  <a:t>6)</a:t>
                </a:r>
                <a:endParaRPr lang="en-US" sz="2400" i="1" dirty="0" smtClean="0">
                  <a:solidFill>
                    <a:srgbClr val="0070C0"/>
                  </a:solidFill>
                  <a:latin typeface="Cambria Math" panose="02040503050406030204" pitchFamily="18" charset="0"/>
                  <a:cs typeface="Arial" panose="020B0604020202020204" pitchFamily="34" charset="0"/>
                </a:endParaRPr>
              </a:p>
              <a:p>
                <a:pPr marL="0" indent="0">
                  <a:buNone/>
                </a:pPr>
                <a:r>
                  <a:rPr lang="ru-RU" sz="2400" b="1" dirty="0" smtClean="0">
                    <a:solidFill>
                      <a:srgbClr val="0070C0"/>
                    </a:solidFill>
                    <a:latin typeface="Cambria Math" panose="02040503050406030204" pitchFamily="18" charset="0"/>
                    <a:cs typeface="Arial" panose="020B0604020202020204" pitchFamily="34" charset="0"/>
                  </a:rPr>
                  <a:t>Борис</a:t>
                </a:r>
                <a:r>
                  <a:rPr lang="en-US" sz="2400" b="1" dirty="0" smtClean="0">
                    <a:solidFill>
                      <a:srgbClr val="0070C0"/>
                    </a:solidFill>
                    <a:latin typeface="Cambria Math" panose="02040503050406030204" pitchFamily="18" charset="0"/>
                    <a:cs typeface="Arial" panose="020B0604020202020204" pitchFamily="34" charset="0"/>
                  </a:rPr>
                  <a:t>:</a:t>
                </a:r>
                <a14:m>
                  <m:oMath xmlns:m="http://schemas.openxmlformats.org/officeDocument/2006/math">
                    <m:sSub>
                      <m:sSubPr>
                        <m:ctrlPr>
                          <a:rPr lang="ru-RU" sz="2400" i="1">
                            <a:solidFill>
                              <a:srgbClr val="0070C0"/>
                            </a:solidFill>
                            <a:latin typeface="Cambria Math" panose="02040503050406030204" pitchFamily="18" charset="0"/>
                            <a:ea typeface="Cambria Math" panose="02040503050406030204" pitchFamily="18" charset="0"/>
                            <a:cs typeface="Arial" panose="020B0604020202020204" pitchFamily="34" charset="0"/>
                          </a:rPr>
                        </m:ctrlPr>
                      </m:sSubPr>
                      <m:e>
                        <m:r>
                          <a:rPr lang="en-US" sz="2400" i="1">
                            <a:solidFill>
                              <a:srgbClr val="0070C0"/>
                            </a:solidFill>
                            <a:latin typeface="Cambria Math" panose="02040503050406030204" pitchFamily="18" charset="0"/>
                            <a:ea typeface="Cambria Math" panose="02040503050406030204" pitchFamily="18" charset="0"/>
                            <a:cs typeface="Arial" panose="020B0604020202020204" pitchFamily="34" charset="0"/>
                          </a:rPr>
                          <m:t>𝐾</m:t>
                        </m:r>
                      </m:e>
                      <m:sub>
                        <m:r>
                          <a:rPr lang="ru-RU" sz="2400">
                            <a:solidFill>
                              <a:srgbClr val="0070C0"/>
                            </a:solidFill>
                            <a:latin typeface="Cambria Math" panose="02040503050406030204" pitchFamily="18" charset="0"/>
                            <a:ea typeface="Cambria Math" panose="02040503050406030204" pitchFamily="18" charset="0"/>
                            <a:cs typeface="Arial" panose="020B0604020202020204" pitchFamily="34" charset="0"/>
                          </a:rPr>
                          <m:t>Борис</m:t>
                        </m:r>
                      </m:sub>
                    </m:sSub>
                    <m:r>
                      <a:rPr lang="ru-RU" sz="2400" i="1">
                        <a:solidFill>
                          <a:srgbClr val="0070C0"/>
                        </a:solidFill>
                        <a:latin typeface="Cambria Math" panose="02040503050406030204" pitchFamily="18" charset="0"/>
                        <a:cs typeface="Arial" panose="020B0604020202020204" pitchFamily="34" charset="0"/>
                      </a:rPr>
                      <m:t>Аня</m:t>
                    </m:r>
                    <m:r>
                      <a:rPr lang="en-US" sz="2400" i="1">
                        <a:solidFill>
                          <a:srgbClr val="0070C0"/>
                        </a:solidFill>
                        <a:latin typeface="Cambria Math" panose="02040503050406030204" pitchFamily="18" charset="0"/>
                        <a:cs typeface="Arial" panose="020B0604020202020204" pitchFamily="34" charset="0"/>
                      </a:rPr>
                      <m:t>©</m:t>
                    </m:r>
                    <m:r>
                      <a:rPr lang="en-US" sz="2400" b="0" i="1" smtClean="0">
                        <a:solidFill>
                          <a:srgbClr val="0070C0"/>
                        </a:solidFill>
                        <a:latin typeface="Cambria Math" panose="02040503050406030204" pitchFamily="18" charset="0"/>
                        <a:cs typeface="Arial" panose="020B0604020202020204" pitchFamily="34" charset="0"/>
                      </a:rPr>
                      <m:t> </m:t>
                    </m:r>
                    <m:r>
                      <a:rPr lang="en-US" sz="2400" i="1">
                        <a:solidFill>
                          <a:srgbClr val="0070C0"/>
                        </a:solidFill>
                        <a:latin typeface="Cambria Math" panose="02040503050406030204" pitchFamily="18" charset="0"/>
                        <a:ea typeface="Cambria Math" panose="02040503050406030204" pitchFamily="18" charset="0"/>
                        <a:cs typeface="Arial" panose="020B0604020202020204" pitchFamily="34" charset="0"/>
                      </a:rPr>
                      <m:t>&amp;</m:t>
                    </m:r>
                    <m:sSub>
                      <m:sSubPr>
                        <m:ctrlPr>
                          <a:rPr lang="ru-RU" sz="2400" i="1">
                            <a:solidFill>
                              <a:srgbClr val="0070C0"/>
                            </a:solidFill>
                            <a:latin typeface="Cambria Math" panose="02040503050406030204" pitchFamily="18" charset="0"/>
                            <a:ea typeface="Cambria Math" panose="02040503050406030204" pitchFamily="18" charset="0"/>
                            <a:cs typeface="Arial" panose="020B0604020202020204" pitchFamily="34" charset="0"/>
                          </a:rPr>
                        </m:ctrlPr>
                      </m:sSubPr>
                      <m:e>
                        <m:r>
                          <a:rPr lang="en-US" sz="2400">
                            <a:solidFill>
                              <a:srgbClr val="0070C0"/>
                            </a:solidFill>
                            <a:latin typeface="Cambria Math" panose="02040503050406030204" pitchFamily="18" charset="0"/>
                            <a:ea typeface="Cambria Math" panose="02040503050406030204" pitchFamily="18" charset="0"/>
                            <a:cs typeface="Arial" panose="020B0604020202020204" pitchFamily="34" charset="0"/>
                          </a:rPr>
                          <m:t> </m:t>
                        </m:r>
                        <m:r>
                          <m:rPr>
                            <m:sty m:val="p"/>
                          </m:rPr>
                          <a:rPr lang="en-US" sz="2400">
                            <a:solidFill>
                              <a:srgbClr val="0070C0"/>
                            </a:solidFill>
                            <a:latin typeface="Cambria Math" panose="02040503050406030204" pitchFamily="18" charset="0"/>
                            <a:ea typeface="Cambria Math" panose="02040503050406030204" pitchFamily="18" charset="0"/>
                            <a:cs typeface="Arial" panose="020B0604020202020204" pitchFamily="34" charset="0"/>
                          </a:rPr>
                          <m:t>K</m:t>
                        </m:r>
                      </m:e>
                      <m:sub>
                        <m:r>
                          <a:rPr lang="ru-RU" sz="2400">
                            <a:solidFill>
                              <a:srgbClr val="0070C0"/>
                            </a:solidFill>
                            <a:latin typeface="Cambria Math" panose="02040503050406030204" pitchFamily="18" charset="0"/>
                            <a:ea typeface="Cambria Math" panose="02040503050406030204" pitchFamily="18" charset="0"/>
                            <a:cs typeface="Arial" panose="020B0604020202020204" pitchFamily="34" charset="0"/>
                          </a:rPr>
                          <m:t>Борис</m:t>
                        </m:r>
                      </m:sub>
                    </m:sSub>
                    <m:sSup>
                      <m:sSupPr>
                        <m:ctrlPr>
                          <a:rPr lang="en-US" sz="2400" i="1">
                            <a:solidFill>
                              <a:srgbClr val="0070C0"/>
                            </a:solidFill>
                            <a:latin typeface="Cambria Math" panose="02040503050406030204" pitchFamily="18" charset="0"/>
                            <a:cs typeface="Arial" panose="020B0604020202020204" pitchFamily="34" charset="0"/>
                          </a:rPr>
                        </m:ctrlPr>
                      </m:sSupPr>
                      <m:e>
                        <m:r>
                          <m:rPr>
                            <m:nor/>
                          </m:rPr>
                          <a:rPr lang="en-US" sz="2400" dirty="0">
                            <a:solidFill>
                              <a:srgbClr val="0070C0"/>
                            </a:solidFill>
                            <a:latin typeface="Arial" panose="020B0604020202020204" pitchFamily="34" charset="0"/>
                            <a:cs typeface="Arial" panose="020B0604020202020204" pitchFamily="34" charset="0"/>
                          </a:rPr>
                          <m:t>A</m:t>
                        </m:r>
                      </m:e>
                      <m:sup>
                        <m:r>
                          <a:rPr lang="ru-RU" sz="2400" i="1">
                            <a:solidFill>
                              <a:srgbClr val="0070C0"/>
                            </a:solidFill>
                            <a:latin typeface="Cambria Math" panose="02040503050406030204" pitchFamily="18" charset="0"/>
                            <a:cs typeface="Arial" panose="020B0604020202020204" pitchFamily="34" charset="0"/>
                          </a:rPr>
                          <m:t>Аня</m:t>
                        </m:r>
                        <m:r>
                          <a:rPr lang="en-US" sz="2400" i="1">
                            <a:solidFill>
                              <a:srgbClr val="0070C0"/>
                            </a:solidFill>
                            <a:latin typeface="Cambria Math" panose="02040503050406030204" pitchFamily="18" charset="0"/>
                            <a:cs typeface="Arial" panose="020B0604020202020204" pitchFamily="34" charset="0"/>
                          </a:rPr>
                          <m:t>©</m:t>
                        </m:r>
                      </m:sup>
                    </m:sSup>
                    <m:r>
                      <a:rPr lang="en-US" sz="2400" i="1">
                        <a:solidFill>
                          <a:srgbClr val="0070C0"/>
                        </a:solidFill>
                        <a:latin typeface="Cambria Math" panose="02040503050406030204" pitchFamily="18" charset="0"/>
                        <a:ea typeface="Cambria Math" panose="02040503050406030204" pitchFamily="18" charset="0"/>
                      </a:rPr>
                      <m:t>→</m:t>
                    </m:r>
                    <m:sSub>
                      <m:sSubPr>
                        <m:ctrlPr>
                          <a:rPr lang="ru-RU" sz="2400" i="1">
                            <a:solidFill>
                              <a:srgbClr val="0070C0"/>
                            </a:solidFill>
                            <a:latin typeface="Cambria Math" panose="02040503050406030204" pitchFamily="18" charset="0"/>
                            <a:ea typeface="Cambria Math" panose="02040503050406030204" pitchFamily="18" charset="0"/>
                            <a:cs typeface="Arial" panose="020B0604020202020204" pitchFamily="34" charset="0"/>
                          </a:rPr>
                        </m:ctrlPr>
                      </m:sSubPr>
                      <m:e>
                        <m:r>
                          <a:rPr lang="en-US" sz="2400" i="1">
                            <a:solidFill>
                              <a:srgbClr val="0070C0"/>
                            </a:solidFill>
                            <a:latin typeface="Cambria Math" panose="02040503050406030204" pitchFamily="18" charset="0"/>
                            <a:ea typeface="Cambria Math" panose="02040503050406030204" pitchFamily="18" charset="0"/>
                            <a:cs typeface="Arial" panose="020B0604020202020204" pitchFamily="34" charset="0"/>
                          </a:rPr>
                          <m:t> </m:t>
                        </m:r>
                        <m:r>
                          <a:rPr lang="en-US" sz="2400" i="1">
                            <a:solidFill>
                              <a:srgbClr val="0070C0"/>
                            </a:solidFill>
                            <a:latin typeface="Cambria Math" panose="02040503050406030204" pitchFamily="18" charset="0"/>
                            <a:ea typeface="Cambria Math" panose="02040503050406030204" pitchFamily="18" charset="0"/>
                            <a:cs typeface="Arial" panose="020B0604020202020204" pitchFamily="34" charset="0"/>
                          </a:rPr>
                          <m:t>𝐾</m:t>
                        </m:r>
                      </m:e>
                      <m:sub>
                        <m:r>
                          <a:rPr lang="ru-RU" sz="2400">
                            <a:solidFill>
                              <a:srgbClr val="0070C0"/>
                            </a:solidFill>
                            <a:latin typeface="Cambria Math" panose="02040503050406030204" pitchFamily="18" charset="0"/>
                            <a:ea typeface="Cambria Math" panose="02040503050406030204" pitchFamily="18" charset="0"/>
                            <a:cs typeface="Arial" panose="020B0604020202020204" pitchFamily="34" charset="0"/>
                          </a:rPr>
                          <m:t>Борис</m:t>
                        </m:r>
                      </m:sub>
                    </m:sSub>
                    <m:r>
                      <a:rPr lang="en-US" sz="2400" i="1">
                        <a:solidFill>
                          <a:srgbClr val="0070C0"/>
                        </a:solidFill>
                        <a:latin typeface="Cambria Math" panose="02040503050406030204" pitchFamily="18" charset="0"/>
                        <a:ea typeface="Cambria Math" panose="02040503050406030204" pitchFamily="18" charset="0"/>
                        <a:cs typeface="Arial" panose="020B0604020202020204" pitchFamily="34" charset="0"/>
                      </a:rPr>
                      <m:t>𝐴</m:t>
                    </m:r>
                  </m:oMath>
                </a14:m>
                <a:r>
                  <a:rPr lang="en-US" sz="2400" dirty="0">
                    <a:latin typeface="Cambria Math" panose="02040503050406030204" pitchFamily="18" charset="0"/>
                    <a:ea typeface="Cambria Math" panose="02040503050406030204" pitchFamily="18" charset="0"/>
                    <a:cs typeface="Arial" panose="020B0604020202020204" pitchFamily="34" charset="0"/>
                  </a:rPr>
                  <a:t>(</a:t>
                </a:r>
                <a:r>
                  <a:rPr lang="ru-RU" sz="2400" dirty="0" err="1" smtClean="0">
                    <a:latin typeface="Cambria Math" panose="02040503050406030204" pitchFamily="18" charset="0"/>
                    <a:ea typeface="Cambria Math" panose="02040503050406030204" pitchFamily="18" charset="0"/>
                    <a:cs typeface="Arial" panose="020B0604020202020204" pitchFamily="34" charset="0"/>
                  </a:rPr>
                  <a:t>акс</a:t>
                </a:r>
                <a:r>
                  <a:rPr lang="ru-RU" sz="2400" dirty="0" smtClean="0">
                    <a:latin typeface="Cambria Math" panose="02040503050406030204" pitchFamily="18" charset="0"/>
                    <a:ea typeface="Cambria Math" panose="02040503050406030204" pitchFamily="18" charset="0"/>
                    <a:cs typeface="Arial" panose="020B0604020202020204" pitchFamily="34" charset="0"/>
                  </a:rPr>
                  <a:t>.</a:t>
                </a:r>
                <a:r>
                  <a:rPr lang="en-US" sz="2400" dirty="0" smtClean="0">
                    <a:latin typeface="Cambria Math" panose="02040503050406030204" pitchFamily="18" charset="0"/>
                    <a:ea typeface="Cambria Math" panose="02040503050406030204" pitchFamily="18" charset="0"/>
                    <a:cs typeface="Arial" panose="020B0604020202020204" pitchFamily="34" charset="0"/>
                  </a:rPr>
                  <a:t>6)</a:t>
                </a:r>
                <a:endParaRPr lang="ru-RU" sz="2400" dirty="0" smtClean="0"/>
              </a:p>
              <a:p>
                <a:pPr marL="0" indent="0">
                  <a:buNone/>
                </a:pPr>
                <a:r>
                  <a:rPr lang="ru-RU" sz="2400" dirty="0"/>
                  <a:t>Каждый агент вычисляет </a:t>
                </a:r>
                <a:r>
                  <a:rPr lang="ru-RU" sz="2400" dirty="0">
                    <a:solidFill>
                      <a:srgbClr val="0070C0"/>
                    </a:solidFill>
                  </a:rPr>
                  <a:t>общий секретный ключ </a:t>
                </a:r>
                <a:r>
                  <a:rPr lang="en-US" sz="2400" dirty="0">
                    <a:solidFill>
                      <a:srgbClr val="0070C0"/>
                    </a:solidFill>
                  </a:rPr>
                  <a:t>Key</a:t>
                </a:r>
                <a:r>
                  <a:rPr lang="ru-RU" sz="2400" dirty="0"/>
                  <a:t>, используя открытый ключ удаленной стороны  и свой закрытый ключ</a:t>
                </a:r>
                <a:r>
                  <a:rPr lang="en-US" sz="2400" dirty="0" smtClean="0"/>
                  <a:t>.</a:t>
                </a:r>
              </a:p>
              <a:p>
                <a:pPr marL="0" indent="0">
                  <a:buNone/>
                </a:pPr>
                <a:r>
                  <a:rPr lang="ru-RU" sz="2400" b="1" dirty="0" smtClean="0">
                    <a:solidFill>
                      <a:srgbClr val="0070C0"/>
                    </a:solidFill>
                  </a:rPr>
                  <a:t>Аня</a:t>
                </a:r>
                <a:r>
                  <a:rPr lang="en-US" sz="2400" b="1" dirty="0" smtClean="0">
                    <a:solidFill>
                      <a:srgbClr val="0070C0"/>
                    </a:solidFill>
                  </a:rPr>
                  <a:t>:</a:t>
                </a:r>
                <a:r>
                  <a:rPr lang="ru-RU" sz="2400" b="1" dirty="0" smtClean="0">
                    <a:solidFill>
                      <a:srgbClr val="0070C0"/>
                    </a:solidFill>
                  </a:rPr>
                  <a:t> </a:t>
                </a:r>
                <a14:m>
                  <m:oMath xmlns:m="http://schemas.openxmlformats.org/officeDocument/2006/math">
                    <m:sSub>
                      <m:sSubPr>
                        <m:ctrlPr>
                          <a:rPr lang="en-US" sz="2400" b="1" i="1">
                            <a:solidFill>
                              <a:srgbClr val="0070C0"/>
                            </a:solidFill>
                            <a:latin typeface="Cambria Math" panose="02040503050406030204" pitchFamily="18" charset="0"/>
                          </a:rPr>
                        </m:ctrlPr>
                      </m:sSubPr>
                      <m:e>
                        <m:r>
                          <a:rPr lang="en-US" sz="2400" b="1">
                            <a:solidFill>
                              <a:srgbClr val="0070C0"/>
                            </a:solidFill>
                            <a:latin typeface="Cambria Math" panose="02040503050406030204" pitchFamily="18" charset="0"/>
                          </a:rPr>
                          <m:t>𝐊</m:t>
                        </m:r>
                      </m:e>
                      <m:sub>
                        <m:r>
                          <a:rPr lang="en-US" sz="2400" b="1">
                            <a:solidFill>
                              <a:srgbClr val="0070C0"/>
                            </a:solidFill>
                            <a:latin typeface="Cambria Math" panose="02040503050406030204" pitchFamily="18" charset="0"/>
                          </a:rPr>
                          <m:t>𝐀</m:t>
                        </m:r>
                        <m:r>
                          <a:rPr lang="ru-RU" sz="2400" b="1">
                            <a:solidFill>
                              <a:srgbClr val="0070C0"/>
                            </a:solidFill>
                            <a:latin typeface="Cambria Math" panose="02040503050406030204" pitchFamily="18" charset="0"/>
                          </a:rPr>
                          <m:t>ня</m:t>
                        </m:r>
                      </m:sub>
                    </m:sSub>
                    <m:r>
                      <m:rPr>
                        <m:nor/>
                      </m:rPr>
                      <a:rPr lang="en-US" sz="2400" b="1">
                        <a:solidFill>
                          <a:srgbClr val="0070C0"/>
                        </a:solidFill>
                        <a:latin typeface="Cambria Math" panose="02040503050406030204" pitchFamily="18" charset="0"/>
                      </a:rPr>
                      <m:t>a</m:t>
                    </m:r>
                    <m:r>
                      <a:rPr lang="en-US" sz="2400" b="1">
                        <a:solidFill>
                          <a:srgbClr val="0070C0"/>
                        </a:solidFill>
                        <a:latin typeface="Cambria Math" panose="02040503050406030204" pitchFamily="18" charset="0"/>
                      </a:rPr>
                      <m:t> &amp; </m:t>
                    </m:r>
                    <m:sSub>
                      <m:sSubPr>
                        <m:ctrlPr>
                          <a:rPr lang="en-US" sz="2400" b="1" i="1">
                            <a:solidFill>
                              <a:srgbClr val="0070C0"/>
                            </a:solidFill>
                            <a:latin typeface="Cambria Math" panose="02040503050406030204" pitchFamily="18" charset="0"/>
                          </a:rPr>
                        </m:ctrlPr>
                      </m:sSubPr>
                      <m:e>
                        <m:r>
                          <a:rPr lang="en-US" sz="2400" b="1">
                            <a:solidFill>
                              <a:srgbClr val="0070C0"/>
                            </a:solidFill>
                            <a:latin typeface="Cambria Math" panose="02040503050406030204" pitchFamily="18" charset="0"/>
                          </a:rPr>
                          <m:t>𝐊</m:t>
                        </m:r>
                      </m:e>
                      <m:sub>
                        <m:r>
                          <a:rPr lang="en-US" sz="2400" b="1">
                            <a:solidFill>
                              <a:srgbClr val="0070C0"/>
                            </a:solidFill>
                            <a:latin typeface="Cambria Math" panose="02040503050406030204" pitchFamily="18" charset="0"/>
                          </a:rPr>
                          <m:t>𝐀</m:t>
                        </m:r>
                        <m:r>
                          <a:rPr lang="ru-RU" sz="2400" b="1">
                            <a:solidFill>
                              <a:srgbClr val="0070C0"/>
                            </a:solidFill>
                            <a:latin typeface="Cambria Math" panose="02040503050406030204" pitchFamily="18" charset="0"/>
                          </a:rPr>
                          <m:t>ня</m:t>
                        </m:r>
                      </m:sub>
                    </m:sSub>
                    <m:r>
                      <m:rPr>
                        <m:nor/>
                      </m:rPr>
                      <a:rPr lang="en-US" sz="2400" b="1">
                        <a:solidFill>
                          <a:srgbClr val="0070C0"/>
                        </a:solidFill>
                        <a:latin typeface="Cambria Math" panose="02040503050406030204" pitchFamily="18" charset="0"/>
                      </a:rPr>
                      <m:t>p</m:t>
                    </m:r>
                    <m:r>
                      <m:rPr>
                        <m:nor/>
                      </m:rPr>
                      <a:rPr lang="en-US" sz="2400" b="1">
                        <a:solidFill>
                          <a:srgbClr val="0070C0"/>
                        </a:solidFill>
                        <a:latin typeface="Cambria Math" panose="02040503050406030204" pitchFamily="18" charset="0"/>
                      </a:rPr>
                      <m:t> &amp;</m:t>
                    </m:r>
                    <m:sSub>
                      <m:sSubPr>
                        <m:ctrlPr>
                          <a:rPr lang="en-US" sz="2400" b="1" i="1">
                            <a:solidFill>
                              <a:srgbClr val="0070C0"/>
                            </a:solidFill>
                            <a:latin typeface="Cambria Math" panose="02040503050406030204" pitchFamily="18" charset="0"/>
                          </a:rPr>
                        </m:ctrlPr>
                      </m:sSubPr>
                      <m:e>
                        <m:r>
                          <a:rPr lang="en-US" sz="2400" b="1">
                            <a:solidFill>
                              <a:srgbClr val="0070C0"/>
                            </a:solidFill>
                            <a:latin typeface="Cambria Math" panose="02040503050406030204" pitchFamily="18" charset="0"/>
                          </a:rPr>
                          <m:t> </m:t>
                        </m:r>
                        <m:r>
                          <a:rPr lang="en-US" sz="2400" b="1">
                            <a:solidFill>
                              <a:srgbClr val="0070C0"/>
                            </a:solidFill>
                            <a:latin typeface="Cambria Math" panose="02040503050406030204" pitchFamily="18" charset="0"/>
                          </a:rPr>
                          <m:t>𝐊</m:t>
                        </m:r>
                      </m:e>
                      <m:sub>
                        <m:r>
                          <a:rPr lang="en-US" sz="2400" b="1">
                            <a:solidFill>
                              <a:srgbClr val="0070C0"/>
                            </a:solidFill>
                            <a:latin typeface="Cambria Math" panose="02040503050406030204" pitchFamily="18" charset="0"/>
                          </a:rPr>
                          <m:t>𝐀</m:t>
                        </m:r>
                        <m:r>
                          <a:rPr lang="ru-RU" sz="2400" b="1">
                            <a:solidFill>
                              <a:srgbClr val="0070C0"/>
                            </a:solidFill>
                            <a:latin typeface="Cambria Math" panose="02040503050406030204" pitchFamily="18" charset="0"/>
                          </a:rPr>
                          <m:t>ня</m:t>
                        </m:r>
                      </m:sub>
                    </m:sSub>
                    <m:r>
                      <m:rPr>
                        <m:nor/>
                      </m:rPr>
                      <a:rPr lang="en-US" sz="2400" b="1">
                        <a:solidFill>
                          <a:srgbClr val="0070C0"/>
                        </a:solidFill>
                        <a:latin typeface="Cambria Math" panose="02040503050406030204" pitchFamily="18" charset="0"/>
                      </a:rPr>
                      <m:t>g</m:t>
                    </m:r>
                  </m:oMath>
                </a14:m>
                <a:r>
                  <a:rPr lang="en-US" sz="2400" b="1" dirty="0">
                    <a:solidFill>
                      <a:srgbClr val="0070C0"/>
                    </a:solidFill>
                  </a:rPr>
                  <a:t> </a:t>
                </a:r>
                <a14:m>
                  <m:oMath xmlns:m="http://schemas.openxmlformats.org/officeDocument/2006/math">
                    <m:r>
                      <a:rPr lang="en-US" sz="2400" b="1">
                        <a:solidFill>
                          <a:srgbClr val="0070C0"/>
                        </a:solidFill>
                        <a:latin typeface="Cambria Math" panose="02040503050406030204" pitchFamily="18" charset="0"/>
                        <a:ea typeface="Cambria Math" panose="02040503050406030204" pitchFamily="18" charset="0"/>
                        <a:cs typeface="Arial" panose="020B0604020202020204" pitchFamily="34" charset="0"/>
                      </a:rPr>
                      <m:t>&amp; </m:t>
                    </m:r>
                    <m:sSub>
                      <m:sSubPr>
                        <m:ctrlPr>
                          <a:rPr lang="ru-RU" sz="2400" b="1" i="1">
                            <a:solidFill>
                              <a:srgbClr val="0070C0"/>
                            </a:solidFill>
                            <a:latin typeface="Cambria Math" panose="02040503050406030204" pitchFamily="18" charset="0"/>
                            <a:ea typeface="Cambria Math" panose="02040503050406030204" pitchFamily="18" charset="0"/>
                            <a:cs typeface="Arial" panose="020B0604020202020204" pitchFamily="34" charset="0"/>
                          </a:rPr>
                        </m:ctrlPr>
                      </m:sSubPr>
                      <m:e>
                        <m:r>
                          <a:rPr lang="en-US" sz="2400" b="1">
                            <a:solidFill>
                              <a:srgbClr val="0070C0"/>
                            </a:solidFill>
                            <a:latin typeface="Cambria Math" panose="02040503050406030204" pitchFamily="18" charset="0"/>
                            <a:ea typeface="Cambria Math" panose="02040503050406030204" pitchFamily="18" charset="0"/>
                            <a:cs typeface="Arial" panose="020B0604020202020204" pitchFamily="34" charset="0"/>
                          </a:rPr>
                          <m:t>𝐊</m:t>
                        </m:r>
                      </m:e>
                      <m:sub>
                        <m:r>
                          <a:rPr lang="ru-RU" sz="2400" b="1">
                            <a:solidFill>
                              <a:srgbClr val="0070C0"/>
                            </a:solidFill>
                            <a:latin typeface="Cambria Math" panose="02040503050406030204" pitchFamily="18" charset="0"/>
                            <a:ea typeface="Cambria Math" panose="02040503050406030204" pitchFamily="18" charset="0"/>
                            <a:cs typeface="Arial" panose="020B0604020202020204" pitchFamily="34" charset="0"/>
                          </a:rPr>
                          <m:t>Аня</m:t>
                        </m:r>
                      </m:sub>
                    </m:sSub>
                    <m:r>
                      <a:rPr lang="en-US" sz="2400" b="1">
                        <a:solidFill>
                          <a:srgbClr val="0070C0"/>
                        </a:solidFill>
                        <a:latin typeface="Cambria Math" panose="02040503050406030204" pitchFamily="18" charset="0"/>
                        <a:ea typeface="Cambria Math" panose="02040503050406030204" pitchFamily="18" charset="0"/>
                        <a:cs typeface="Arial" panose="020B0604020202020204" pitchFamily="34" charset="0"/>
                      </a:rPr>
                      <m:t>𝐁</m:t>
                    </m:r>
                  </m:oMath>
                </a14:m>
                <a:r>
                  <a:rPr lang="ru-RU" sz="2400" b="1" dirty="0">
                    <a:solidFill>
                      <a:srgbClr val="0070C0"/>
                    </a:solidFill>
                    <a:ea typeface="Cambria Math" panose="02040503050406030204" pitchFamily="18" charset="0"/>
                    <a:cs typeface="Arial" panose="020B0604020202020204" pitchFamily="34" charset="0"/>
                  </a:rPr>
                  <a:t> </a:t>
                </a:r>
                <a14:m>
                  <m:oMath xmlns:m="http://schemas.openxmlformats.org/officeDocument/2006/math">
                    <m:r>
                      <a:rPr lang="en-US" sz="2400" b="1">
                        <a:solidFill>
                          <a:srgbClr val="0070C0"/>
                        </a:solidFill>
                        <a:latin typeface="Cambria Math" panose="02040503050406030204" pitchFamily="18" charset="0"/>
                        <a:ea typeface="Cambria Math" panose="02040503050406030204" pitchFamily="18" charset="0"/>
                      </a:rPr>
                      <m:t>→</m:t>
                    </m:r>
                  </m:oMath>
                </a14:m>
                <a:r>
                  <a:rPr lang="en-US" sz="2400" b="1" dirty="0">
                    <a:solidFill>
                      <a:schemeClr val="accent1">
                        <a:lumMod val="75000"/>
                      </a:schemeClr>
                    </a:solidFill>
                    <a:latin typeface="Cambria Math" panose="02040503050406030204" pitchFamily="18" charset="0"/>
                  </a:rPr>
                  <a:t> </a:t>
                </a:r>
                <a14:m>
                  <m:oMath xmlns:m="http://schemas.openxmlformats.org/officeDocument/2006/math">
                    <m:sSub>
                      <m:sSubPr>
                        <m:ctrlPr>
                          <a:rPr lang="ru-RU" sz="2400" b="1" i="1">
                            <a:solidFill>
                              <a:srgbClr val="0070C0"/>
                            </a:solidFill>
                            <a:latin typeface="Cambria Math" panose="02040503050406030204" pitchFamily="18" charset="0"/>
                            <a:ea typeface="Cambria Math" panose="02040503050406030204" pitchFamily="18" charset="0"/>
                            <a:cs typeface="Arial" panose="020B0604020202020204" pitchFamily="34" charset="0"/>
                          </a:rPr>
                        </m:ctrlPr>
                      </m:sSubPr>
                      <m:e>
                        <m:r>
                          <a:rPr lang="en-US" sz="2400" b="1">
                            <a:solidFill>
                              <a:srgbClr val="0070C0"/>
                            </a:solidFill>
                            <a:latin typeface="Cambria Math" panose="02040503050406030204" pitchFamily="18" charset="0"/>
                            <a:ea typeface="Cambria Math" panose="02040503050406030204" pitchFamily="18" charset="0"/>
                            <a:cs typeface="Arial" panose="020B0604020202020204" pitchFamily="34" charset="0"/>
                          </a:rPr>
                          <m:t>𝐊</m:t>
                        </m:r>
                      </m:e>
                      <m:sub>
                        <m:r>
                          <a:rPr lang="ru-RU" sz="2400" b="1">
                            <a:solidFill>
                              <a:srgbClr val="0070C0"/>
                            </a:solidFill>
                            <a:latin typeface="Cambria Math" panose="02040503050406030204" pitchFamily="18" charset="0"/>
                            <a:ea typeface="Cambria Math" panose="02040503050406030204" pitchFamily="18" charset="0"/>
                            <a:cs typeface="Arial" panose="020B0604020202020204" pitchFamily="34" charset="0"/>
                          </a:rPr>
                          <m:t>Аня</m:t>
                        </m:r>
                      </m:sub>
                    </m:sSub>
                    <m:r>
                      <a:rPr lang="en-US" sz="2400" b="1">
                        <a:solidFill>
                          <a:srgbClr val="0070C0"/>
                        </a:solidFill>
                        <a:latin typeface="Cambria Math" panose="02040503050406030204" pitchFamily="18" charset="0"/>
                        <a:ea typeface="Cambria Math" panose="02040503050406030204" pitchFamily="18" charset="0"/>
                        <a:cs typeface="Arial" panose="020B0604020202020204" pitchFamily="34" charset="0"/>
                      </a:rPr>
                      <m:t>𝐊𝐞𝐲</m:t>
                    </m:r>
                  </m:oMath>
                </a14:m>
                <a:r>
                  <a:rPr lang="en-US" sz="2400" b="1" dirty="0">
                    <a:solidFill>
                      <a:srgbClr val="0070C0"/>
                    </a:solidFill>
                    <a:latin typeface="Cambria Math" panose="02040503050406030204" pitchFamily="18" charset="0"/>
                    <a:ea typeface="Cambria Math" panose="02040503050406030204" pitchFamily="18" charset="0"/>
                    <a:cs typeface="Arial" panose="020B0604020202020204" pitchFamily="34" charset="0"/>
                  </a:rPr>
                  <a:t> </a:t>
                </a:r>
                <a:r>
                  <a:rPr lang="en-US" sz="2400" dirty="0">
                    <a:latin typeface="Cambria Math" panose="02040503050406030204" pitchFamily="18" charset="0"/>
                    <a:ea typeface="Cambria Math" panose="02040503050406030204" pitchFamily="18" charset="0"/>
                    <a:cs typeface="Arial" panose="020B0604020202020204" pitchFamily="34" charset="0"/>
                  </a:rPr>
                  <a:t>(</a:t>
                </a:r>
                <a:r>
                  <a:rPr lang="ru-RU" sz="2400" dirty="0">
                    <a:latin typeface="Cambria Math" panose="02040503050406030204" pitchFamily="18" charset="0"/>
                    <a:ea typeface="Cambria Math" panose="02040503050406030204" pitchFamily="18" charset="0"/>
                    <a:cs typeface="Arial" panose="020B0604020202020204" pitchFamily="34" charset="0"/>
                  </a:rPr>
                  <a:t>акс.4</a:t>
                </a:r>
                <a:r>
                  <a:rPr lang="en-US" sz="2400" dirty="0">
                    <a:latin typeface="Cambria Math" panose="02040503050406030204" pitchFamily="18" charset="0"/>
                    <a:ea typeface="Cambria Math" panose="02040503050406030204" pitchFamily="18" charset="0"/>
                    <a:cs typeface="Arial" panose="020B0604020202020204" pitchFamily="34" charset="0"/>
                  </a:rPr>
                  <a:t>)</a:t>
                </a:r>
              </a:p>
              <a:p>
                <a:pPr marL="0" indent="0">
                  <a:buNone/>
                </a:pPr>
                <a:r>
                  <a:rPr lang="ru-RU" sz="2400" b="1" dirty="0" smtClean="0">
                    <a:solidFill>
                      <a:schemeClr val="accent1">
                        <a:lumMod val="75000"/>
                      </a:schemeClr>
                    </a:solidFill>
                    <a:latin typeface="Cambria Math" panose="02040503050406030204" pitchFamily="18" charset="0"/>
                  </a:rPr>
                  <a:t>Борис</a:t>
                </a:r>
                <a:r>
                  <a:rPr lang="en-US" sz="2400" b="1" dirty="0" smtClean="0">
                    <a:solidFill>
                      <a:schemeClr val="accent1">
                        <a:lumMod val="75000"/>
                      </a:schemeClr>
                    </a:solidFill>
                    <a:latin typeface="Cambria Math" panose="02040503050406030204" pitchFamily="18" charset="0"/>
                  </a:rPr>
                  <a:t>: </a:t>
                </a:r>
                <a14:m>
                  <m:oMath xmlns:m="http://schemas.openxmlformats.org/officeDocument/2006/math">
                    <m:sSub>
                      <m:sSubPr>
                        <m:ctrlPr>
                          <a:rPr lang="en-US" sz="2000" b="1" i="1">
                            <a:solidFill>
                              <a:srgbClr val="0070C0"/>
                            </a:solidFill>
                            <a:latin typeface="Cambria Math" panose="02040503050406030204" pitchFamily="18" charset="0"/>
                          </a:rPr>
                        </m:ctrlPr>
                      </m:sSubPr>
                      <m:e>
                        <m:r>
                          <a:rPr lang="en-US" sz="2000" b="1">
                            <a:solidFill>
                              <a:srgbClr val="0070C0"/>
                            </a:solidFill>
                            <a:latin typeface="Cambria Math" panose="02040503050406030204" pitchFamily="18" charset="0"/>
                          </a:rPr>
                          <m:t> </m:t>
                        </m:r>
                        <m:r>
                          <a:rPr lang="en-US" sz="2000" b="1" i="1">
                            <a:solidFill>
                              <a:srgbClr val="0070C0"/>
                            </a:solidFill>
                            <a:latin typeface="Cambria Math" panose="02040503050406030204" pitchFamily="18" charset="0"/>
                          </a:rPr>
                          <m:t>𝑲</m:t>
                        </m:r>
                      </m:e>
                      <m:sub>
                        <m:r>
                          <a:rPr lang="ru-RU" sz="2000" b="1">
                            <a:solidFill>
                              <a:srgbClr val="0070C0"/>
                            </a:solidFill>
                            <a:latin typeface="Cambria Math" panose="02040503050406030204" pitchFamily="18" charset="0"/>
                          </a:rPr>
                          <m:t>Борис</m:t>
                        </m:r>
                      </m:sub>
                    </m:sSub>
                    <m:r>
                      <m:rPr>
                        <m:nor/>
                      </m:rPr>
                      <a:rPr lang="en-US" sz="2000" b="1">
                        <a:solidFill>
                          <a:srgbClr val="0070C0"/>
                        </a:solidFill>
                        <a:latin typeface="Cambria Math" panose="02040503050406030204" pitchFamily="18" charset="0"/>
                      </a:rPr>
                      <m:t>b</m:t>
                    </m:r>
                    <m:sSub>
                      <m:sSubPr>
                        <m:ctrlPr>
                          <a:rPr lang="en-US" sz="2000" b="1" i="1">
                            <a:solidFill>
                              <a:srgbClr val="0070C0"/>
                            </a:solidFill>
                            <a:latin typeface="Cambria Math" panose="02040503050406030204" pitchFamily="18" charset="0"/>
                          </a:rPr>
                        </m:ctrlPr>
                      </m:sSubPr>
                      <m:e>
                        <m:r>
                          <a:rPr lang="en-US" sz="2000" b="1">
                            <a:solidFill>
                              <a:srgbClr val="0070C0"/>
                            </a:solidFill>
                            <a:latin typeface="Cambria Math" panose="02040503050406030204" pitchFamily="18" charset="0"/>
                          </a:rPr>
                          <m:t> &amp; </m:t>
                        </m:r>
                        <m:r>
                          <a:rPr lang="en-US" sz="2000" b="1" i="1">
                            <a:solidFill>
                              <a:srgbClr val="0070C0"/>
                            </a:solidFill>
                            <a:latin typeface="Cambria Math" panose="02040503050406030204" pitchFamily="18" charset="0"/>
                          </a:rPr>
                          <m:t>𝑲</m:t>
                        </m:r>
                      </m:e>
                      <m:sub>
                        <m:r>
                          <a:rPr lang="ru-RU" sz="2000" b="1">
                            <a:solidFill>
                              <a:srgbClr val="0070C0"/>
                            </a:solidFill>
                            <a:latin typeface="Cambria Math" panose="02040503050406030204" pitchFamily="18" charset="0"/>
                          </a:rPr>
                          <m:t>Борис</m:t>
                        </m:r>
                      </m:sub>
                    </m:sSub>
                    <m:r>
                      <m:rPr>
                        <m:nor/>
                      </m:rPr>
                      <a:rPr lang="en-US" sz="2000" b="1">
                        <a:solidFill>
                          <a:srgbClr val="0070C0"/>
                        </a:solidFill>
                        <a:latin typeface="Cambria Math" panose="02040503050406030204" pitchFamily="18" charset="0"/>
                      </a:rPr>
                      <m:t>p</m:t>
                    </m:r>
                    <m:r>
                      <m:rPr>
                        <m:nor/>
                      </m:rPr>
                      <a:rPr lang="en-US" sz="2000" b="1">
                        <a:solidFill>
                          <a:srgbClr val="0070C0"/>
                        </a:solidFill>
                        <a:latin typeface="Cambria Math" panose="02040503050406030204" pitchFamily="18" charset="0"/>
                      </a:rPr>
                      <m:t> &amp;</m:t>
                    </m:r>
                    <m:sSub>
                      <m:sSubPr>
                        <m:ctrlPr>
                          <a:rPr lang="en-US" sz="2000" b="1" i="1">
                            <a:solidFill>
                              <a:srgbClr val="0070C0"/>
                            </a:solidFill>
                            <a:latin typeface="Cambria Math" panose="02040503050406030204" pitchFamily="18" charset="0"/>
                          </a:rPr>
                        </m:ctrlPr>
                      </m:sSubPr>
                      <m:e>
                        <m:r>
                          <a:rPr lang="en-US" sz="2000" b="1">
                            <a:solidFill>
                              <a:srgbClr val="0070C0"/>
                            </a:solidFill>
                            <a:latin typeface="Cambria Math" panose="02040503050406030204" pitchFamily="18" charset="0"/>
                          </a:rPr>
                          <m:t> </m:t>
                        </m:r>
                        <m:r>
                          <a:rPr lang="en-US" sz="2000" b="1" i="1">
                            <a:solidFill>
                              <a:srgbClr val="0070C0"/>
                            </a:solidFill>
                            <a:latin typeface="Cambria Math" panose="02040503050406030204" pitchFamily="18" charset="0"/>
                          </a:rPr>
                          <m:t>𝑲</m:t>
                        </m:r>
                      </m:e>
                      <m:sub>
                        <m:r>
                          <a:rPr lang="ru-RU" sz="2000" b="1">
                            <a:solidFill>
                              <a:srgbClr val="0070C0"/>
                            </a:solidFill>
                            <a:latin typeface="Cambria Math" panose="02040503050406030204" pitchFamily="18" charset="0"/>
                          </a:rPr>
                          <m:t>Борис</m:t>
                        </m:r>
                      </m:sub>
                    </m:sSub>
                    <m:r>
                      <m:rPr>
                        <m:nor/>
                      </m:rPr>
                      <a:rPr lang="en-US" sz="2000" b="1">
                        <a:solidFill>
                          <a:srgbClr val="0070C0"/>
                        </a:solidFill>
                        <a:latin typeface="Cambria Math" panose="02040503050406030204" pitchFamily="18" charset="0"/>
                      </a:rPr>
                      <m:t>g</m:t>
                    </m:r>
                  </m:oMath>
                </a14:m>
                <a:r>
                  <a:rPr lang="en-US" sz="2000" b="1" dirty="0">
                    <a:solidFill>
                      <a:srgbClr val="0070C0"/>
                    </a:solidFill>
                    <a:ea typeface="Cambria Math" panose="02040503050406030204" pitchFamily="18" charset="0"/>
                  </a:rPr>
                  <a:t> </a:t>
                </a:r>
                <a14:m>
                  <m:oMath xmlns:m="http://schemas.openxmlformats.org/officeDocument/2006/math">
                    <m:r>
                      <a:rPr lang="en-US" sz="2000" b="1" i="1" dirty="0">
                        <a:solidFill>
                          <a:srgbClr val="0070C0"/>
                        </a:solidFill>
                        <a:latin typeface="Cambria Math" panose="02040503050406030204" pitchFamily="18" charset="0"/>
                        <a:ea typeface="Cambria Math" panose="02040503050406030204" pitchFamily="18" charset="0"/>
                      </a:rPr>
                      <m:t>&amp; </m:t>
                    </m:r>
                    <m:sSub>
                      <m:sSubPr>
                        <m:ctrlPr>
                          <a:rPr lang="ru-RU" sz="2000" b="1" i="1">
                            <a:solidFill>
                              <a:srgbClr val="0070C0"/>
                            </a:solidFill>
                            <a:latin typeface="Cambria Math" panose="02040503050406030204" pitchFamily="18" charset="0"/>
                            <a:ea typeface="Cambria Math" panose="02040503050406030204" pitchFamily="18" charset="0"/>
                            <a:cs typeface="Arial" panose="020B0604020202020204" pitchFamily="34" charset="0"/>
                          </a:rPr>
                        </m:ctrlPr>
                      </m:sSubPr>
                      <m:e>
                        <m:r>
                          <a:rPr lang="en-US" sz="2000" b="1" i="1">
                            <a:solidFill>
                              <a:srgbClr val="0070C0"/>
                            </a:solidFill>
                            <a:latin typeface="Cambria Math" panose="02040503050406030204" pitchFamily="18" charset="0"/>
                            <a:ea typeface="Cambria Math" panose="02040503050406030204" pitchFamily="18" charset="0"/>
                            <a:cs typeface="Arial" panose="020B0604020202020204" pitchFamily="34" charset="0"/>
                          </a:rPr>
                          <m:t>𝑲</m:t>
                        </m:r>
                      </m:e>
                      <m:sub>
                        <m:r>
                          <a:rPr lang="ru-RU" sz="2000" b="1">
                            <a:solidFill>
                              <a:srgbClr val="0070C0"/>
                            </a:solidFill>
                            <a:latin typeface="Cambria Math" panose="02040503050406030204" pitchFamily="18" charset="0"/>
                            <a:ea typeface="Cambria Math" panose="02040503050406030204" pitchFamily="18" charset="0"/>
                            <a:cs typeface="Arial" panose="020B0604020202020204" pitchFamily="34" charset="0"/>
                          </a:rPr>
                          <m:t>Борис</m:t>
                        </m:r>
                      </m:sub>
                    </m:sSub>
                    <m:r>
                      <a:rPr lang="en-US" sz="2000" b="1">
                        <a:solidFill>
                          <a:srgbClr val="0070C0"/>
                        </a:solidFill>
                        <a:latin typeface="Cambria Math" panose="02040503050406030204" pitchFamily="18" charset="0"/>
                        <a:ea typeface="Cambria Math" panose="02040503050406030204" pitchFamily="18" charset="0"/>
                        <a:cs typeface="Arial" panose="020B0604020202020204" pitchFamily="34" charset="0"/>
                      </a:rPr>
                      <m:t>𝐀</m:t>
                    </m:r>
                  </m:oMath>
                </a14:m>
                <a:r>
                  <a:rPr lang="ru-RU" sz="2000" b="1" dirty="0"/>
                  <a:t> </a:t>
                </a:r>
                <a14:m>
                  <m:oMath xmlns:m="http://schemas.openxmlformats.org/officeDocument/2006/math">
                    <m:r>
                      <a:rPr lang="en-US" sz="2000" b="1" i="1">
                        <a:solidFill>
                          <a:srgbClr val="0070C0"/>
                        </a:solidFill>
                        <a:latin typeface="Cambria Math" panose="02040503050406030204" pitchFamily="18" charset="0"/>
                        <a:ea typeface="Cambria Math" panose="02040503050406030204" pitchFamily="18" charset="0"/>
                      </a:rPr>
                      <m:t>→</m:t>
                    </m:r>
                    <m:sSub>
                      <m:sSubPr>
                        <m:ctrlPr>
                          <a:rPr lang="ru-RU" sz="2000" b="1" i="1">
                            <a:solidFill>
                              <a:srgbClr val="0070C0"/>
                            </a:solidFill>
                            <a:latin typeface="Cambria Math" panose="02040503050406030204" pitchFamily="18" charset="0"/>
                            <a:ea typeface="Cambria Math" panose="02040503050406030204" pitchFamily="18" charset="0"/>
                            <a:cs typeface="Arial" panose="020B0604020202020204" pitchFamily="34" charset="0"/>
                          </a:rPr>
                        </m:ctrlPr>
                      </m:sSubPr>
                      <m:e>
                        <m:r>
                          <a:rPr lang="en-US" sz="2000" b="1" i="1">
                            <a:solidFill>
                              <a:srgbClr val="0070C0"/>
                            </a:solidFill>
                            <a:latin typeface="Cambria Math" panose="02040503050406030204" pitchFamily="18" charset="0"/>
                            <a:ea typeface="Cambria Math" panose="02040503050406030204" pitchFamily="18" charset="0"/>
                            <a:cs typeface="Arial" panose="020B0604020202020204" pitchFamily="34" charset="0"/>
                          </a:rPr>
                          <m:t>𝑲</m:t>
                        </m:r>
                      </m:e>
                      <m:sub>
                        <m:r>
                          <a:rPr lang="ru-RU" sz="2000" b="1">
                            <a:solidFill>
                              <a:srgbClr val="0070C0"/>
                            </a:solidFill>
                            <a:latin typeface="Cambria Math" panose="02040503050406030204" pitchFamily="18" charset="0"/>
                            <a:ea typeface="Cambria Math" panose="02040503050406030204" pitchFamily="18" charset="0"/>
                            <a:cs typeface="Arial" panose="020B0604020202020204" pitchFamily="34" charset="0"/>
                          </a:rPr>
                          <m:t>Борис</m:t>
                        </m:r>
                      </m:sub>
                    </m:sSub>
                    <m:r>
                      <a:rPr lang="en-US" sz="2000" b="1" i="1">
                        <a:solidFill>
                          <a:srgbClr val="0070C0"/>
                        </a:solidFill>
                        <a:latin typeface="Cambria Math" panose="02040503050406030204" pitchFamily="18" charset="0"/>
                        <a:ea typeface="Cambria Math" panose="02040503050406030204" pitchFamily="18" charset="0"/>
                        <a:cs typeface="Arial" panose="020B0604020202020204" pitchFamily="34" charset="0"/>
                      </a:rPr>
                      <m:t>𝑲𝒆𝒚</m:t>
                    </m:r>
                    <m:r>
                      <a:rPr lang="en-US" sz="2000" b="1">
                        <a:solidFill>
                          <a:srgbClr val="0070C0"/>
                        </a:solidFill>
                        <a:latin typeface="Cambria Math" panose="02040503050406030204" pitchFamily="18" charset="0"/>
                        <a:ea typeface="Cambria Math" panose="02040503050406030204" pitchFamily="18" charset="0"/>
                        <a:cs typeface="Arial" panose="020B0604020202020204" pitchFamily="34" charset="0"/>
                      </a:rPr>
                      <m:t> </m:t>
                    </m:r>
                  </m:oMath>
                </a14:m>
                <a:r>
                  <a:rPr lang="en-US" sz="2000" dirty="0">
                    <a:latin typeface="Cambria Math" panose="02040503050406030204" pitchFamily="18" charset="0"/>
                    <a:ea typeface="Cambria Math" panose="02040503050406030204" pitchFamily="18" charset="0"/>
                    <a:cs typeface="Arial" panose="020B0604020202020204" pitchFamily="34" charset="0"/>
                  </a:rPr>
                  <a:t>(</a:t>
                </a:r>
                <a:r>
                  <a:rPr lang="ru-RU" sz="2000" dirty="0">
                    <a:latin typeface="Cambria Math" panose="02040503050406030204" pitchFamily="18" charset="0"/>
                    <a:ea typeface="Cambria Math" panose="02040503050406030204" pitchFamily="18" charset="0"/>
                    <a:cs typeface="Arial" panose="020B0604020202020204" pitchFamily="34" charset="0"/>
                  </a:rPr>
                  <a:t>акс.4</a:t>
                </a:r>
                <a:r>
                  <a:rPr lang="en-US" sz="2000" dirty="0">
                    <a:latin typeface="Cambria Math" panose="02040503050406030204" pitchFamily="18" charset="0"/>
                    <a:ea typeface="Cambria Math" panose="02040503050406030204" pitchFamily="18" charset="0"/>
                    <a:cs typeface="Arial" panose="020B0604020202020204" pitchFamily="34" charset="0"/>
                  </a:rPr>
                  <a:t>)</a:t>
                </a:r>
                <a:endParaRPr lang="ru-RU" sz="2000" dirty="0"/>
              </a:p>
              <a:p>
                <a:pPr marL="0" indent="0">
                  <a:buNone/>
                </a:pPr>
                <a:endParaRPr lang="ru-RU" sz="2400" dirty="0">
                  <a:ea typeface="Cambria Math" panose="02040503050406030204" pitchFamily="18" charset="0"/>
                  <a:cs typeface="Arial" panose="020B0604020202020204" pitchFamily="34" charset="0"/>
                </a:endParaRPr>
              </a:p>
              <a:p>
                <a:pPr marL="0" indent="0">
                  <a:buNone/>
                </a:pPr>
                <a:endParaRPr lang="ru-RU" dirty="0"/>
              </a:p>
            </p:txBody>
          </p:sp>
        </mc:Choice>
        <mc:Fallback xmlns="">
          <p:sp>
            <p:nvSpPr>
              <p:cNvPr id="3" name="Объект 2"/>
              <p:cNvSpPr>
                <a:spLocks noGrp="1" noRot="1" noChangeAspect="1" noMove="1" noResize="1" noEditPoints="1" noAdjustHandles="1" noChangeArrowheads="1" noChangeShapeType="1" noTextEdit="1"/>
              </p:cNvSpPr>
              <p:nvPr>
                <p:ph idx="1"/>
              </p:nvPr>
            </p:nvSpPr>
            <p:spPr>
              <a:xfrm>
                <a:off x="251520" y="548680"/>
                <a:ext cx="8568952" cy="6120679"/>
              </a:xfrm>
              <a:blipFill rotWithShape="0">
                <a:blip r:embed="rId2"/>
                <a:stretch>
                  <a:fillRect l="-1422" t="-2191" r="-996"/>
                </a:stretch>
              </a:blipFill>
            </p:spPr>
            <p:txBody>
              <a:bodyPr/>
              <a:lstStyle/>
              <a:p>
                <a:r>
                  <a:rPr lang="ru-RU">
                    <a:noFill/>
                  </a:rPr>
                  <a:t> </a:t>
                </a:r>
              </a:p>
            </p:txBody>
          </p:sp>
        </mc:Fallback>
      </mc:AlternateContent>
    </p:spTree>
    <p:extLst>
      <p:ext uri="{BB962C8B-B14F-4D97-AF65-F5344CB8AC3E}">
        <p14:creationId xmlns:p14="http://schemas.microsoft.com/office/powerpoint/2010/main" val="2956007746"/>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Заголовок 1"/>
              <p:cNvSpPr>
                <a:spLocks noGrp="1"/>
              </p:cNvSpPr>
              <p:nvPr>
                <p:ph type="title"/>
              </p:nvPr>
            </p:nvSpPr>
            <p:spPr/>
            <p:txBody>
              <a:bodyPr>
                <a:normAutofit/>
              </a:bodyPr>
              <a:lstStyle/>
              <a:p>
                <a:r>
                  <a:rPr lang="ru-RU" sz="4000" dirty="0" smtClean="0"/>
                  <a:t>Итоги </a:t>
                </a:r>
                <a:r>
                  <a:rPr lang="en-US" sz="4000" dirty="0" smtClean="0">
                    <a:solidFill>
                      <a:schemeClr val="accent6">
                        <a:lumMod val="75000"/>
                      </a:schemeClr>
                    </a:solidFill>
                  </a:rPr>
                  <a:t>HTTPS</a:t>
                </a:r>
                <a14:m>
                  <m:oMath xmlns:m="http://schemas.openxmlformats.org/officeDocument/2006/math">
                    <m:r>
                      <a:rPr lang="en-US" sz="4000" i="1" smtClean="0">
                        <a:solidFill>
                          <a:srgbClr val="0070C0"/>
                        </a:solidFill>
                        <a:latin typeface="Cambria Math" panose="02040503050406030204" pitchFamily="18" charset="0"/>
                        <a:ea typeface="Cambria Math" panose="02040503050406030204" pitchFamily="18" charset="0"/>
                      </a:rPr>
                      <m:t>≈</m:t>
                    </m:r>
                  </m:oMath>
                </a14:m>
                <a:r>
                  <a:rPr lang="ru-RU" sz="4000" dirty="0" err="1" smtClean="0">
                    <a:solidFill>
                      <a:schemeClr val="accent4">
                        <a:lumMod val="75000"/>
                      </a:schemeClr>
                    </a:solidFill>
                  </a:rPr>
                  <a:t>Диффи</a:t>
                </a:r>
                <a:r>
                  <a:rPr lang="ru-RU" sz="4000" dirty="0" smtClean="0">
                    <a:solidFill>
                      <a:schemeClr val="accent4">
                        <a:lumMod val="75000"/>
                      </a:schemeClr>
                    </a:solidFill>
                  </a:rPr>
                  <a:t> </a:t>
                </a:r>
                <a:r>
                  <a:rPr lang="ru-RU" sz="4000" dirty="0">
                    <a:solidFill>
                      <a:schemeClr val="accent4">
                        <a:lumMod val="75000"/>
                      </a:schemeClr>
                    </a:solidFill>
                  </a:rPr>
                  <a:t>— </a:t>
                </a:r>
                <a:r>
                  <a:rPr lang="ru-RU" sz="4000" dirty="0" err="1">
                    <a:solidFill>
                      <a:schemeClr val="accent4">
                        <a:lumMod val="75000"/>
                      </a:schemeClr>
                    </a:solidFill>
                  </a:rPr>
                  <a:t>Хеллмана</a:t>
                </a:r>
                <a:endParaRPr lang="ru-RU" sz="4000" dirty="0">
                  <a:solidFill>
                    <a:schemeClr val="accent4">
                      <a:lumMod val="75000"/>
                    </a:schemeClr>
                  </a:solidFill>
                </a:endParaRPr>
              </a:p>
            </p:txBody>
          </p:sp>
        </mc:Choice>
        <mc:Fallback xmlns="">
          <p:sp>
            <p:nvSpPr>
              <p:cNvPr id="2" name="Заголовок 1"/>
              <p:cNvSpPr>
                <a:spLocks noGrp="1" noRot="1" noChangeAspect="1" noMove="1" noResize="1" noEditPoints="1" noAdjustHandles="1" noChangeArrowheads="1" noChangeShapeType="1" noTextEdit="1"/>
              </p:cNvSpPr>
              <p:nvPr>
                <p:ph type="title"/>
              </p:nvPr>
            </p:nvSpPr>
            <p:spPr>
              <a:blipFill rotWithShape="0">
                <a:blip r:embed="rId2"/>
                <a:stretch>
                  <a:fillRect l="-2705"/>
                </a:stretch>
              </a:blipFill>
            </p:spPr>
            <p:txBody>
              <a:bodyPr/>
              <a:lstStyle/>
              <a:p>
                <a:r>
                  <a:rPr lang="ru-RU">
                    <a:noFill/>
                  </a:rPr>
                  <a:t> </a:t>
                </a:r>
              </a:p>
            </p:txBody>
          </p:sp>
        </mc:Fallback>
      </mc:AlternateContent>
      <p:sp>
        <p:nvSpPr>
          <p:cNvPr id="3" name="Объект 2"/>
          <p:cNvSpPr>
            <a:spLocks noGrp="1"/>
          </p:cNvSpPr>
          <p:nvPr>
            <p:ph idx="1"/>
          </p:nvPr>
        </p:nvSpPr>
        <p:spPr>
          <a:xfrm>
            <a:off x="323528" y="1825624"/>
            <a:ext cx="8496944" cy="4771728"/>
          </a:xfrm>
        </p:spPr>
        <p:txBody>
          <a:bodyPr>
            <a:normAutofit fontScale="85000" lnSpcReduction="20000"/>
          </a:bodyPr>
          <a:lstStyle/>
          <a:p>
            <a:r>
              <a:rPr lang="ru-RU" dirty="0"/>
              <a:t>	</a:t>
            </a:r>
            <a:r>
              <a:rPr lang="en-US" dirty="0" smtClean="0">
                <a:solidFill>
                  <a:schemeClr val="accent1">
                    <a:lumMod val="75000"/>
                  </a:schemeClr>
                </a:solidFill>
              </a:rPr>
              <a:t>HTTPS</a:t>
            </a:r>
            <a:r>
              <a:rPr lang="ru-RU" dirty="0" smtClean="0"/>
              <a:t> </a:t>
            </a:r>
            <a:r>
              <a:rPr lang="ru-RU" dirty="0"/>
              <a:t>– гибридная криптографическая система. Это означает, что она использует несколько криптографических подходов, которые </a:t>
            </a:r>
            <a:r>
              <a:rPr lang="ru-RU" dirty="0" smtClean="0"/>
              <a:t>мы рассмотрели ранее:</a:t>
            </a:r>
            <a:r>
              <a:rPr lang="ru-RU" dirty="0"/>
              <a:t/>
            </a:r>
            <a:br>
              <a:rPr lang="ru-RU" dirty="0"/>
            </a:br>
            <a:r>
              <a:rPr lang="ru-RU" dirty="0"/>
              <a:t/>
            </a:r>
            <a:br>
              <a:rPr lang="ru-RU" dirty="0"/>
            </a:br>
            <a:r>
              <a:rPr lang="ru-RU" dirty="0"/>
              <a:t>1) </a:t>
            </a:r>
            <a:r>
              <a:rPr lang="ru-RU" dirty="0">
                <a:solidFill>
                  <a:schemeClr val="accent1">
                    <a:lumMod val="75000"/>
                  </a:schemeClr>
                </a:solidFill>
              </a:rPr>
              <a:t> Симметричное шифрование</a:t>
            </a:r>
            <a:r>
              <a:rPr lang="ru-RU" dirty="0"/>
              <a:t>, использующее секретный ключ для дальнейшего шифрования запросов и ответов.</a:t>
            </a:r>
            <a:br>
              <a:rPr lang="ru-RU" dirty="0"/>
            </a:br>
            <a:r>
              <a:rPr lang="ru-RU" dirty="0"/>
              <a:t>2) </a:t>
            </a:r>
            <a:r>
              <a:rPr lang="ru-RU" dirty="0">
                <a:solidFill>
                  <a:schemeClr val="accent1">
                    <a:lumMod val="75000"/>
                  </a:schemeClr>
                </a:solidFill>
              </a:rPr>
              <a:t> Ассиметричное шифрование</a:t>
            </a:r>
            <a:r>
              <a:rPr lang="ru-RU" dirty="0"/>
              <a:t> </a:t>
            </a:r>
            <a:r>
              <a:rPr lang="ru-RU" dirty="0" smtClean="0"/>
              <a:t>для аутентификации </a:t>
            </a:r>
            <a:r>
              <a:rPr lang="ru-RU" dirty="0"/>
              <a:t>(то есть удостоверения в том, что вы – тот за кого себя выдаете). </a:t>
            </a:r>
            <a:endParaRPr lang="ru-RU" dirty="0" smtClean="0"/>
          </a:p>
          <a:p>
            <a:r>
              <a:rPr lang="ru-RU" dirty="0"/>
              <a:t>Э</a:t>
            </a:r>
            <a:r>
              <a:rPr lang="ru-RU" dirty="0" smtClean="0"/>
              <a:t>пистемическая </a:t>
            </a:r>
            <a:r>
              <a:rPr lang="ru-RU" dirty="0"/>
              <a:t>логика </a:t>
            </a:r>
            <a:r>
              <a:rPr lang="ru-RU" dirty="0" smtClean="0"/>
              <a:t>помогла </a:t>
            </a:r>
            <a:r>
              <a:rPr lang="ru-RU" dirty="0"/>
              <a:t>нам проверить правильность работы </a:t>
            </a:r>
            <a:r>
              <a:rPr lang="ru-RU" dirty="0" smtClean="0"/>
              <a:t>разработанного протокола, </a:t>
            </a:r>
            <a:r>
              <a:rPr lang="ru-RU" dirty="0"/>
              <a:t>еще на стадии проектирования. Благодаря </a:t>
            </a:r>
            <a:r>
              <a:rPr lang="ru-RU" dirty="0" smtClean="0"/>
              <a:t>логики, </a:t>
            </a:r>
            <a:r>
              <a:rPr lang="ru-RU" dirty="0"/>
              <a:t>мы сформулировали о</a:t>
            </a:r>
            <a:r>
              <a:rPr lang="ru-RU" dirty="0" smtClean="0"/>
              <a:t>сновные аксиомы. </a:t>
            </a:r>
            <a:r>
              <a:rPr lang="ru-RU" dirty="0"/>
              <a:t>Убедились в том, что протокол </a:t>
            </a:r>
            <a:r>
              <a:rPr lang="ru-RU" dirty="0" err="1">
                <a:solidFill>
                  <a:schemeClr val="accent4">
                    <a:lumMod val="75000"/>
                  </a:schemeClr>
                </a:solidFill>
              </a:rPr>
              <a:t>Диффи</a:t>
            </a:r>
            <a:r>
              <a:rPr lang="ru-RU" dirty="0">
                <a:solidFill>
                  <a:schemeClr val="accent4">
                    <a:lumMod val="75000"/>
                  </a:schemeClr>
                </a:solidFill>
              </a:rPr>
              <a:t> — </a:t>
            </a:r>
            <a:r>
              <a:rPr lang="ru-RU" dirty="0" err="1">
                <a:solidFill>
                  <a:schemeClr val="accent4">
                    <a:lumMod val="75000"/>
                  </a:schemeClr>
                </a:solidFill>
              </a:rPr>
              <a:t>Хеллмана</a:t>
            </a:r>
            <a:r>
              <a:rPr lang="ru-RU" dirty="0"/>
              <a:t> </a:t>
            </a:r>
            <a:r>
              <a:rPr lang="ru-RU" dirty="0" smtClean="0"/>
              <a:t>не </a:t>
            </a:r>
            <a:r>
              <a:rPr lang="ru-RU" dirty="0"/>
              <a:t>удовлетворяет нашим требованиям и смоделировали </a:t>
            </a:r>
            <a:r>
              <a:rPr lang="ru-RU" dirty="0" smtClean="0"/>
              <a:t>его модификацию </a:t>
            </a:r>
            <a:r>
              <a:rPr lang="en-US" dirty="0" smtClean="0">
                <a:solidFill>
                  <a:schemeClr val="accent6">
                    <a:lumMod val="75000"/>
                  </a:schemeClr>
                </a:solidFill>
              </a:rPr>
              <a:t>HTTPS</a:t>
            </a:r>
            <a:r>
              <a:rPr lang="ru-RU" dirty="0" smtClean="0"/>
              <a:t>, </a:t>
            </a:r>
            <a:r>
              <a:rPr lang="ru-RU" dirty="0"/>
              <a:t>которая работает по </a:t>
            </a:r>
            <a:r>
              <a:rPr lang="ru-RU" dirty="0" smtClean="0">
                <a:solidFill>
                  <a:schemeClr val="accent6">
                    <a:lumMod val="75000"/>
                  </a:schemeClr>
                </a:solidFill>
              </a:rPr>
              <a:t>аксиомам 1-6</a:t>
            </a:r>
            <a:r>
              <a:rPr lang="en-US" dirty="0" smtClean="0">
                <a:solidFill>
                  <a:schemeClr val="accent6">
                    <a:lumMod val="75000"/>
                  </a:schemeClr>
                </a:solidFill>
              </a:rPr>
              <a:t> </a:t>
            </a:r>
            <a:r>
              <a:rPr lang="ru-RU" dirty="0" smtClean="0"/>
              <a:t>и </a:t>
            </a:r>
            <a:r>
              <a:rPr lang="ru-RU" dirty="0"/>
              <a:t>позволяет пользователям быть уверенными в своем собеседнике и конфиденциальности данных.</a:t>
            </a:r>
          </a:p>
          <a:p>
            <a:endParaRPr lang="ru-RU" dirty="0"/>
          </a:p>
        </p:txBody>
      </p:sp>
    </p:spTree>
    <p:extLst>
      <p:ext uri="{BB962C8B-B14F-4D97-AF65-F5344CB8AC3E}">
        <p14:creationId xmlns:p14="http://schemas.microsoft.com/office/powerpoint/2010/main" val="1859727683"/>
      </p:ext>
    </p:extLst>
  </p:cSld>
  <p:clrMapOvr>
    <a:masterClrMapping/>
  </p:clrMapOvr>
  <p:transition spd="med">
    <p:pull/>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3"/>
          <p:cNvSpPr>
            <a:spLocks noGrp="1"/>
          </p:cNvSpPr>
          <p:nvPr>
            <p:ph type="title"/>
          </p:nvPr>
        </p:nvSpPr>
        <p:spPr/>
        <p:txBody>
          <a:bodyPr/>
          <a:lstStyle/>
          <a:p>
            <a:r>
              <a:rPr lang="ru-RU" dirty="0" smtClean="0"/>
              <a:t>Заключение</a:t>
            </a:r>
            <a:endParaRPr lang="ru-RU" dirty="0"/>
          </a:p>
        </p:txBody>
      </p:sp>
      <p:sp>
        <p:nvSpPr>
          <p:cNvPr id="5" name="Объект 4"/>
          <p:cNvSpPr>
            <a:spLocks noGrp="1"/>
          </p:cNvSpPr>
          <p:nvPr>
            <p:ph idx="1"/>
          </p:nvPr>
        </p:nvSpPr>
        <p:spPr>
          <a:xfrm>
            <a:off x="323528" y="1340768"/>
            <a:ext cx="8424936" cy="5328592"/>
          </a:xfrm>
        </p:spPr>
        <p:txBody>
          <a:bodyPr>
            <a:noAutofit/>
          </a:bodyPr>
          <a:lstStyle/>
          <a:p>
            <a:pPr marL="0" indent="0">
              <a:buNone/>
            </a:pPr>
            <a:r>
              <a:rPr lang="ru-RU" sz="2000" dirty="0" smtClean="0"/>
              <a:t>В </a:t>
            </a:r>
            <a:r>
              <a:rPr lang="ru-RU" sz="2000" dirty="0"/>
              <a:t>данной работе была рассмотрена эпистемическая логика. На пути мы столкнулись с проблемой  логического всезнания, которую мы решили с помощью семантики возможных миров и динамической эпистемической логики.</a:t>
            </a:r>
          </a:p>
          <a:p>
            <a:pPr marL="0" indent="0">
              <a:buNone/>
            </a:pPr>
            <a:r>
              <a:rPr lang="ru-RU" sz="2000" dirty="0"/>
              <a:t>	Данная логика имеет достаточно широкую область применения, как в философских, теоретических, так и в практических сферах. Например</a:t>
            </a:r>
            <a:r>
              <a:rPr lang="en-US" sz="2000" dirty="0"/>
              <a:t>:</a:t>
            </a:r>
            <a:endParaRPr lang="ru-RU" sz="2000" dirty="0"/>
          </a:p>
          <a:p>
            <a:r>
              <a:rPr lang="ru-RU" sz="2000" dirty="0"/>
              <a:t>Протоколы безопасного сетевого взаимодействия</a:t>
            </a:r>
          </a:p>
          <a:p>
            <a:r>
              <a:rPr lang="ru-RU" sz="2000" dirty="0"/>
              <a:t>Моделирование эпистемических действий (речь - коммуникация и др.)</a:t>
            </a:r>
          </a:p>
          <a:p>
            <a:r>
              <a:rPr lang="ru-RU" sz="2000" dirty="0"/>
              <a:t>Теория игр</a:t>
            </a:r>
          </a:p>
          <a:p>
            <a:r>
              <a:rPr lang="ru-RU" sz="2000" dirty="0"/>
              <a:t>Логика </a:t>
            </a:r>
            <a:r>
              <a:rPr lang="ru-RU" sz="2000" dirty="0" smtClean="0"/>
              <a:t>действий</a:t>
            </a:r>
            <a:endParaRPr lang="ru-RU" sz="2000" dirty="0"/>
          </a:p>
          <a:p>
            <a:pPr marL="0" indent="0">
              <a:buNone/>
            </a:pPr>
            <a:r>
              <a:rPr lang="ru-RU" sz="2000" dirty="0"/>
              <a:t>В последние десятилетия, в сфере </a:t>
            </a:r>
            <a:r>
              <a:rPr lang="en-US" sz="2000" dirty="0"/>
              <a:t>IT </a:t>
            </a:r>
            <a:r>
              <a:rPr lang="ru-RU" sz="2000" dirty="0"/>
              <a:t>технологий по всему миру ведутся масштабные исследования в сферах Искусственного интеллекта и Машинного обучения. Распознавание человеческого лица, речи, текста, пешеходов и т.д. </a:t>
            </a:r>
            <a:endParaRPr lang="en-US" sz="2000" dirty="0"/>
          </a:p>
          <a:p>
            <a:pPr marL="0" indent="0">
              <a:buNone/>
            </a:pPr>
            <a:r>
              <a:rPr lang="ru-RU" sz="2000" dirty="0"/>
              <a:t>Тем самым можно сказать, что эпистемическая логика будет актуальной и сможет помочь разработчикам писать правильные программы.</a:t>
            </a:r>
          </a:p>
        </p:txBody>
      </p:sp>
    </p:spTree>
    <p:extLst>
      <p:ext uri="{BB962C8B-B14F-4D97-AF65-F5344CB8AC3E}">
        <p14:creationId xmlns:p14="http://schemas.microsoft.com/office/powerpoint/2010/main" val="4270887490"/>
      </p:ext>
    </p:extLst>
  </p:cSld>
  <p:clrMapOvr>
    <a:masterClrMapping/>
  </p:clrMapOvr>
  <p:transition spd="med">
    <p:pull/>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Список литературы</a:t>
            </a:r>
            <a:endParaRPr lang="ru-RU" dirty="0"/>
          </a:p>
        </p:txBody>
      </p:sp>
      <p:sp>
        <p:nvSpPr>
          <p:cNvPr id="3" name="Объект 2"/>
          <p:cNvSpPr>
            <a:spLocks noGrp="1"/>
          </p:cNvSpPr>
          <p:nvPr>
            <p:ph idx="1"/>
          </p:nvPr>
        </p:nvSpPr>
        <p:spPr/>
        <p:txBody>
          <a:bodyPr>
            <a:normAutofit fontScale="92500" lnSpcReduction="20000"/>
          </a:bodyPr>
          <a:lstStyle/>
          <a:p>
            <a:pPr marL="514350" indent="-514350">
              <a:buFont typeface="+mj-lt"/>
              <a:buAutoNum type="arabicPeriod"/>
            </a:pPr>
            <a:r>
              <a:rPr lang="ru-RU" sz="2000" dirty="0"/>
              <a:t>М.М. </a:t>
            </a:r>
            <a:r>
              <a:rPr lang="ru-RU" sz="2000" dirty="0" err="1"/>
              <a:t>Виньков</a:t>
            </a:r>
            <a:r>
              <a:rPr lang="ru-RU" sz="2000" dirty="0"/>
              <a:t>, И.Б. </a:t>
            </a:r>
            <a:r>
              <a:rPr lang="ru-RU" sz="2000" dirty="0" smtClean="0"/>
              <a:t>Фоминых. </a:t>
            </a:r>
            <a:r>
              <a:rPr lang="ru-RU" sz="2000" dirty="0"/>
              <a:t>Рассуждения о знаниях и проблема </a:t>
            </a:r>
            <a:r>
              <a:rPr lang="ru-RU" sz="2000" dirty="0" smtClean="0"/>
              <a:t>логического всеведения</a:t>
            </a:r>
            <a:r>
              <a:rPr lang="ru-RU" sz="2000" dirty="0"/>
              <a:t>. Часть I. Модальный </a:t>
            </a:r>
            <a:r>
              <a:rPr lang="ru-RU" sz="2000" dirty="0" smtClean="0"/>
              <a:t>подход</a:t>
            </a:r>
          </a:p>
          <a:p>
            <a:pPr marL="514350" indent="-514350">
              <a:buFont typeface="+mj-lt"/>
              <a:buAutoNum type="arabicPeriod"/>
            </a:pPr>
            <a:r>
              <a:rPr lang="ru-RU" sz="2000" i="1" dirty="0"/>
              <a:t>Й. </a:t>
            </a:r>
            <a:r>
              <a:rPr lang="ru-RU" sz="2000" i="1" dirty="0" err="1"/>
              <a:t>ван</a:t>
            </a:r>
            <a:r>
              <a:rPr lang="ru-RU" sz="2000" i="1" dirty="0"/>
              <a:t> </a:t>
            </a:r>
            <a:r>
              <a:rPr lang="ru-RU" sz="2000" i="1" dirty="0" err="1" smtClean="0"/>
              <a:t>Бентем</a:t>
            </a:r>
            <a:r>
              <a:rPr lang="ru-RU" sz="2000" i="1" dirty="0" smtClean="0"/>
              <a:t>. </a:t>
            </a:r>
            <a:r>
              <a:rPr lang="ru-RU" sz="2000" dirty="0"/>
              <a:t>Логика в действии. </a:t>
            </a:r>
            <a:r>
              <a:rPr lang="ru-RU" sz="2000" dirty="0" smtClean="0"/>
              <a:t>Введение.</a:t>
            </a:r>
          </a:p>
          <a:p>
            <a:pPr marL="514350" indent="-514350">
              <a:buFont typeface="+mj-lt"/>
              <a:buAutoNum type="arabicPeriod"/>
            </a:pPr>
            <a:r>
              <a:rPr lang="ru-RU" sz="2000" dirty="0"/>
              <a:t>В. Г. Денисова </a:t>
            </a:r>
            <a:r>
              <a:rPr lang="ru-RU" sz="2000" dirty="0" smtClean="0"/>
              <a:t>Использование теоретико‐игровой </a:t>
            </a:r>
            <a:r>
              <a:rPr lang="ru-RU" sz="2000" dirty="0"/>
              <a:t>семантики</a:t>
            </a:r>
            <a:r>
              <a:rPr lang="ru-RU" sz="2000" dirty="0" smtClean="0"/>
              <a:t> в эпистемической логике</a:t>
            </a:r>
          </a:p>
          <a:p>
            <a:pPr marL="514350" indent="-514350">
              <a:buFont typeface="+mj-lt"/>
              <a:buAutoNum type="arabicPeriod"/>
            </a:pPr>
            <a:r>
              <a:rPr lang="ru-RU" sz="2000" dirty="0" smtClean="0"/>
              <a:t>В. Долгунов. Школа философии.</a:t>
            </a:r>
            <a:r>
              <a:rPr lang="ru-RU" sz="2000" dirty="0"/>
              <a:t> </a:t>
            </a:r>
            <a:r>
              <a:rPr lang="ru-RU" sz="2000" dirty="0" smtClean="0"/>
              <a:t>Введение в динамическую</a:t>
            </a:r>
            <a:r>
              <a:rPr lang="ru-RU" sz="2000" dirty="0"/>
              <a:t> </a:t>
            </a:r>
            <a:r>
              <a:rPr lang="ru-RU" sz="2000" dirty="0" smtClean="0"/>
              <a:t>эпистемическую логику</a:t>
            </a:r>
          </a:p>
          <a:p>
            <a:pPr marL="514350" indent="-514350">
              <a:buFont typeface="+mj-lt"/>
              <a:buAutoNum type="arabicPeriod"/>
            </a:pPr>
            <a:r>
              <a:rPr lang="ru-RU" sz="2000" dirty="0" err="1" smtClean="0"/>
              <a:t>Арапова</a:t>
            </a:r>
            <a:r>
              <a:rPr lang="ru-RU" sz="2000" dirty="0" smtClean="0"/>
              <a:t> </a:t>
            </a:r>
            <a:r>
              <a:rPr lang="ru-RU" sz="2000" dirty="0"/>
              <a:t>Г.В. Проблемы формализации знания в </a:t>
            </a:r>
            <a:r>
              <a:rPr lang="ru-RU" sz="2000" dirty="0" smtClean="0"/>
              <a:t>эпистемической динамической логике. Труды </a:t>
            </a:r>
            <a:r>
              <a:rPr lang="ru-RU" sz="2000" dirty="0"/>
              <a:t>Всероссийской научной конференции МИЕСЭКО </a:t>
            </a:r>
            <a:r>
              <a:rPr lang="ru-RU" sz="2000" dirty="0" smtClean="0"/>
              <a:t>2014</a:t>
            </a:r>
          </a:p>
          <a:p>
            <a:pPr marL="514350" indent="-514350">
              <a:buFont typeface="+mj-lt"/>
              <a:buAutoNum type="arabicPeriod"/>
            </a:pPr>
            <a:r>
              <a:rPr lang="en-US" sz="2000" dirty="0" smtClean="0"/>
              <a:t>Johan </a:t>
            </a:r>
            <a:r>
              <a:rPr lang="en-US" sz="2000" dirty="0"/>
              <a:t>van </a:t>
            </a:r>
            <a:r>
              <a:rPr lang="en-US" sz="2000" dirty="0" err="1"/>
              <a:t>Benthem</a:t>
            </a:r>
            <a:r>
              <a:rPr lang="en-US" sz="2000" dirty="0"/>
              <a:t> and Eric </a:t>
            </a:r>
            <a:r>
              <a:rPr lang="en-US" sz="2000" dirty="0" err="1" smtClean="0"/>
              <a:t>Pacuit</a:t>
            </a:r>
            <a:r>
              <a:rPr lang="ru-RU" sz="2000" dirty="0" smtClean="0"/>
              <a:t>.</a:t>
            </a:r>
            <a:r>
              <a:rPr lang="en-US" sz="2000" dirty="0"/>
              <a:t> Connecting Logics of Choice and </a:t>
            </a:r>
            <a:r>
              <a:rPr lang="en-US" sz="2000" dirty="0" smtClean="0"/>
              <a:t>Change</a:t>
            </a:r>
            <a:endParaRPr lang="ru-RU" sz="2000" dirty="0"/>
          </a:p>
          <a:p>
            <a:pPr marL="514350" indent="-514350">
              <a:buFont typeface="+mj-lt"/>
              <a:buAutoNum type="arabicPeriod"/>
            </a:pPr>
            <a:r>
              <a:rPr lang="en-US" sz="2000" dirty="0" err="1" smtClean="0"/>
              <a:t>Francien</a:t>
            </a:r>
            <a:r>
              <a:rPr lang="en-US" sz="2000" dirty="0" smtClean="0"/>
              <a:t> </a:t>
            </a:r>
            <a:r>
              <a:rPr lang="en-US" sz="2000" dirty="0" err="1"/>
              <a:t>Dechesne</a:t>
            </a:r>
            <a:r>
              <a:rPr lang="en-US" sz="2000" dirty="0"/>
              <a:t>, </a:t>
            </a:r>
            <a:r>
              <a:rPr lang="en-US" sz="2000" dirty="0" err="1"/>
              <a:t>Yanjing</a:t>
            </a:r>
            <a:r>
              <a:rPr lang="en-US" sz="2000" dirty="0"/>
              <a:t> </a:t>
            </a:r>
            <a:r>
              <a:rPr lang="en-US" sz="2000" dirty="0" smtClean="0"/>
              <a:t>Wang</a:t>
            </a:r>
            <a:r>
              <a:rPr lang="ru-RU" sz="2000" dirty="0" smtClean="0"/>
              <a:t>.</a:t>
            </a:r>
            <a:r>
              <a:rPr lang="en-US" sz="2000" dirty="0"/>
              <a:t> Dynamic epistemic verification </a:t>
            </a:r>
            <a:r>
              <a:rPr lang="en-US" sz="2000" dirty="0" smtClean="0"/>
              <a:t>of</a:t>
            </a:r>
            <a:r>
              <a:rPr lang="ru-RU" sz="2000" dirty="0" smtClean="0"/>
              <a:t> </a:t>
            </a:r>
            <a:r>
              <a:rPr lang="en-US" sz="2000" dirty="0" smtClean="0"/>
              <a:t>security protocols:</a:t>
            </a:r>
            <a:r>
              <a:rPr lang="ru-RU" sz="2000" dirty="0" smtClean="0"/>
              <a:t> </a:t>
            </a:r>
            <a:r>
              <a:rPr lang="en-US" sz="2000" dirty="0" smtClean="0"/>
              <a:t>framework </a:t>
            </a:r>
            <a:r>
              <a:rPr lang="en-US" sz="2000" dirty="0"/>
              <a:t>and case </a:t>
            </a:r>
            <a:r>
              <a:rPr lang="en-US" sz="2000" dirty="0" smtClean="0"/>
              <a:t>study</a:t>
            </a:r>
            <a:r>
              <a:rPr lang="ru-RU" sz="2000" dirty="0" smtClean="0"/>
              <a:t>.</a:t>
            </a:r>
          </a:p>
          <a:p>
            <a:pPr marL="514350" indent="-514350">
              <a:buFont typeface="+mj-lt"/>
              <a:buAutoNum type="arabicPeriod"/>
            </a:pPr>
            <a:r>
              <a:rPr lang="ru-RU" sz="2000" dirty="0" smtClean="0"/>
              <a:t>ООО </a:t>
            </a:r>
            <a:r>
              <a:rPr lang="ru-RU" sz="2000" dirty="0"/>
              <a:t>"</a:t>
            </a:r>
            <a:r>
              <a:rPr lang="ru-RU" sz="2000" dirty="0" smtClean="0"/>
              <a:t>Крипто-Про". Описание </a:t>
            </a:r>
            <a:r>
              <a:rPr lang="ru-RU" sz="2000" dirty="0"/>
              <a:t>протоколов </a:t>
            </a:r>
            <a:r>
              <a:rPr lang="en-US" sz="2000" dirty="0" smtClean="0"/>
              <a:t>SSL/TLS</a:t>
            </a:r>
            <a:r>
              <a:rPr lang="ru-RU" sz="2000" dirty="0" smtClean="0"/>
              <a:t>.</a:t>
            </a:r>
            <a:endParaRPr lang="en-US" sz="2000" dirty="0"/>
          </a:p>
          <a:p>
            <a:pPr marL="514350" indent="-514350">
              <a:buFont typeface="+mj-lt"/>
              <a:buAutoNum type="arabicPeriod"/>
            </a:pPr>
            <a:endParaRPr lang="ru-RU" sz="2000" dirty="0"/>
          </a:p>
          <a:p>
            <a:pPr marL="514350" indent="-514350">
              <a:buFont typeface="+mj-lt"/>
              <a:buAutoNum type="arabicPeriod"/>
            </a:pPr>
            <a:endParaRPr lang="ru-RU" sz="2000" dirty="0"/>
          </a:p>
          <a:p>
            <a:pPr marL="514350" indent="-514350">
              <a:buFont typeface="+mj-lt"/>
              <a:buAutoNum type="arabicPeriod"/>
            </a:pPr>
            <a:endParaRPr lang="ru-RU" dirty="0"/>
          </a:p>
          <a:p>
            <a:pPr marL="514350" indent="-514350">
              <a:buFont typeface="+mj-lt"/>
              <a:buAutoNum type="arabicPeriod"/>
            </a:pPr>
            <a:endParaRPr lang="ru-RU" dirty="0"/>
          </a:p>
        </p:txBody>
      </p:sp>
    </p:spTree>
    <p:extLst>
      <p:ext uri="{BB962C8B-B14F-4D97-AF65-F5344CB8AC3E}">
        <p14:creationId xmlns:p14="http://schemas.microsoft.com/office/powerpoint/2010/main" val="1692812217"/>
      </p:ext>
    </p:extLst>
  </p:cSld>
  <p:clrMapOvr>
    <a:masterClrMapping/>
  </p:clrMapOvr>
  <p:transition spd="med">
    <p:pull/>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pPr algn="ctr"/>
            <a:r>
              <a:rPr lang="ru-RU" dirty="0"/>
              <a:t>География утечек</a:t>
            </a:r>
          </a:p>
        </p:txBody>
      </p:sp>
      <p:pic>
        <p:nvPicPr>
          <p:cNvPr id="7" name="Рисунок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4453" y="1916997"/>
            <a:ext cx="8195093" cy="4908021"/>
          </a:xfrm>
          <a:prstGeom prst="rect">
            <a:avLst/>
          </a:prstGeom>
        </p:spPr>
      </p:pic>
    </p:spTree>
    <p:extLst>
      <p:ext uri="{BB962C8B-B14F-4D97-AF65-F5344CB8AC3E}">
        <p14:creationId xmlns:p14="http://schemas.microsoft.com/office/powerpoint/2010/main" val="1464089363"/>
      </p:ext>
    </p:extLst>
  </p:cSld>
  <p:clrMapOvr>
    <a:masterClrMapping/>
  </p:clrMapOvr>
  <p:transition spd="slow">
    <p:cover/>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endParaRPr lang="ru-RU"/>
          </a:p>
        </p:txBody>
      </p:sp>
      <p:pic>
        <p:nvPicPr>
          <p:cNvPr id="18434" name="Picture 2" descr="http://troll-face.ru/static/a/9/40/prezentatsiya-zakonchena-spasibo-za-vnimanie-B86G0y.jp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840" y="365128"/>
            <a:ext cx="9163566" cy="57237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5934767"/>
      </p:ext>
    </p:extLst>
  </p:cSld>
  <p:clrMapOvr>
    <a:masterClrMapping/>
  </p:clrMapOvr>
  <p:transition spd="slow">
    <p:cove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pPr algn="ctr"/>
            <a:r>
              <a:rPr lang="ru-RU" dirty="0"/>
              <a:t>Какие данные </a:t>
            </a:r>
            <a:r>
              <a:rPr lang="ru-RU" dirty="0" smtClean="0"/>
              <a:t>утекают</a:t>
            </a:r>
            <a:r>
              <a:rPr lang="ru-RU" dirty="0"/>
              <a:t>?</a:t>
            </a:r>
          </a:p>
        </p:txBody>
      </p:sp>
      <p:pic>
        <p:nvPicPr>
          <p:cNvPr id="4" name="Объект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09836" y="1340768"/>
            <a:ext cx="7524328" cy="5401062"/>
          </a:xfrm>
        </p:spPr>
      </p:pic>
    </p:spTree>
    <p:extLst>
      <p:ext uri="{BB962C8B-B14F-4D97-AF65-F5344CB8AC3E}">
        <p14:creationId xmlns:p14="http://schemas.microsoft.com/office/powerpoint/2010/main" val="576687570"/>
      </p:ext>
    </p:extLst>
  </p:cSld>
  <p:clrMapOvr>
    <a:masterClrMapping/>
  </p:clrMapOvr>
  <p:transition spd="slow">
    <p:cover/>
  </p:transition>
  <p:timing>
    <p:tnLst>
      <p:par>
        <p:cTn id="1" dur="indefinite" restart="never" nodeType="tmRoot"/>
      </p:par>
    </p:tnLst>
  </p:timing>
</p:sld>
</file>

<file path=ppt/theme/theme1.xml><?xml version="1.0" encoding="utf-8"?>
<a:theme xmlns:a="http://schemas.openxmlformats.org/drawingml/2006/main" name="409">
  <a:themeElements>
    <a:clrScheme name="Тема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Тема 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Тема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28352</TotalTime>
  <Words>2594</Words>
  <Application>Microsoft Office PowerPoint</Application>
  <PresentationFormat>Экран (4:3)</PresentationFormat>
  <Paragraphs>522</Paragraphs>
  <Slides>80</Slides>
  <Notes>1</Notes>
  <HiddenSlides>0</HiddenSlides>
  <MMClips>0</MMClips>
  <ScaleCrop>false</ScaleCrop>
  <HeadingPairs>
    <vt:vector size="8" baseType="variant">
      <vt:variant>
        <vt:lpstr>Использованные шрифты</vt:lpstr>
      </vt:variant>
      <vt:variant>
        <vt:i4>9</vt:i4>
      </vt:variant>
      <vt:variant>
        <vt:lpstr>Тема</vt:lpstr>
      </vt:variant>
      <vt:variant>
        <vt:i4>1</vt:i4>
      </vt:variant>
      <vt:variant>
        <vt:lpstr>Внедренные серверы OLE</vt:lpstr>
      </vt:variant>
      <vt:variant>
        <vt:i4>1</vt:i4>
      </vt:variant>
      <vt:variant>
        <vt:lpstr>Заголовки слайдов</vt:lpstr>
      </vt:variant>
      <vt:variant>
        <vt:i4>80</vt:i4>
      </vt:variant>
    </vt:vector>
  </HeadingPairs>
  <TitlesOfParts>
    <vt:vector size="91" baseType="lpstr">
      <vt:lpstr>Arial</vt:lpstr>
      <vt:lpstr>Calibri</vt:lpstr>
      <vt:lpstr>Calibri Light</vt:lpstr>
      <vt:lpstr>Cambria Math</vt:lpstr>
      <vt:lpstr>Comic Sans MS</vt:lpstr>
      <vt:lpstr>Segoe UI</vt:lpstr>
      <vt:lpstr>Symbol</vt:lpstr>
      <vt:lpstr>Times New Roman</vt:lpstr>
      <vt:lpstr>Wingdings</vt:lpstr>
      <vt:lpstr>409</vt:lpstr>
      <vt:lpstr>Equation</vt:lpstr>
      <vt:lpstr>Эпистемическая логика</vt:lpstr>
      <vt:lpstr>«Точность(Аккуратность) — вежливость королей и обязанность их подданных», — сказал французский король Людовик XVIII. </vt:lpstr>
      <vt:lpstr>Введение</vt:lpstr>
      <vt:lpstr>Все компьютеры в сети Интернет грубо можно поделить на две группы – Клиенты и Серверы.</vt:lpstr>
      <vt:lpstr>Презентация PowerPoint</vt:lpstr>
      <vt:lpstr>Презентация PowerPoint</vt:lpstr>
      <vt:lpstr>Ключевые потери за 2014 год</vt:lpstr>
      <vt:lpstr>География утечек</vt:lpstr>
      <vt:lpstr>Какие данные утекают?</vt:lpstr>
      <vt:lpstr>Самая большая информационная уязвимость за последние 5 лет</vt:lpstr>
      <vt:lpstr>Что произошло?</vt:lpstr>
      <vt:lpstr>Каков масштаб трагедии?</vt:lpstr>
      <vt:lpstr>Презентация PowerPoint</vt:lpstr>
      <vt:lpstr>Область применения эпистемической логики</vt:lpstr>
      <vt:lpstr>Определение</vt:lpstr>
      <vt:lpstr>Язык эпистемической логики</vt:lpstr>
      <vt:lpstr>Аксиомы эпистемической логики. Cвязь с модальностью</vt:lpstr>
      <vt:lpstr>Эпистемическая модель</vt:lpstr>
      <vt:lpstr>Семантика возможных миров</vt:lpstr>
      <vt:lpstr>Семантика возможных миров</vt:lpstr>
      <vt:lpstr>Семантика возможных миров</vt:lpstr>
      <vt:lpstr>Семантика возможных миров</vt:lpstr>
      <vt:lpstr>Всеобщее знание агентов</vt:lpstr>
      <vt:lpstr>Всеобщее знание агентов</vt:lpstr>
      <vt:lpstr>Распределенное общее      знание агентов</vt:lpstr>
      <vt:lpstr>Презентация PowerPoint</vt:lpstr>
      <vt:lpstr>Презентация PowerPoint</vt:lpstr>
      <vt:lpstr>Распределенное общее           знание агентов</vt:lpstr>
      <vt:lpstr>Проблема логического всеведения</vt:lpstr>
      <vt:lpstr>Проблема логического всеведения</vt:lpstr>
      <vt:lpstr>Проблема логического всеведения</vt:lpstr>
      <vt:lpstr>Проблема логического всеведения</vt:lpstr>
      <vt:lpstr>Преодоление логического всеведения</vt:lpstr>
      <vt:lpstr>Динамическая эпистемическая логика</vt:lpstr>
      <vt:lpstr>Язык динамической эпистемической логики</vt:lpstr>
      <vt:lpstr>Аксиомы ДЭЛ</vt:lpstr>
      <vt:lpstr>Презентация PowerPoint</vt:lpstr>
      <vt:lpstr>Информационное обновление</vt:lpstr>
      <vt:lpstr>Смена эпистемических состояний в результате информационного обновления</vt:lpstr>
      <vt:lpstr>Информационное обновление</vt:lpstr>
      <vt:lpstr>Демонстративный пример информационного обновления Карточные игры</vt:lpstr>
      <vt:lpstr>Карточные игры</vt:lpstr>
      <vt:lpstr>Эпистемическая модель</vt:lpstr>
      <vt:lpstr>1. Аня правдиво говорит: «У меня нет синей карты»</vt:lpstr>
      <vt:lpstr>Информационное обновление</vt:lpstr>
      <vt:lpstr>Борис правдиво говорит: «У меня нет синей карты»</vt:lpstr>
      <vt:lpstr>Задача чумазые дети</vt:lpstr>
      <vt:lpstr>Задача</vt:lpstr>
      <vt:lpstr>Решение задач</vt:lpstr>
      <vt:lpstr>Задача о чумазых детях</vt:lpstr>
      <vt:lpstr>Презентация PowerPoint</vt:lpstr>
      <vt:lpstr>Возможные миры</vt:lpstr>
      <vt:lpstr>Папа: Хотя бы один из вас чумазый! [! A_0] C_G 1 – не менее 1 чумазого φ ≡A_Г∨B_Г ∨ C_Г  C_G 1 ≡K_A (A_Г∨B_Г " "∨ C_Г)&amp;K_B (A_Г∨B_Г " "∨ C_Г)&amp;K_C (A_Г∨B_Г " "∨ C_Г)  </vt:lpstr>
      <vt:lpstr>Размышления агентов</vt:lpstr>
      <vt:lpstr>Папа: Кто-то из вас знает, какой он? [! A_r] Дети: Нет! 〖C_G 1→"[! " A_r "]" [!¬K〗_A A_Г&amp;〖¬K〗_B B_Г&amp;〖¬K〗_C C_Г] C_G 2 (акс. 6)  </vt:lpstr>
      <vt:lpstr>Размышления агентов</vt:lpstr>
      <vt:lpstr>Размышления агентов</vt:lpstr>
      <vt:lpstr>Папа: А теперь? [! A_r] Аня: Я знаю! 〖(K〗_A A_Г) Света: И я знаю! 〖(K〗_C C_Г) [! A_r][!(K_A A_Г 〖∨K〗_A A_Ч)&amp;(K_C C_Г 〖∨K〗_C C_Ч)]&amp;C_G 2 → K_B B_Ч Борис: Ну тогда все понятно: я -чистый! K_B B_Ч</vt:lpstr>
      <vt:lpstr>Результаты</vt:lpstr>
      <vt:lpstr>Презентация PowerPoint</vt:lpstr>
      <vt:lpstr>Презентация PowerPoint</vt:lpstr>
      <vt:lpstr>HTTPS - защита пользовательских данных</vt:lpstr>
      <vt:lpstr>Принцип работы протоколов</vt:lpstr>
      <vt:lpstr>Протокол Диффи — Хеллмана</vt:lpstr>
      <vt:lpstr>Математика шифрования Д-Х</vt:lpstr>
      <vt:lpstr>Запишем аксиомы протокола Диффи — Хеллмана  </vt:lpstr>
      <vt:lpstr>Формирование общего ключа</vt:lpstr>
      <vt:lpstr>Формирование общего ключа</vt:lpstr>
      <vt:lpstr>Взлом протокола Светой</vt:lpstr>
      <vt:lpstr>Взлом «человек посередине»</vt:lpstr>
      <vt:lpstr>Взлом «человек посередине»</vt:lpstr>
      <vt:lpstr>Взлом «человек посередине»</vt:lpstr>
      <vt:lpstr>Взлом «человек посередине»</vt:lpstr>
      <vt:lpstr>Протокол HTTPS</vt:lpstr>
      <vt:lpstr>Протокол HTTPS</vt:lpstr>
      <vt:lpstr>Протокол HTTPS</vt:lpstr>
      <vt:lpstr>Итоги HTTPS≈Диффи — Хеллмана</vt:lpstr>
      <vt:lpstr>Заключение</vt:lpstr>
      <vt:lpstr>Список литературы</vt:lpstr>
      <vt:lpstr>Презентация PowerPoint</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Alexander 7</dc:creator>
  <cp:lastModifiedBy>Alexander 7</cp:lastModifiedBy>
  <cp:revision>394</cp:revision>
  <dcterms:created xsi:type="dcterms:W3CDTF">2015-10-21T09:49:24Z</dcterms:created>
  <dcterms:modified xsi:type="dcterms:W3CDTF">2015-12-24T19:39:55Z</dcterms:modified>
</cp:coreProperties>
</file>